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1" r:id="rId1"/>
    <p:sldMasterId id="2147483736" r:id="rId2"/>
  </p:sldMasterIdLst>
  <p:notesMasterIdLst>
    <p:notesMasterId r:id="rId69"/>
  </p:notesMasterIdLst>
  <p:sldIdLst>
    <p:sldId id="447" r:id="rId3"/>
    <p:sldId id="258" r:id="rId4"/>
    <p:sldId id="379" r:id="rId5"/>
    <p:sldId id="380" r:id="rId6"/>
    <p:sldId id="260" r:id="rId7"/>
    <p:sldId id="261" r:id="rId8"/>
    <p:sldId id="262" r:id="rId9"/>
    <p:sldId id="465" r:id="rId10"/>
    <p:sldId id="435" r:id="rId11"/>
    <p:sldId id="265" r:id="rId12"/>
    <p:sldId id="264" r:id="rId13"/>
    <p:sldId id="413" r:id="rId14"/>
    <p:sldId id="411" r:id="rId15"/>
    <p:sldId id="290" r:id="rId16"/>
    <p:sldId id="412" r:id="rId17"/>
    <p:sldId id="414" r:id="rId18"/>
    <p:sldId id="457" r:id="rId19"/>
    <p:sldId id="373" r:id="rId20"/>
    <p:sldId id="269" r:id="rId21"/>
    <p:sldId id="300" r:id="rId22"/>
    <p:sldId id="467" r:id="rId23"/>
    <p:sldId id="298" r:id="rId24"/>
    <p:sldId id="468" r:id="rId25"/>
    <p:sldId id="458" r:id="rId26"/>
    <p:sldId id="466" r:id="rId27"/>
    <p:sldId id="459" r:id="rId28"/>
    <p:sldId id="461" r:id="rId29"/>
    <p:sldId id="388" r:id="rId30"/>
    <p:sldId id="415" r:id="rId31"/>
    <p:sldId id="438" r:id="rId32"/>
    <p:sldId id="437" r:id="rId33"/>
    <p:sldId id="389" r:id="rId34"/>
    <p:sldId id="408" r:id="rId35"/>
    <p:sldId id="428" r:id="rId36"/>
    <p:sldId id="427" r:id="rId37"/>
    <p:sldId id="417" r:id="rId38"/>
    <p:sldId id="424" r:id="rId39"/>
    <p:sldId id="443" r:id="rId40"/>
    <p:sldId id="444" r:id="rId41"/>
    <p:sldId id="418" r:id="rId42"/>
    <p:sldId id="419" r:id="rId43"/>
    <p:sldId id="420" r:id="rId44"/>
    <p:sldId id="421" r:id="rId45"/>
    <p:sldId id="422" r:id="rId46"/>
    <p:sldId id="434" r:id="rId47"/>
    <p:sldId id="429" r:id="rId48"/>
    <p:sldId id="445" r:id="rId49"/>
    <p:sldId id="469" r:id="rId50"/>
    <p:sldId id="430" r:id="rId51"/>
    <p:sldId id="431" r:id="rId52"/>
    <p:sldId id="390" r:id="rId53"/>
    <p:sldId id="394" r:id="rId54"/>
    <p:sldId id="395" r:id="rId55"/>
    <p:sldId id="396" r:id="rId56"/>
    <p:sldId id="397" r:id="rId57"/>
    <p:sldId id="399" r:id="rId58"/>
    <p:sldId id="400" r:id="rId59"/>
    <p:sldId id="401" r:id="rId60"/>
    <p:sldId id="402" r:id="rId61"/>
    <p:sldId id="407" r:id="rId62"/>
    <p:sldId id="404" r:id="rId63"/>
    <p:sldId id="357" r:id="rId64"/>
    <p:sldId id="384" r:id="rId65"/>
    <p:sldId id="307" r:id="rId66"/>
    <p:sldId id="405" r:id="rId67"/>
    <p:sldId id="346" r:id="rId68"/>
  </p:sldIdLst>
  <p:sldSz cx="12192000" cy="6858000"/>
  <p:notesSz cx="7104063" cy="10234613"/>
  <p:defaultTextStyle>
    <a:defPPr>
      <a:defRPr lang="zh-CN"/>
    </a:defPPr>
    <a:lvl1pPr algn="ctr" rtl="0" fontAlgn="base">
      <a:spcBef>
        <a:spcPct val="0"/>
      </a:spcBef>
      <a:spcAft>
        <a:spcPct val="0"/>
      </a:spcAft>
      <a:defRPr sz="2800" i="1" kern="1200">
        <a:solidFill>
          <a:schemeClr val="tx1"/>
        </a:solidFill>
        <a:latin typeface="Arial" pitchFamily="34" charset="0"/>
        <a:ea typeface="宋体" pitchFamily="2" charset="-122"/>
        <a:cs typeface="+mn-cs"/>
      </a:defRPr>
    </a:lvl1pPr>
    <a:lvl2pPr marL="457200" algn="ctr" rtl="0" fontAlgn="base">
      <a:spcBef>
        <a:spcPct val="0"/>
      </a:spcBef>
      <a:spcAft>
        <a:spcPct val="0"/>
      </a:spcAft>
      <a:defRPr sz="2800" i="1" kern="1200">
        <a:solidFill>
          <a:schemeClr val="tx1"/>
        </a:solidFill>
        <a:latin typeface="Arial" pitchFamily="34" charset="0"/>
        <a:ea typeface="宋体" pitchFamily="2" charset="-122"/>
        <a:cs typeface="+mn-cs"/>
      </a:defRPr>
    </a:lvl2pPr>
    <a:lvl3pPr marL="914400" algn="ctr" rtl="0" fontAlgn="base">
      <a:spcBef>
        <a:spcPct val="0"/>
      </a:spcBef>
      <a:spcAft>
        <a:spcPct val="0"/>
      </a:spcAft>
      <a:defRPr sz="2800" i="1" kern="1200">
        <a:solidFill>
          <a:schemeClr val="tx1"/>
        </a:solidFill>
        <a:latin typeface="Arial" pitchFamily="34" charset="0"/>
        <a:ea typeface="宋体" pitchFamily="2" charset="-122"/>
        <a:cs typeface="+mn-cs"/>
      </a:defRPr>
    </a:lvl3pPr>
    <a:lvl4pPr marL="1371600" algn="ctr" rtl="0" fontAlgn="base">
      <a:spcBef>
        <a:spcPct val="0"/>
      </a:spcBef>
      <a:spcAft>
        <a:spcPct val="0"/>
      </a:spcAft>
      <a:defRPr sz="2800" i="1" kern="1200">
        <a:solidFill>
          <a:schemeClr val="tx1"/>
        </a:solidFill>
        <a:latin typeface="Arial" pitchFamily="34" charset="0"/>
        <a:ea typeface="宋体" pitchFamily="2" charset="-122"/>
        <a:cs typeface="+mn-cs"/>
      </a:defRPr>
    </a:lvl4pPr>
    <a:lvl5pPr marL="1828800" algn="ctr" rtl="0" fontAlgn="base">
      <a:spcBef>
        <a:spcPct val="0"/>
      </a:spcBef>
      <a:spcAft>
        <a:spcPct val="0"/>
      </a:spcAft>
      <a:defRPr sz="2800" i="1" kern="1200">
        <a:solidFill>
          <a:schemeClr val="tx1"/>
        </a:solidFill>
        <a:latin typeface="Arial" pitchFamily="34" charset="0"/>
        <a:ea typeface="宋体" pitchFamily="2" charset="-122"/>
        <a:cs typeface="+mn-cs"/>
      </a:defRPr>
    </a:lvl5pPr>
    <a:lvl6pPr marL="2286000" algn="l" defTabSz="914400" rtl="0" eaLnBrk="1" latinLnBrk="0" hangingPunct="1">
      <a:defRPr sz="2800" i="1" kern="1200">
        <a:solidFill>
          <a:schemeClr val="tx1"/>
        </a:solidFill>
        <a:latin typeface="Arial" pitchFamily="34" charset="0"/>
        <a:ea typeface="宋体" pitchFamily="2" charset="-122"/>
        <a:cs typeface="+mn-cs"/>
      </a:defRPr>
    </a:lvl6pPr>
    <a:lvl7pPr marL="2743200" algn="l" defTabSz="914400" rtl="0" eaLnBrk="1" latinLnBrk="0" hangingPunct="1">
      <a:defRPr sz="2800" i="1" kern="1200">
        <a:solidFill>
          <a:schemeClr val="tx1"/>
        </a:solidFill>
        <a:latin typeface="Arial" pitchFamily="34" charset="0"/>
        <a:ea typeface="宋体" pitchFamily="2" charset="-122"/>
        <a:cs typeface="+mn-cs"/>
      </a:defRPr>
    </a:lvl7pPr>
    <a:lvl8pPr marL="3200400" algn="l" defTabSz="914400" rtl="0" eaLnBrk="1" latinLnBrk="0" hangingPunct="1">
      <a:defRPr sz="2800" i="1" kern="1200">
        <a:solidFill>
          <a:schemeClr val="tx1"/>
        </a:solidFill>
        <a:latin typeface="Arial" pitchFamily="34" charset="0"/>
        <a:ea typeface="宋体" pitchFamily="2" charset="-122"/>
        <a:cs typeface="+mn-cs"/>
      </a:defRPr>
    </a:lvl8pPr>
    <a:lvl9pPr marL="3657600" algn="l" defTabSz="914400" rtl="0" eaLnBrk="1" latinLnBrk="0" hangingPunct="1">
      <a:defRPr sz="2800" i="1"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88" autoAdjust="0"/>
    <p:restoredTop sz="96000" autoAdjust="0"/>
  </p:normalViewPr>
  <p:slideViewPr>
    <p:cSldViewPr>
      <p:cViewPr varScale="1">
        <p:scale>
          <a:sx n="70" d="100"/>
          <a:sy n="70" d="100"/>
        </p:scale>
        <p:origin x="48" y="636"/>
      </p:cViewPr>
      <p:guideLst>
        <p:guide orient="horz" pos="2160"/>
        <p:guide pos="3840"/>
      </p:guideLst>
    </p:cSldViewPr>
  </p:slideViewPr>
  <p:outlineViewPr>
    <p:cViewPr>
      <p:scale>
        <a:sx n="33" d="100"/>
        <a:sy n="33" d="100"/>
      </p:scale>
      <p:origin x="54" y="0"/>
    </p:cViewPr>
  </p:outlineViewPr>
  <p:notesTextViewPr>
    <p:cViewPr>
      <p:scale>
        <a:sx n="100" d="100"/>
        <a:sy n="100" d="100"/>
      </p:scale>
      <p:origin x="0" y="0"/>
    </p:cViewPr>
  </p:notesTextViewPr>
  <p:sorterViewPr>
    <p:cViewPr>
      <p:scale>
        <a:sx n="66" d="100"/>
        <a:sy n="66" d="100"/>
      </p:scale>
      <p:origin x="0" y="12816"/>
    </p:cViewPr>
  </p:sorterViewPr>
  <p:notesViewPr>
    <p:cSldViewPr>
      <p:cViewPr varScale="1">
        <p:scale>
          <a:sx n="53" d="100"/>
          <a:sy n="53" d="100"/>
        </p:scale>
        <p:origin x="-1176" y="-90"/>
      </p:cViewPr>
      <p:guideLst>
        <p:guide orient="horz" pos="3224"/>
        <p:guide pos="223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 Type="http://schemas.openxmlformats.org/officeDocument/2006/relationships/slide" Target="slides/slide5.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s>
</file>

<file path=ppt/diagrams/_rels/data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eg"/><Relationship Id="rId1" Type="http://schemas.openxmlformats.org/officeDocument/2006/relationships/image" Target="../media/image36.jpeg"/><Relationship Id="rId5" Type="http://schemas.openxmlformats.org/officeDocument/2006/relationships/image" Target="../media/image40.jpeg"/><Relationship Id="rId4" Type="http://schemas.openxmlformats.org/officeDocument/2006/relationships/image" Target="../media/image39.jpg"/></Relationships>
</file>

<file path=ppt/diagrams/_rels/drawing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eg"/><Relationship Id="rId1" Type="http://schemas.openxmlformats.org/officeDocument/2006/relationships/image" Target="../media/image36.jpeg"/><Relationship Id="rId5" Type="http://schemas.openxmlformats.org/officeDocument/2006/relationships/image" Target="../media/image40.jpeg"/><Relationship Id="rId4" Type="http://schemas.openxmlformats.org/officeDocument/2006/relationships/image" Target="../media/image39.jp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15446B-EA13-4D35-8C69-218E551C1D68}" type="doc">
      <dgm:prSet loTypeId="urn:microsoft.com/office/officeart/2005/8/layout/cycle3" loCatId="cycle" qsTypeId="urn:microsoft.com/office/officeart/2005/8/quickstyle/simple1" qsCatId="simple" csTypeId="urn:microsoft.com/office/officeart/2005/8/colors/colorful4" csCatId="colorful" phldr="1"/>
      <dgm:spPr/>
      <dgm:t>
        <a:bodyPr/>
        <a:lstStyle/>
        <a:p>
          <a:endParaRPr lang="zh-CN" altLang="en-US"/>
        </a:p>
      </dgm:t>
    </dgm:pt>
    <dgm:pt modelId="{6B4E6FE1-C8F7-456C-B6F4-0CE5B10EFCEE}">
      <dgm:prSet phldrT="[文本]"/>
      <dgm:spPr>
        <a:xfrm>
          <a:off x="3052478" y="173830"/>
          <a:ext cx="1711892" cy="770763"/>
        </a:xfrm>
        <a:blipFill dpi="0" rotWithShape="0">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2700" cap="flat" cmpd="sng" algn="ctr">
          <a:solidFill>
            <a:sysClr val="window" lastClr="FFFFFF">
              <a:hueOff val="0"/>
              <a:satOff val="0"/>
              <a:lumOff val="0"/>
              <a:alphaOff val="0"/>
            </a:sysClr>
          </a:solidFill>
          <a:prstDash val="solid"/>
          <a:miter lim="800000"/>
        </a:ln>
        <a:effectLst/>
      </dgm:spPr>
      <dgm:t>
        <a:bodyPr/>
        <a:lstStyle/>
        <a:p>
          <a:r>
            <a:rPr lang="zh-CN" altLang="en-US" b="1" dirty="0" smtClean="0">
              <a:solidFill>
                <a:sysClr val="window" lastClr="FFFFFF"/>
              </a:solidFill>
              <a:latin typeface="Calibri" panose="020F0502020204030204"/>
              <a:ea typeface="宋体" panose="02010600030101010101" pitchFamily="2" charset="-122"/>
              <a:cs typeface="+mn-cs"/>
            </a:rPr>
            <a:t>硅材料</a:t>
          </a:r>
          <a:endParaRPr lang="zh-CN" altLang="en-US" b="1" dirty="0">
            <a:solidFill>
              <a:sysClr val="window" lastClr="FFFFFF"/>
            </a:solidFill>
            <a:latin typeface="Calibri" panose="020F0502020204030204"/>
            <a:ea typeface="宋体" panose="02010600030101010101" pitchFamily="2" charset="-122"/>
            <a:cs typeface="+mn-cs"/>
          </a:endParaRPr>
        </a:p>
      </dgm:t>
    </dgm:pt>
    <dgm:pt modelId="{8C97F9DC-1461-41DE-A268-274DB7351679}" type="parTrans" cxnId="{9262DDDC-6B17-40DE-BD74-E9B455B9A2DE}">
      <dgm:prSet/>
      <dgm:spPr/>
      <dgm:t>
        <a:bodyPr/>
        <a:lstStyle/>
        <a:p>
          <a:endParaRPr lang="zh-CN" altLang="en-US"/>
        </a:p>
      </dgm:t>
    </dgm:pt>
    <dgm:pt modelId="{C8749F08-2E75-4435-A943-3775C6B3816C}" type="sibTrans" cxnId="{9262DDDC-6B17-40DE-BD74-E9B455B9A2DE}">
      <dgm:prSet/>
      <dgm:spPr>
        <a:xfrm>
          <a:off x="1519108" y="108664"/>
          <a:ext cx="4778632" cy="4778632"/>
        </a:xfrm>
        <a:solidFill>
          <a:srgbClr val="FFC000">
            <a:tint val="40000"/>
            <a:hueOff val="0"/>
            <a:satOff val="0"/>
            <a:lumOff val="0"/>
            <a:alphaOff val="0"/>
          </a:srgbClr>
        </a:solidFill>
        <a:ln>
          <a:noFill/>
        </a:ln>
        <a:effectLst/>
      </dgm:spPr>
      <dgm:t>
        <a:bodyPr/>
        <a:lstStyle/>
        <a:p>
          <a:endParaRPr lang="zh-CN" altLang="en-US"/>
        </a:p>
      </dgm:t>
    </dgm:pt>
    <dgm:pt modelId="{65BE4EF4-7DCF-4A74-852F-0CAACD65C46E}">
      <dgm:prSet phldrT="[文本]"/>
      <dgm:spPr>
        <a:xfrm>
          <a:off x="4990537" y="1581913"/>
          <a:ext cx="1711892" cy="770763"/>
        </a:xfrm>
        <a:blipFill dpi="0" rotWithShape="0">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12700" cap="flat" cmpd="sng" algn="ctr">
          <a:solidFill>
            <a:sysClr val="window" lastClr="FFFFFF">
              <a:hueOff val="0"/>
              <a:satOff val="0"/>
              <a:lumOff val="0"/>
              <a:alphaOff val="0"/>
            </a:sysClr>
          </a:solidFill>
          <a:prstDash val="solid"/>
          <a:miter lim="800000"/>
        </a:ln>
        <a:effectLst/>
      </dgm:spPr>
      <dgm:t>
        <a:bodyPr/>
        <a:lstStyle/>
        <a:p>
          <a:r>
            <a:rPr lang="zh-CN" altLang="en-US" b="1" dirty="0" smtClean="0">
              <a:solidFill>
                <a:sysClr val="window" lastClr="FFFFFF"/>
              </a:solidFill>
              <a:latin typeface="Calibri" panose="020F0502020204030204"/>
              <a:ea typeface="宋体" panose="02010600030101010101" pitchFamily="2" charset="-122"/>
              <a:cs typeface="+mn-cs"/>
            </a:rPr>
            <a:t>晶圆</a:t>
          </a:r>
          <a:endParaRPr lang="zh-CN" altLang="en-US" b="1" dirty="0">
            <a:solidFill>
              <a:sysClr val="window" lastClr="FFFFFF"/>
            </a:solidFill>
            <a:latin typeface="Calibri" panose="020F0502020204030204"/>
            <a:ea typeface="宋体" panose="02010600030101010101" pitchFamily="2" charset="-122"/>
            <a:cs typeface="+mn-cs"/>
          </a:endParaRPr>
        </a:p>
      </dgm:t>
    </dgm:pt>
    <dgm:pt modelId="{1AB18489-18FC-451C-8FE5-3F304A0B5E57}" type="parTrans" cxnId="{45051472-4E97-4620-A0D4-44D43BA92D7F}">
      <dgm:prSet/>
      <dgm:spPr/>
      <dgm:t>
        <a:bodyPr/>
        <a:lstStyle/>
        <a:p>
          <a:endParaRPr lang="zh-CN" altLang="en-US"/>
        </a:p>
      </dgm:t>
    </dgm:pt>
    <dgm:pt modelId="{81690A30-491D-4ACC-85BA-99D3ECAF7FBD}" type="sibTrans" cxnId="{45051472-4E97-4620-A0D4-44D43BA92D7F}">
      <dgm:prSet/>
      <dgm:spPr/>
      <dgm:t>
        <a:bodyPr/>
        <a:lstStyle/>
        <a:p>
          <a:endParaRPr lang="zh-CN" altLang="en-US"/>
        </a:p>
      </dgm:t>
    </dgm:pt>
    <dgm:pt modelId="{D8526465-D884-488F-BF73-D6C1E02A7E71}">
      <dgm:prSet phldrT="[文本]"/>
      <dgm:spPr>
        <a:xfrm>
          <a:off x="4516969" y="3630996"/>
          <a:ext cx="1711892" cy="770763"/>
        </a:xfrm>
        <a:blipFill dpi="0" rotWithShape="0">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ysClr val="window" lastClr="FFFFFF">
              <a:hueOff val="0"/>
              <a:satOff val="0"/>
              <a:lumOff val="0"/>
              <a:alphaOff val="0"/>
            </a:sysClr>
          </a:solidFill>
          <a:prstDash val="solid"/>
          <a:miter lim="800000"/>
        </a:ln>
        <a:effectLst/>
      </dgm:spPr>
      <dgm:t>
        <a:bodyPr/>
        <a:lstStyle/>
        <a:p>
          <a:r>
            <a:rPr lang="zh-CN" altLang="en-US" b="1" dirty="0" smtClean="0">
              <a:solidFill>
                <a:srgbClr val="FF0000"/>
              </a:solidFill>
              <a:latin typeface="Calibri" panose="020F0502020204030204"/>
              <a:ea typeface="宋体" panose="02010600030101010101" pitchFamily="2" charset="-122"/>
              <a:cs typeface="+mn-cs"/>
            </a:rPr>
            <a:t>设计与制造</a:t>
          </a:r>
          <a:endParaRPr lang="zh-CN" altLang="en-US" b="1" dirty="0">
            <a:solidFill>
              <a:srgbClr val="FF0000"/>
            </a:solidFill>
            <a:latin typeface="Calibri" panose="020F0502020204030204"/>
            <a:ea typeface="宋体" panose="02010600030101010101" pitchFamily="2" charset="-122"/>
            <a:cs typeface="+mn-cs"/>
          </a:endParaRPr>
        </a:p>
      </dgm:t>
    </dgm:pt>
    <dgm:pt modelId="{9E15E867-38FC-4436-95F8-C24E982B39DC}" type="parTrans" cxnId="{BFE2FC2B-B787-48B2-8FA7-25424B4CE5E0}">
      <dgm:prSet/>
      <dgm:spPr/>
      <dgm:t>
        <a:bodyPr/>
        <a:lstStyle/>
        <a:p>
          <a:endParaRPr lang="zh-CN" altLang="en-US"/>
        </a:p>
      </dgm:t>
    </dgm:pt>
    <dgm:pt modelId="{14338C3A-B809-4AE5-B6FC-29470F633F24}" type="sibTrans" cxnId="{BFE2FC2B-B787-48B2-8FA7-25424B4CE5E0}">
      <dgm:prSet/>
      <dgm:spPr/>
      <dgm:t>
        <a:bodyPr/>
        <a:lstStyle/>
        <a:p>
          <a:endParaRPr lang="zh-CN" altLang="en-US"/>
        </a:p>
      </dgm:t>
    </dgm:pt>
    <dgm:pt modelId="{661DCFA3-3A18-450B-AB24-09CA4A2FF370}">
      <dgm:prSet phldrT="[文本]"/>
      <dgm:spPr>
        <a:xfrm>
          <a:off x="1435577" y="3710362"/>
          <a:ext cx="1711892" cy="770763"/>
        </a:xfrm>
        <a:blipFill rotWithShape="0">
          <a:blip xmlns:r="http://schemas.openxmlformats.org/officeDocument/2006/relationships" r:embed="rId4"/>
          <a:stretch>
            <a:fillRect/>
          </a:stretch>
        </a:blipFill>
        <a:ln w="12700" cap="flat" cmpd="sng" algn="ctr">
          <a:solidFill>
            <a:sysClr val="window" lastClr="FFFFFF">
              <a:hueOff val="0"/>
              <a:satOff val="0"/>
              <a:lumOff val="0"/>
              <a:alphaOff val="0"/>
            </a:sysClr>
          </a:solidFill>
          <a:prstDash val="solid"/>
          <a:miter lim="800000"/>
        </a:ln>
        <a:effectLst/>
      </dgm:spPr>
      <dgm:t>
        <a:bodyPr/>
        <a:lstStyle/>
        <a:p>
          <a:r>
            <a:rPr lang="zh-CN" altLang="en-US" b="1" dirty="0" smtClean="0">
              <a:solidFill>
                <a:srgbClr val="FFFF00"/>
              </a:solidFill>
              <a:latin typeface="Calibri" panose="020F0502020204030204"/>
              <a:ea typeface="宋体" panose="02010600030101010101" pitchFamily="2" charset="-122"/>
              <a:cs typeface="+mn-cs"/>
            </a:rPr>
            <a:t>核心设备</a:t>
          </a:r>
          <a:endParaRPr lang="zh-CN" altLang="en-US" b="1" dirty="0">
            <a:solidFill>
              <a:srgbClr val="FFFF00"/>
            </a:solidFill>
            <a:latin typeface="Calibri" panose="020F0502020204030204"/>
            <a:ea typeface="宋体" panose="02010600030101010101" pitchFamily="2" charset="-122"/>
            <a:cs typeface="+mn-cs"/>
          </a:endParaRPr>
        </a:p>
      </dgm:t>
    </dgm:pt>
    <dgm:pt modelId="{A288C130-377E-4E42-8755-78320FAFCFA5}" type="parTrans" cxnId="{CB11C665-2AD9-48E8-A55F-91B0E8654C68}">
      <dgm:prSet/>
      <dgm:spPr/>
      <dgm:t>
        <a:bodyPr/>
        <a:lstStyle/>
        <a:p>
          <a:endParaRPr lang="zh-CN" altLang="en-US"/>
        </a:p>
      </dgm:t>
    </dgm:pt>
    <dgm:pt modelId="{4E19595D-741F-4C40-A954-00EAFBB29896}" type="sibTrans" cxnId="{CB11C665-2AD9-48E8-A55F-91B0E8654C68}">
      <dgm:prSet/>
      <dgm:spPr/>
      <dgm:t>
        <a:bodyPr/>
        <a:lstStyle/>
        <a:p>
          <a:endParaRPr lang="zh-CN" altLang="en-US"/>
        </a:p>
      </dgm:t>
    </dgm:pt>
    <dgm:pt modelId="{FBADAC9C-9727-4F8B-AA8F-566011506733}">
      <dgm:prSet phldrT="[文本]"/>
      <dgm:spPr>
        <a:xfrm>
          <a:off x="1114419" y="1581913"/>
          <a:ext cx="1711892" cy="770763"/>
        </a:xfrm>
        <a:blipFill dpi="0" rotWithShape="0">
          <a:blip xmlns:r="http://schemas.openxmlformats.org/officeDocument/2006/relationships" r:embed="rId5" cstate="print">
            <a:extLst>
              <a:ext uri="{28A0092B-C50C-407E-A947-70E740481C1C}">
                <a14:useLocalDpi xmlns:a14="http://schemas.microsoft.com/office/drawing/2010/main" val="0"/>
              </a:ext>
            </a:extLst>
          </a:blip>
          <a:srcRect/>
          <a:stretch>
            <a:fillRect/>
          </a:stretch>
        </a:blipFill>
        <a:ln w="12700" cap="flat" cmpd="sng" algn="ctr">
          <a:solidFill>
            <a:sysClr val="window" lastClr="FFFFFF">
              <a:hueOff val="0"/>
              <a:satOff val="0"/>
              <a:lumOff val="0"/>
              <a:alphaOff val="0"/>
            </a:sysClr>
          </a:solidFill>
          <a:prstDash val="solid"/>
          <a:miter lim="800000"/>
        </a:ln>
        <a:effectLst/>
      </dgm:spPr>
      <dgm:t>
        <a:bodyPr/>
        <a:lstStyle/>
        <a:p>
          <a:r>
            <a:rPr lang="zh-CN" altLang="en-US" b="1" dirty="0" smtClean="0">
              <a:solidFill>
                <a:srgbClr val="FFFF00"/>
              </a:solidFill>
              <a:latin typeface="Calibri" panose="020F0502020204030204"/>
              <a:ea typeface="宋体" panose="02010600030101010101" pitchFamily="2" charset="-122"/>
              <a:cs typeface="+mn-cs"/>
            </a:rPr>
            <a:t>封测</a:t>
          </a:r>
          <a:endParaRPr lang="zh-CN" altLang="en-US" b="1" dirty="0">
            <a:solidFill>
              <a:srgbClr val="FFFF00"/>
            </a:solidFill>
            <a:latin typeface="Calibri" panose="020F0502020204030204"/>
            <a:ea typeface="宋体" panose="02010600030101010101" pitchFamily="2" charset="-122"/>
            <a:cs typeface="+mn-cs"/>
          </a:endParaRPr>
        </a:p>
      </dgm:t>
    </dgm:pt>
    <dgm:pt modelId="{FEA5936C-31C7-4432-98F3-70E95AC5F543}" type="parTrans" cxnId="{7BDB0445-6645-4111-8989-BD8368201E3E}">
      <dgm:prSet/>
      <dgm:spPr/>
      <dgm:t>
        <a:bodyPr/>
        <a:lstStyle/>
        <a:p>
          <a:endParaRPr lang="zh-CN" altLang="en-US"/>
        </a:p>
      </dgm:t>
    </dgm:pt>
    <dgm:pt modelId="{4F32FC0A-42EB-45A9-B022-0385B80FE02D}" type="sibTrans" cxnId="{7BDB0445-6645-4111-8989-BD8368201E3E}">
      <dgm:prSet/>
      <dgm:spPr/>
      <dgm:t>
        <a:bodyPr/>
        <a:lstStyle/>
        <a:p>
          <a:endParaRPr lang="zh-CN" altLang="en-US"/>
        </a:p>
      </dgm:t>
    </dgm:pt>
    <dgm:pt modelId="{B156FE4D-5230-4053-9FB3-C9294F191EE4}" type="pres">
      <dgm:prSet presAssocID="{5215446B-EA13-4D35-8C69-218E551C1D68}" presName="Name0" presStyleCnt="0">
        <dgm:presLayoutVars>
          <dgm:dir/>
          <dgm:resizeHandles val="exact"/>
        </dgm:presLayoutVars>
      </dgm:prSet>
      <dgm:spPr/>
      <dgm:t>
        <a:bodyPr/>
        <a:lstStyle/>
        <a:p>
          <a:endParaRPr lang="zh-CN" altLang="en-US"/>
        </a:p>
      </dgm:t>
    </dgm:pt>
    <dgm:pt modelId="{EE2FE82E-D57B-4697-9958-6507A2FC9E5C}" type="pres">
      <dgm:prSet presAssocID="{5215446B-EA13-4D35-8C69-218E551C1D68}" presName="cycle" presStyleCnt="0"/>
      <dgm:spPr/>
    </dgm:pt>
    <dgm:pt modelId="{02969B34-37D6-4019-AEEA-5962E524622C}" type="pres">
      <dgm:prSet presAssocID="{6B4E6FE1-C8F7-456C-B6F4-0CE5B10EFCEE}" presName="nodeFirstNode" presStyleLbl="node1" presStyleIdx="0" presStyleCnt="5" custScaleX="64311" custScaleY="65253">
        <dgm:presLayoutVars>
          <dgm:bulletEnabled val="1"/>
        </dgm:presLayoutVars>
      </dgm:prSet>
      <dgm:spPr>
        <a:prstGeom prst="roundRect">
          <a:avLst/>
        </a:prstGeom>
      </dgm:spPr>
      <dgm:t>
        <a:bodyPr/>
        <a:lstStyle/>
        <a:p>
          <a:endParaRPr lang="zh-CN" altLang="en-US"/>
        </a:p>
      </dgm:t>
    </dgm:pt>
    <dgm:pt modelId="{CA07C468-2181-404F-ABB4-274F8B1A0B20}" type="pres">
      <dgm:prSet presAssocID="{C8749F08-2E75-4435-A943-3775C6B3816C}" presName="sibTransFirstNode" presStyleLbl="bgShp" presStyleIdx="0" presStyleCnt="1" custScaleX="96015" custScaleY="96972" custLinFactNeighborX="1276" custLinFactNeighborY="-772"/>
      <dgm:spPr>
        <a:prstGeom prst="circularArrow">
          <a:avLst>
            <a:gd name="adj1" fmla="val 5544"/>
            <a:gd name="adj2" fmla="val 330680"/>
            <a:gd name="adj3" fmla="val 14301218"/>
            <a:gd name="adj4" fmla="val 17073883"/>
            <a:gd name="adj5" fmla="val 5757"/>
          </a:avLst>
        </a:prstGeom>
      </dgm:spPr>
      <dgm:t>
        <a:bodyPr/>
        <a:lstStyle/>
        <a:p>
          <a:endParaRPr lang="zh-CN" altLang="en-US"/>
        </a:p>
      </dgm:t>
    </dgm:pt>
    <dgm:pt modelId="{A8B59322-EE07-4188-A64A-7AD09F2CC822}" type="pres">
      <dgm:prSet presAssocID="{65BE4EF4-7DCF-4A74-852F-0CAACD65C46E}" presName="nodeFollowingNodes" presStyleLbl="node1" presStyleIdx="1" presStyleCnt="5" custScaleX="42781" custScaleY="83908" custRadScaleRad="94422" custRadScaleInc="144">
        <dgm:presLayoutVars>
          <dgm:bulletEnabled val="1"/>
        </dgm:presLayoutVars>
      </dgm:prSet>
      <dgm:spPr>
        <a:prstGeom prst="roundRect">
          <a:avLst/>
        </a:prstGeom>
      </dgm:spPr>
      <dgm:t>
        <a:bodyPr/>
        <a:lstStyle/>
        <a:p>
          <a:endParaRPr lang="zh-CN" altLang="en-US"/>
        </a:p>
      </dgm:t>
    </dgm:pt>
    <dgm:pt modelId="{7D3708BF-8BC1-4AE3-A79D-D6BF7C4FFB59}" type="pres">
      <dgm:prSet presAssocID="{D8526465-D884-488F-BF73-D6C1E02A7E71}" presName="nodeFollowingNodes" presStyleLbl="node1" presStyleIdx="2" presStyleCnt="5" custScaleX="68552" custScaleY="57301" custRadScaleRad="92820" custRadScaleInc="-14501">
        <dgm:presLayoutVars>
          <dgm:bulletEnabled val="1"/>
        </dgm:presLayoutVars>
      </dgm:prSet>
      <dgm:spPr>
        <a:prstGeom prst="roundRect">
          <a:avLst/>
        </a:prstGeom>
      </dgm:spPr>
      <dgm:t>
        <a:bodyPr/>
        <a:lstStyle/>
        <a:p>
          <a:endParaRPr lang="zh-CN" altLang="en-US"/>
        </a:p>
      </dgm:t>
    </dgm:pt>
    <dgm:pt modelId="{3F24CD81-719D-4EED-919A-962FC81A9375}" type="pres">
      <dgm:prSet presAssocID="{661DCFA3-3A18-450B-AB24-09CA4A2FF370}" presName="nodeFollowingNodes" presStyleLbl="node1" presStyleIdx="3" presStyleCnt="5" custScaleX="85312" custScaleY="68958" custRadScaleRad="71635" custRadScaleInc="26952">
        <dgm:presLayoutVars>
          <dgm:bulletEnabled val="1"/>
        </dgm:presLayoutVars>
      </dgm:prSet>
      <dgm:spPr>
        <a:prstGeom prst="roundRect">
          <a:avLst/>
        </a:prstGeom>
      </dgm:spPr>
      <dgm:t>
        <a:bodyPr/>
        <a:lstStyle/>
        <a:p>
          <a:endParaRPr lang="zh-CN" altLang="en-US"/>
        </a:p>
      </dgm:t>
    </dgm:pt>
    <dgm:pt modelId="{48FB2DBE-A49A-45B7-9E82-E7F915FDDD7C}" type="pres">
      <dgm:prSet presAssocID="{FBADAC9C-9727-4F8B-AA8F-566011506733}" presName="nodeFollowingNodes" presStyleLbl="node1" presStyleIdx="4" presStyleCnt="5" custScaleX="65116" custScaleY="67583" custRadScaleRad="81927" custRadScaleInc="12760">
        <dgm:presLayoutVars>
          <dgm:bulletEnabled val="1"/>
        </dgm:presLayoutVars>
      </dgm:prSet>
      <dgm:spPr>
        <a:prstGeom prst="roundRect">
          <a:avLst/>
        </a:prstGeom>
      </dgm:spPr>
      <dgm:t>
        <a:bodyPr/>
        <a:lstStyle/>
        <a:p>
          <a:endParaRPr lang="zh-CN" altLang="en-US"/>
        </a:p>
      </dgm:t>
    </dgm:pt>
  </dgm:ptLst>
  <dgm:cxnLst>
    <dgm:cxn modelId="{CB11C665-2AD9-48E8-A55F-91B0E8654C68}" srcId="{5215446B-EA13-4D35-8C69-218E551C1D68}" destId="{661DCFA3-3A18-450B-AB24-09CA4A2FF370}" srcOrd="3" destOrd="0" parTransId="{A288C130-377E-4E42-8755-78320FAFCFA5}" sibTransId="{4E19595D-741F-4C40-A954-00EAFBB29896}"/>
    <dgm:cxn modelId="{1FE5F322-8365-45AF-9BA0-9764E004A65E}" type="presOf" srcId="{C8749F08-2E75-4435-A943-3775C6B3816C}" destId="{CA07C468-2181-404F-ABB4-274F8B1A0B20}" srcOrd="0" destOrd="0" presId="urn:microsoft.com/office/officeart/2005/8/layout/cycle3"/>
    <dgm:cxn modelId="{7BDB0445-6645-4111-8989-BD8368201E3E}" srcId="{5215446B-EA13-4D35-8C69-218E551C1D68}" destId="{FBADAC9C-9727-4F8B-AA8F-566011506733}" srcOrd="4" destOrd="0" parTransId="{FEA5936C-31C7-4432-98F3-70E95AC5F543}" sibTransId="{4F32FC0A-42EB-45A9-B022-0385B80FE02D}"/>
    <dgm:cxn modelId="{45051472-4E97-4620-A0D4-44D43BA92D7F}" srcId="{5215446B-EA13-4D35-8C69-218E551C1D68}" destId="{65BE4EF4-7DCF-4A74-852F-0CAACD65C46E}" srcOrd="1" destOrd="0" parTransId="{1AB18489-18FC-451C-8FE5-3F304A0B5E57}" sibTransId="{81690A30-491D-4ACC-85BA-99D3ECAF7FBD}"/>
    <dgm:cxn modelId="{E6B0C989-E5D8-4BE5-88F2-5DC8EA9A33F5}" type="presOf" srcId="{65BE4EF4-7DCF-4A74-852F-0CAACD65C46E}" destId="{A8B59322-EE07-4188-A64A-7AD09F2CC822}" srcOrd="0" destOrd="0" presId="urn:microsoft.com/office/officeart/2005/8/layout/cycle3"/>
    <dgm:cxn modelId="{9C8932F2-0C7B-4E9E-8986-755FEA44185F}" type="presOf" srcId="{D8526465-D884-488F-BF73-D6C1E02A7E71}" destId="{7D3708BF-8BC1-4AE3-A79D-D6BF7C4FFB59}" srcOrd="0" destOrd="0" presId="urn:microsoft.com/office/officeart/2005/8/layout/cycle3"/>
    <dgm:cxn modelId="{8BA4CEA9-7AE8-4F22-95CC-1C0C94015164}" type="presOf" srcId="{5215446B-EA13-4D35-8C69-218E551C1D68}" destId="{B156FE4D-5230-4053-9FB3-C9294F191EE4}" srcOrd="0" destOrd="0" presId="urn:microsoft.com/office/officeart/2005/8/layout/cycle3"/>
    <dgm:cxn modelId="{BFE2FC2B-B787-48B2-8FA7-25424B4CE5E0}" srcId="{5215446B-EA13-4D35-8C69-218E551C1D68}" destId="{D8526465-D884-488F-BF73-D6C1E02A7E71}" srcOrd="2" destOrd="0" parTransId="{9E15E867-38FC-4436-95F8-C24E982B39DC}" sibTransId="{14338C3A-B809-4AE5-B6FC-29470F633F24}"/>
    <dgm:cxn modelId="{4C7B1FF6-87DE-4197-B0A2-69E873A7C2A6}" type="presOf" srcId="{661DCFA3-3A18-450B-AB24-09CA4A2FF370}" destId="{3F24CD81-719D-4EED-919A-962FC81A9375}" srcOrd="0" destOrd="0" presId="urn:microsoft.com/office/officeart/2005/8/layout/cycle3"/>
    <dgm:cxn modelId="{D51B05D3-2370-4810-8A9A-B541FCB5EC46}" type="presOf" srcId="{FBADAC9C-9727-4F8B-AA8F-566011506733}" destId="{48FB2DBE-A49A-45B7-9E82-E7F915FDDD7C}" srcOrd="0" destOrd="0" presId="urn:microsoft.com/office/officeart/2005/8/layout/cycle3"/>
    <dgm:cxn modelId="{9262DDDC-6B17-40DE-BD74-E9B455B9A2DE}" srcId="{5215446B-EA13-4D35-8C69-218E551C1D68}" destId="{6B4E6FE1-C8F7-456C-B6F4-0CE5B10EFCEE}" srcOrd="0" destOrd="0" parTransId="{8C97F9DC-1461-41DE-A268-274DB7351679}" sibTransId="{C8749F08-2E75-4435-A943-3775C6B3816C}"/>
    <dgm:cxn modelId="{915EDF22-1A2D-4D1F-B4F3-B92B7DD827D8}" type="presOf" srcId="{6B4E6FE1-C8F7-456C-B6F4-0CE5B10EFCEE}" destId="{02969B34-37D6-4019-AEEA-5962E524622C}" srcOrd="0" destOrd="0" presId="urn:microsoft.com/office/officeart/2005/8/layout/cycle3"/>
    <dgm:cxn modelId="{FF51F7D7-59B9-4EEC-A2F6-5B48E84BE0C5}" type="presParOf" srcId="{B156FE4D-5230-4053-9FB3-C9294F191EE4}" destId="{EE2FE82E-D57B-4697-9958-6507A2FC9E5C}" srcOrd="0" destOrd="0" presId="urn:microsoft.com/office/officeart/2005/8/layout/cycle3"/>
    <dgm:cxn modelId="{9AC630CF-7BE9-4E76-8AB0-A92CAAD96632}" type="presParOf" srcId="{EE2FE82E-D57B-4697-9958-6507A2FC9E5C}" destId="{02969B34-37D6-4019-AEEA-5962E524622C}" srcOrd="0" destOrd="0" presId="urn:microsoft.com/office/officeart/2005/8/layout/cycle3"/>
    <dgm:cxn modelId="{351DF94F-76E8-4D46-BFAA-6B7A23354763}" type="presParOf" srcId="{EE2FE82E-D57B-4697-9958-6507A2FC9E5C}" destId="{CA07C468-2181-404F-ABB4-274F8B1A0B20}" srcOrd="1" destOrd="0" presId="urn:microsoft.com/office/officeart/2005/8/layout/cycle3"/>
    <dgm:cxn modelId="{8A463FB1-933E-43B0-9511-AA643B392433}" type="presParOf" srcId="{EE2FE82E-D57B-4697-9958-6507A2FC9E5C}" destId="{A8B59322-EE07-4188-A64A-7AD09F2CC822}" srcOrd="2" destOrd="0" presId="urn:microsoft.com/office/officeart/2005/8/layout/cycle3"/>
    <dgm:cxn modelId="{788BBA70-FA62-4739-9503-09BF3CF68EF9}" type="presParOf" srcId="{EE2FE82E-D57B-4697-9958-6507A2FC9E5C}" destId="{7D3708BF-8BC1-4AE3-A79D-D6BF7C4FFB59}" srcOrd="3" destOrd="0" presId="urn:microsoft.com/office/officeart/2005/8/layout/cycle3"/>
    <dgm:cxn modelId="{AE0CF87A-6A0B-4734-A0C8-E0B926ACCD21}" type="presParOf" srcId="{EE2FE82E-D57B-4697-9958-6507A2FC9E5C}" destId="{3F24CD81-719D-4EED-919A-962FC81A9375}" srcOrd="4" destOrd="0" presId="urn:microsoft.com/office/officeart/2005/8/layout/cycle3"/>
    <dgm:cxn modelId="{F99CCBB1-042F-4561-8842-29830D3903AF}" type="presParOf" srcId="{EE2FE82E-D57B-4697-9958-6507A2FC9E5C}" destId="{48FB2DBE-A49A-45B7-9E82-E7F915FDDD7C}" srcOrd="5"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07C468-2181-404F-ABB4-274F8B1A0B20}">
      <dsp:nvSpPr>
        <dsp:cNvPr id="0" name=""/>
        <dsp:cNvSpPr/>
      </dsp:nvSpPr>
      <dsp:spPr>
        <a:xfrm>
          <a:off x="1800187" y="188536"/>
          <a:ext cx="4588203" cy="4633935"/>
        </a:xfrm>
        <a:prstGeom prst="circularArrow">
          <a:avLst>
            <a:gd name="adj1" fmla="val 5544"/>
            <a:gd name="adj2" fmla="val 330680"/>
            <a:gd name="adj3" fmla="val 14301218"/>
            <a:gd name="adj4" fmla="val 17073883"/>
            <a:gd name="adj5" fmla="val 5757"/>
          </a:avLst>
        </a:prstGeom>
        <a:solidFill>
          <a:srgbClr val="FFC000">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02969B34-37D6-4019-AEEA-5962E524622C}">
      <dsp:nvSpPr>
        <dsp:cNvPr id="0" name=""/>
        <dsp:cNvSpPr/>
      </dsp:nvSpPr>
      <dsp:spPr>
        <a:xfrm>
          <a:off x="3314106" y="183982"/>
          <a:ext cx="1438416" cy="729742"/>
        </a:xfrm>
        <a:prstGeom prst="roundRect">
          <a:avLst/>
        </a:prstGeom>
        <a:blipFill dpi="0" rotWithShape="0">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ysClr val="window" lastClr="FFFFFF"/>
              </a:solidFill>
              <a:latin typeface="Calibri" panose="020F0502020204030204"/>
              <a:ea typeface="宋体" panose="02010600030101010101" pitchFamily="2" charset="-122"/>
              <a:cs typeface="+mn-cs"/>
            </a:rPr>
            <a:t>硅材料</a:t>
          </a:r>
          <a:endParaRPr lang="zh-CN" altLang="en-US" sz="2000" b="1" kern="1200" dirty="0">
            <a:solidFill>
              <a:sysClr val="window" lastClr="FFFFFF"/>
            </a:solidFill>
            <a:latin typeface="Calibri" panose="020F0502020204030204"/>
            <a:ea typeface="宋体" panose="02010600030101010101" pitchFamily="2" charset="-122"/>
            <a:cs typeface="+mn-cs"/>
          </a:endParaRPr>
        </a:p>
      </dsp:txBody>
      <dsp:txXfrm>
        <a:off x="3349729" y="219605"/>
        <a:ext cx="1367170" cy="658496"/>
      </dsp:txXfrm>
    </dsp:sp>
    <dsp:sp modelId="{A8B59322-EE07-4188-A64A-7AD09F2CC822}">
      <dsp:nvSpPr>
        <dsp:cNvPr id="0" name=""/>
        <dsp:cNvSpPr/>
      </dsp:nvSpPr>
      <dsp:spPr>
        <a:xfrm>
          <a:off x="5385731" y="1525638"/>
          <a:ext cx="956864" cy="938367"/>
        </a:xfrm>
        <a:prstGeom prst="roundRect">
          <a:avLst/>
        </a:prstGeom>
        <a:blipFill dpi="0" rotWithShape="0">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b="1" kern="1200" dirty="0" smtClean="0">
              <a:solidFill>
                <a:sysClr val="window" lastClr="FFFFFF"/>
              </a:solidFill>
              <a:latin typeface="Calibri" panose="020F0502020204030204"/>
              <a:ea typeface="宋体" panose="02010600030101010101" pitchFamily="2" charset="-122"/>
              <a:cs typeface="+mn-cs"/>
            </a:rPr>
            <a:t>晶圆</a:t>
          </a:r>
          <a:endParaRPr lang="zh-CN" altLang="en-US" sz="1900" b="1" kern="1200" dirty="0">
            <a:solidFill>
              <a:sysClr val="window" lastClr="FFFFFF"/>
            </a:solidFill>
            <a:latin typeface="Calibri" panose="020F0502020204030204"/>
            <a:ea typeface="宋体" panose="02010600030101010101" pitchFamily="2" charset="-122"/>
            <a:cs typeface="+mn-cs"/>
          </a:endParaRPr>
        </a:p>
      </dsp:txBody>
      <dsp:txXfrm>
        <a:off x="5431538" y="1571445"/>
        <a:ext cx="865250" cy="846753"/>
      </dsp:txXfrm>
    </dsp:sp>
    <dsp:sp modelId="{7D3708BF-8BC1-4AE3-A79D-D6BF7C4FFB59}">
      <dsp:nvSpPr>
        <dsp:cNvPr id="0" name=""/>
        <dsp:cNvSpPr/>
      </dsp:nvSpPr>
      <dsp:spPr>
        <a:xfrm>
          <a:off x="4597150" y="3610694"/>
          <a:ext cx="1533273" cy="640813"/>
        </a:xfrm>
        <a:prstGeom prst="roundRect">
          <a:avLst/>
        </a:prstGeom>
        <a:blipFill dpi="0" rotWithShape="0">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b="1" kern="1200" dirty="0" smtClean="0">
              <a:solidFill>
                <a:srgbClr val="FF0000"/>
              </a:solidFill>
              <a:latin typeface="Calibri" panose="020F0502020204030204"/>
              <a:ea typeface="宋体" panose="02010600030101010101" pitchFamily="2" charset="-122"/>
              <a:cs typeface="+mn-cs"/>
            </a:rPr>
            <a:t>设计与制造</a:t>
          </a:r>
          <a:endParaRPr lang="zh-CN" altLang="en-US" sz="1900" b="1" kern="1200" dirty="0">
            <a:solidFill>
              <a:srgbClr val="FF0000"/>
            </a:solidFill>
            <a:latin typeface="Calibri" panose="020F0502020204030204"/>
            <a:ea typeface="宋体" panose="02010600030101010101" pitchFamily="2" charset="-122"/>
            <a:cs typeface="+mn-cs"/>
          </a:endParaRPr>
        </a:p>
      </dsp:txBody>
      <dsp:txXfrm>
        <a:off x="4628432" y="3641976"/>
        <a:ext cx="1470709" cy="578249"/>
      </dsp:txXfrm>
    </dsp:sp>
    <dsp:sp modelId="{3F24CD81-719D-4EED-919A-962FC81A9375}">
      <dsp:nvSpPr>
        <dsp:cNvPr id="0" name=""/>
        <dsp:cNvSpPr/>
      </dsp:nvSpPr>
      <dsp:spPr>
        <a:xfrm>
          <a:off x="1926246" y="3096347"/>
          <a:ext cx="1908137" cy="771177"/>
        </a:xfrm>
        <a:prstGeom prst="roundRect">
          <a:avLst/>
        </a:prstGeom>
        <a:blipFill rotWithShape="0">
          <a:blip xmlns:r="http://schemas.openxmlformats.org/officeDocument/2006/relationships" r:embed="rId4"/>
          <a:stretch>
            <a:fillRect/>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b="1" kern="1200" dirty="0" smtClean="0">
              <a:solidFill>
                <a:srgbClr val="FFFF00"/>
              </a:solidFill>
              <a:latin typeface="Calibri" panose="020F0502020204030204"/>
              <a:ea typeface="宋体" panose="02010600030101010101" pitchFamily="2" charset="-122"/>
              <a:cs typeface="+mn-cs"/>
            </a:rPr>
            <a:t>核心设备</a:t>
          </a:r>
          <a:endParaRPr lang="zh-CN" altLang="en-US" sz="1900" b="1" kern="1200" dirty="0">
            <a:solidFill>
              <a:srgbClr val="FFFF00"/>
            </a:solidFill>
            <a:latin typeface="Calibri" panose="020F0502020204030204"/>
            <a:ea typeface="宋体" panose="02010600030101010101" pitchFamily="2" charset="-122"/>
            <a:cs typeface="+mn-cs"/>
          </a:endParaRPr>
        </a:p>
      </dsp:txBody>
      <dsp:txXfrm>
        <a:off x="1963892" y="3133993"/>
        <a:ext cx="1832845" cy="695885"/>
      </dsp:txXfrm>
    </dsp:sp>
    <dsp:sp modelId="{48FB2DBE-A49A-45B7-9E82-E7F915FDDD7C}">
      <dsp:nvSpPr>
        <dsp:cNvPr id="0" name=""/>
        <dsp:cNvSpPr/>
      </dsp:nvSpPr>
      <dsp:spPr>
        <a:xfrm>
          <a:off x="1800195" y="1485909"/>
          <a:ext cx="1456421" cy="755800"/>
        </a:xfrm>
        <a:prstGeom prst="roundRect">
          <a:avLst/>
        </a:prstGeom>
        <a:blipFill dpi="0" rotWithShape="0">
          <a:blip xmlns:r="http://schemas.openxmlformats.org/officeDocument/2006/relationships" r:embed="rId5" cstate="print">
            <a:extLst>
              <a:ext uri="{28A0092B-C50C-407E-A947-70E740481C1C}">
                <a14:useLocalDpi xmlns:a14="http://schemas.microsoft.com/office/drawing/2010/main" val="0"/>
              </a:ext>
            </a:extLst>
          </a:blip>
          <a:srcRect/>
          <a:stretch>
            <a:fillRect/>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b="1" kern="1200" dirty="0" smtClean="0">
              <a:solidFill>
                <a:srgbClr val="FFFF00"/>
              </a:solidFill>
              <a:latin typeface="Calibri" panose="020F0502020204030204"/>
              <a:ea typeface="宋体" panose="02010600030101010101" pitchFamily="2" charset="-122"/>
              <a:cs typeface="+mn-cs"/>
            </a:rPr>
            <a:t>封测</a:t>
          </a:r>
          <a:endParaRPr lang="zh-CN" altLang="en-US" sz="1900" b="1" kern="1200" dirty="0">
            <a:solidFill>
              <a:srgbClr val="FFFF00"/>
            </a:solidFill>
            <a:latin typeface="Calibri" panose="020F0502020204030204"/>
            <a:ea typeface="宋体" panose="02010600030101010101" pitchFamily="2" charset="-122"/>
            <a:cs typeface="+mn-cs"/>
          </a:endParaRPr>
        </a:p>
      </dsp:txBody>
      <dsp:txXfrm>
        <a:off x="1837090" y="1522804"/>
        <a:ext cx="1382631" cy="682010"/>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1"/>
            <a:ext cx="3078427" cy="511731"/>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l">
              <a:defRPr kumimoji="1" sz="1300" i="0">
                <a:latin typeface="Times New Roman" pitchFamily="18" charset="0"/>
              </a:defRPr>
            </a:lvl1pPr>
          </a:lstStyle>
          <a:p>
            <a:pPr>
              <a:defRPr/>
            </a:pPr>
            <a:endParaRPr lang="en-US" altLang="zh-CN"/>
          </a:p>
        </p:txBody>
      </p:sp>
      <p:sp>
        <p:nvSpPr>
          <p:cNvPr id="5123" name="Rectangle 3"/>
          <p:cNvSpPr>
            <a:spLocks noGrp="1" noChangeArrowheads="1"/>
          </p:cNvSpPr>
          <p:nvPr>
            <p:ph type="dt" idx="1"/>
          </p:nvPr>
        </p:nvSpPr>
        <p:spPr bwMode="auto">
          <a:xfrm>
            <a:off x="4025637" y="1"/>
            <a:ext cx="3078427" cy="511731"/>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a:defRPr kumimoji="1" sz="1300" i="0">
                <a:latin typeface="Times New Roman" pitchFamily="18" charset="0"/>
              </a:defRPr>
            </a:lvl1pPr>
          </a:lstStyle>
          <a:p>
            <a:pPr>
              <a:defRPr/>
            </a:pPr>
            <a:endParaRPr lang="en-US" altLang="zh-CN"/>
          </a:p>
        </p:txBody>
      </p:sp>
      <p:sp>
        <p:nvSpPr>
          <p:cNvPr id="82948" name="Rectangle 4"/>
          <p:cNvSpPr>
            <a:spLocks noGrp="1" noRot="1" noChangeAspect="1" noChangeArrowheads="1" noTextEdit="1"/>
          </p:cNvSpPr>
          <p:nvPr>
            <p:ph type="sldImg" idx="2"/>
          </p:nvPr>
        </p:nvSpPr>
        <p:spPr bwMode="auto">
          <a:xfrm>
            <a:off x="142875" y="768350"/>
            <a:ext cx="6818313" cy="3836988"/>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947210" y="4861441"/>
            <a:ext cx="5209646" cy="4605576"/>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5126" name="Rectangle 6"/>
          <p:cNvSpPr>
            <a:spLocks noGrp="1" noChangeArrowheads="1"/>
          </p:cNvSpPr>
          <p:nvPr>
            <p:ph type="ftr" sz="quarter" idx="4"/>
          </p:nvPr>
        </p:nvSpPr>
        <p:spPr bwMode="auto">
          <a:xfrm>
            <a:off x="0" y="9722883"/>
            <a:ext cx="3078427" cy="511731"/>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l">
              <a:defRPr kumimoji="1" sz="1300" i="0">
                <a:latin typeface="Times New Roman" pitchFamily="18" charset="0"/>
              </a:defRPr>
            </a:lvl1pPr>
          </a:lstStyle>
          <a:p>
            <a:pPr>
              <a:defRPr/>
            </a:pPr>
            <a:endParaRPr lang="en-US" altLang="zh-CN"/>
          </a:p>
        </p:txBody>
      </p:sp>
      <p:sp>
        <p:nvSpPr>
          <p:cNvPr id="5127" name="Rectangle 7"/>
          <p:cNvSpPr>
            <a:spLocks noGrp="1" noChangeArrowheads="1"/>
          </p:cNvSpPr>
          <p:nvPr>
            <p:ph type="sldNum" sz="quarter" idx="5"/>
          </p:nvPr>
        </p:nvSpPr>
        <p:spPr bwMode="auto">
          <a:xfrm>
            <a:off x="4025637" y="9722883"/>
            <a:ext cx="3078427" cy="511731"/>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a:defRPr kumimoji="1" sz="1300" i="0">
                <a:latin typeface="Times New Roman" pitchFamily="18" charset="0"/>
              </a:defRPr>
            </a:lvl1pPr>
          </a:lstStyle>
          <a:p>
            <a:pPr>
              <a:defRPr/>
            </a:pPr>
            <a:fld id="{B89B832A-985C-4B96-A528-D9AFC29F19F5}" type="slidenum">
              <a:rPr lang="en-US" altLang="zh-CN"/>
              <a:pPr>
                <a:defRPr/>
              </a:pPr>
              <a:t>‹#›</a:t>
            </a:fld>
            <a:endParaRPr lang="en-US" altLang="zh-CN"/>
          </a:p>
        </p:txBody>
      </p:sp>
    </p:spTree>
    <p:extLst>
      <p:ext uri="{BB962C8B-B14F-4D97-AF65-F5344CB8AC3E}">
        <p14:creationId xmlns:p14="http://schemas.microsoft.com/office/powerpoint/2010/main" val="69585043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43A3A5EA-317D-4230-9484-F697A6B90030}" type="slidenum">
              <a:rPr lang="en-US" altLang="zh-CN" smtClean="0"/>
              <a:pPr/>
              <a:t>2</a:t>
            </a:fld>
            <a:endParaRPr lang="en-US" altLang="zh-CN" smtClean="0"/>
          </a:p>
        </p:txBody>
      </p:sp>
      <p:sp>
        <p:nvSpPr>
          <p:cNvPr id="83971" name="Rectangle 2"/>
          <p:cNvSpPr>
            <a:spLocks noGrp="1" noRot="1" noChangeAspect="1" noChangeArrowheads="1" noTextEdit="1"/>
          </p:cNvSpPr>
          <p:nvPr>
            <p:ph type="sldImg"/>
          </p:nvPr>
        </p:nvSpPr>
        <p:spPr>
          <a:xfrm>
            <a:off x="142875" y="768350"/>
            <a:ext cx="6818313" cy="3836988"/>
          </a:xfrm>
          <a:ln/>
        </p:spPr>
      </p:sp>
      <p:sp>
        <p:nvSpPr>
          <p:cNvPr id="83972"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1748095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A260E6E0-BBC7-4542-BFA4-A94094C9FD33}" type="slidenum">
              <a:rPr lang="en-US" altLang="zh-CN" smtClean="0"/>
              <a:pPr/>
              <a:t>22</a:t>
            </a:fld>
            <a:endParaRPr lang="en-US" altLang="zh-CN" smtClean="0"/>
          </a:p>
        </p:txBody>
      </p:sp>
      <p:sp>
        <p:nvSpPr>
          <p:cNvPr id="112643" name="Rectangle 2"/>
          <p:cNvSpPr>
            <a:spLocks noGrp="1" noRot="1" noChangeAspect="1" noChangeArrowheads="1" noTextEdit="1"/>
          </p:cNvSpPr>
          <p:nvPr>
            <p:ph type="sldImg"/>
          </p:nvPr>
        </p:nvSpPr>
        <p:spPr>
          <a:xfrm>
            <a:off x="142875" y="768350"/>
            <a:ext cx="6818313" cy="3836988"/>
          </a:xfrm>
          <a:ln/>
        </p:spPr>
      </p:sp>
      <p:sp>
        <p:nvSpPr>
          <p:cNvPr id="112644" name="Rectangle 3"/>
          <p:cNvSpPr>
            <a:spLocks noGrp="1" noChangeArrowheads="1"/>
          </p:cNvSpPr>
          <p:nvPr>
            <p:ph type="body" idx="1"/>
          </p:nvPr>
        </p:nvSpPr>
        <p:spPr>
          <a:noFill/>
          <a:ln/>
        </p:spPr>
        <p:txBody>
          <a:bodyPr/>
          <a:lstStyle/>
          <a:p>
            <a:pPr eaLnBrk="1" hangingPunct="1"/>
            <a:endParaRPr lang="zh-CN" altLang="zh-CN" dirty="0" smtClean="0"/>
          </a:p>
        </p:txBody>
      </p:sp>
    </p:spTree>
    <p:extLst>
      <p:ext uri="{BB962C8B-B14F-4D97-AF65-F5344CB8AC3E}">
        <p14:creationId xmlns:p14="http://schemas.microsoft.com/office/powerpoint/2010/main" val="3101297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3C617B-C411-48B1-84E2-E8B38D0B49DC}" type="slidenum">
              <a:rPr lang="en-US" altLang="zh-CN"/>
              <a:pPr/>
              <a:t>23</a:t>
            </a:fld>
            <a:endParaRPr lang="en-US" altLang="zh-CN"/>
          </a:p>
        </p:txBody>
      </p:sp>
      <p:sp>
        <p:nvSpPr>
          <p:cNvPr id="93186" name="Rectangle 2"/>
          <p:cNvSpPr>
            <a:spLocks noGrp="1" noRot="1" noChangeAspect="1" noChangeArrowheads="1" noTextEdit="1"/>
          </p:cNvSpPr>
          <p:nvPr>
            <p:ph type="sldImg"/>
          </p:nvPr>
        </p:nvSpPr>
        <p:spPr>
          <a:xfrm>
            <a:off x="142875" y="768350"/>
            <a:ext cx="6818313" cy="3836988"/>
          </a:xfrm>
          <a:ln/>
        </p:spPr>
      </p:sp>
      <p:sp>
        <p:nvSpPr>
          <p:cNvPr id="931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66450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a:xfrm>
            <a:off x="583903" y="4616450"/>
            <a:ext cx="5931197" cy="5109368"/>
          </a:xfrm>
        </p:spPr>
        <p:txBody>
          <a:bodyPr>
            <a:normAutofit/>
          </a:bodyPr>
          <a:lstStyle/>
          <a:p>
            <a:r>
              <a:rPr lang="zh-CN" altLang="en-US" sz="1100" dirty="0" smtClean="0"/>
              <a:t>一个</a:t>
            </a:r>
            <a:r>
              <a:rPr lang="en-US" altLang="zh-CN" sz="1100" dirty="0" smtClean="0"/>
              <a:t>ARM</a:t>
            </a:r>
            <a:r>
              <a:rPr lang="zh-CN" altLang="en-US" sz="1100" dirty="0" smtClean="0"/>
              <a:t>核的面积仅为</a:t>
            </a:r>
            <a:r>
              <a:rPr lang="en-US" altLang="zh-CN" sz="1100" dirty="0" smtClean="0"/>
              <a:t>X86</a:t>
            </a:r>
            <a:r>
              <a:rPr lang="zh-CN" altLang="en-US" sz="1100" dirty="0" smtClean="0"/>
              <a:t>核的</a:t>
            </a:r>
            <a:r>
              <a:rPr lang="en-US" altLang="zh-CN" sz="1100" dirty="0" smtClean="0"/>
              <a:t>1/7</a:t>
            </a:r>
            <a:r>
              <a:rPr lang="zh-CN" altLang="en-US" sz="1100" dirty="0" smtClean="0"/>
              <a:t>。</a:t>
            </a:r>
            <a:endParaRPr lang="en-US" altLang="zh-CN" sz="1100" dirty="0" smtClean="0"/>
          </a:p>
          <a:p>
            <a:r>
              <a:rPr lang="zh-CN" altLang="en-US" sz="1100" dirty="0" smtClean="0"/>
              <a:t>同样的芯片尺寸下，</a:t>
            </a:r>
            <a:r>
              <a:rPr lang="en-US" altLang="zh-CN" sz="1100" dirty="0" smtClean="0"/>
              <a:t>ARM</a:t>
            </a:r>
            <a:r>
              <a:rPr lang="zh-CN" altLang="en-US" sz="1100" dirty="0" smtClean="0"/>
              <a:t>的核数是</a:t>
            </a:r>
            <a:r>
              <a:rPr lang="en-US" altLang="zh-CN" sz="1100" dirty="0" smtClean="0"/>
              <a:t>X86</a:t>
            </a:r>
            <a:r>
              <a:rPr lang="zh-CN" altLang="en-US" sz="1100" dirty="0" smtClean="0"/>
              <a:t>的</a:t>
            </a:r>
            <a:r>
              <a:rPr lang="en-US" altLang="zh-CN" sz="1100" dirty="0" smtClean="0"/>
              <a:t>4</a:t>
            </a:r>
            <a:r>
              <a:rPr lang="zh-CN" altLang="en-US" sz="1100" dirty="0" smtClean="0"/>
              <a:t>倍以上。</a:t>
            </a:r>
          </a:p>
        </p:txBody>
      </p:sp>
    </p:spTree>
    <p:extLst>
      <p:ext uri="{BB962C8B-B14F-4D97-AF65-F5344CB8AC3E}">
        <p14:creationId xmlns:p14="http://schemas.microsoft.com/office/powerpoint/2010/main" val="44552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584200" y="765175"/>
            <a:ext cx="5930900" cy="3336925"/>
          </a:xfrm>
        </p:spPr>
      </p:sp>
      <p:sp>
        <p:nvSpPr>
          <p:cNvPr id="5" name="备注占位符 4"/>
          <p:cNvSpPr>
            <a:spLocks noGrp="1"/>
          </p:cNvSpPr>
          <p:nvPr>
            <p:ph type="body" idx="1"/>
          </p:nvPr>
        </p:nvSpPr>
        <p:spPr/>
        <p:txBody>
          <a:bodyPr/>
          <a:lstStyle/>
          <a:p>
            <a:r>
              <a:rPr lang="en-US" altLang="zh-CN" dirty="0" smtClean="0"/>
              <a:t>IA</a:t>
            </a:r>
            <a:r>
              <a:rPr lang="zh-CN" altLang="en-US" dirty="0" smtClean="0"/>
              <a:t>：</a:t>
            </a:r>
            <a:r>
              <a:rPr lang="en-US" altLang="zh-CN" dirty="0" smtClean="0"/>
              <a:t>Intel</a:t>
            </a:r>
            <a:r>
              <a:rPr lang="en-US" altLang="zh-CN" baseline="0" dirty="0" smtClean="0"/>
              <a:t> Architecture </a:t>
            </a:r>
            <a:r>
              <a:rPr lang="zh-CN" altLang="en-US" baseline="0" dirty="0" smtClean="0"/>
              <a:t>。</a:t>
            </a:r>
            <a:endParaRPr lang="en-US" altLang="zh-CN" baseline="0" dirty="0" smtClean="0"/>
          </a:p>
          <a:p>
            <a:r>
              <a:rPr lang="en-US" altLang="zh-CN" baseline="0" dirty="0" smtClean="0"/>
              <a:t>PPC</a:t>
            </a:r>
            <a:r>
              <a:rPr lang="zh-CN" altLang="en-US" baseline="0" dirty="0" smtClean="0"/>
              <a:t>：</a:t>
            </a:r>
            <a:r>
              <a:rPr lang="en-US" altLang="zh-CN" baseline="0" dirty="0" smtClean="0"/>
              <a:t>PowerPC </a:t>
            </a:r>
            <a:r>
              <a:rPr lang="zh-CN" altLang="en-US" baseline="0" dirty="0" smtClean="0"/>
              <a:t>。</a:t>
            </a:r>
            <a:endParaRPr lang="zh-CN" altLang="en-US" dirty="0"/>
          </a:p>
        </p:txBody>
      </p:sp>
    </p:spTree>
    <p:extLst>
      <p:ext uri="{BB962C8B-B14F-4D97-AF65-F5344CB8AC3E}">
        <p14:creationId xmlns:p14="http://schemas.microsoft.com/office/powerpoint/2010/main" val="2594866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normAutofit/>
          </a:bodyPr>
          <a:lstStyle/>
          <a:p>
            <a:endParaRPr lang="zh-CN" altLang="en-US" dirty="0"/>
          </a:p>
        </p:txBody>
      </p:sp>
    </p:spTree>
    <p:extLst>
      <p:ext uri="{BB962C8B-B14F-4D97-AF65-F5344CB8AC3E}">
        <p14:creationId xmlns:p14="http://schemas.microsoft.com/office/powerpoint/2010/main" val="29377294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2875" y="768350"/>
            <a:ext cx="6818313"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B89B832A-985C-4B96-A528-D9AFC29F19F5}" type="slidenum">
              <a:rPr lang="en-US" altLang="zh-CN" smtClean="0"/>
              <a:pPr>
                <a:defRPr/>
              </a:pPr>
              <a:t>28</a:t>
            </a:fld>
            <a:endParaRPr lang="en-US" altLang="zh-CN"/>
          </a:p>
        </p:txBody>
      </p:sp>
    </p:spTree>
    <p:extLst>
      <p:ext uri="{BB962C8B-B14F-4D97-AF65-F5344CB8AC3E}">
        <p14:creationId xmlns:p14="http://schemas.microsoft.com/office/powerpoint/2010/main" val="22462743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5282D94-949B-4FE9-A312-43B67AC3E22D}" type="slidenum">
              <a:rPr lang="en-US" altLang="zh-CN"/>
              <a:pPr/>
              <a:t>32</a:t>
            </a:fld>
            <a:endParaRPr lang="en-US" altLang="zh-CN"/>
          </a:p>
        </p:txBody>
      </p:sp>
      <p:sp>
        <p:nvSpPr>
          <p:cNvPr id="86018" name="Rectangle 2"/>
          <p:cNvSpPr>
            <a:spLocks noGrp="1" noRot="1" noChangeAspect="1" noChangeArrowheads="1" noTextEdit="1"/>
          </p:cNvSpPr>
          <p:nvPr>
            <p:ph type="sldImg"/>
          </p:nvPr>
        </p:nvSpPr>
        <p:spPr>
          <a:xfrm>
            <a:off x="142875" y="768350"/>
            <a:ext cx="6818313" cy="3836988"/>
          </a:xfrm>
          <a:ln/>
        </p:spPr>
      </p:sp>
      <p:sp>
        <p:nvSpPr>
          <p:cNvPr id="86019"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8227468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2875" y="768350"/>
            <a:ext cx="6818313"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89B832A-985C-4B96-A528-D9AFC29F19F5}" type="slidenum">
              <a:rPr lang="en-US" altLang="zh-CN" smtClean="0"/>
              <a:pPr>
                <a:defRPr/>
              </a:pPr>
              <a:t>36</a:t>
            </a:fld>
            <a:endParaRPr lang="en-US" altLang="zh-CN"/>
          </a:p>
        </p:txBody>
      </p:sp>
    </p:spTree>
    <p:extLst>
      <p:ext uri="{BB962C8B-B14F-4D97-AF65-F5344CB8AC3E}">
        <p14:creationId xmlns:p14="http://schemas.microsoft.com/office/powerpoint/2010/main" val="2557497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2875" y="768350"/>
            <a:ext cx="6818313"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89B832A-985C-4B96-A528-D9AFC29F19F5}" type="slidenum">
              <a:rPr lang="en-US" altLang="zh-CN" smtClean="0"/>
              <a:pPr>
                <a:defRPr/>
              </a:pPr>
              <a:t>45</a:t>
            </a:fld>
            <a:endParaRPr lang="en-US" altLang="zh-CN"/>
          </a:p>
        </p:txBody>
      </p:sp>
    </p:spTree>
    <p:extLst>
      <p:ext uri="{BB962C8B-B14F-4D97-AF65-F5344CB8AC3E}">
        <p14:creationId xmlns:p14="http://schemas.microsoft.com/office/powerpoint/2010/main" val="40661511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AA708563-2E8B-4570-806F-670939B50EFC}" type="slidenum">
              <a:rPr lang="en-US" altLang="zh-CN" smtClean="0"/>
              <a:pPr/>
              <a:t>62</a:t>
            </a:fld>
            <a:endParaRPr lang="en-US" altLang="zh-CN" smtClean="0"/>
          </a:p>
        </p:txBody>
      </p:sp>
      <p:sp>
        <p:nvSpPr>
          <p:cNvPr id="116739" name="Rectangle 2"/>
          <p:cNvSpPr>
            <a:spLocks noGrp="1" noRot="1" noChangeAspect="1" noChangeArrowheads="1" noTextEdit="1"/>
          </p:cNvSpPr>
          <p:nvPr>
            <p:ph type="sldImg"/>
          </p:nvPr>
        </p:nvSpPr>
        <p:spPr>
          <a:xfrm>
            <a:off x="142875" y="768350"/>
            <a:ext cx="6818313" cy="3836988"/>
          </a:xfrm>
          <a:ln/>
        </p:spPr>
      </p:sp>
      <p:sp>
        <p:nvSpPr>
          <p:cNvPr id="116740" name="Rectangle 3"/>
          <p:cNvSpPr>
            <a:spLocks noGrp="1" noChangeArrowheads="1"/>
          </p:cNvSpPr>
          <p:nvPr>
            <p:ph type="body" idx="1"/>
          </p:nvPr>
        </p:nvSpPr>
        <p:spPr>
          <a:xfrm>
            <a:off x="710407" y="4861441"/>
            <a:ext cx="5683250" cy="4605576"/>
          </a:xfrm>
          <a:noFill/>
          <a:ln/>
        </p:spPr>
        <p:txBody>
          <a:bodyPr/>
          <a:lstStyle/>
          <a:p>
            <a:pPr marL="247620" indent="-247620" eaLnBrk="1" hangingPunct="1"/>
            <a:r>
              <a:rPr lang="en-US" altLang="zh-CN" sz="1500" dirty="0" smtClean="0"/>
              <a:t>Requirement Analysis:</a:t>
            </a:r>
          </a:p>
          <a:p>
            <a:pPr marL="247620" indent="-247620" eaLnBrk="1" hangingPunct="1"/>
            <a:r>
              <a:rPr lang="en-US" altLang="zh-CN" sz="1500" dirty="0" smtClean="0"/>
              <a:t>Market analysis: who you will sell   4-1.2</a:t>
            </a:r>
          </a:p>
          <a:p>
            <a:pPr marL="247620" indent="-247620" eaLnBrk="1" hangingPunct="1"/>
            <a:r>
              <a:rPr lang="en-US" altLang="zh-CN" sz="1500" dirty="0" smtClean="0"/>
              <a:t>       desktop, server, embedded system, </a:t>
            </a:r>
            <a:r>
              <a:rPr lang="en-US" altLang="zh-CN" sz="1500" dirty="0" err="1" smtClean="0"/>
              <a:t>HPC</a:t>
            </a:r>
            <a:endParaRPr lang="en-US" altLang="zh-CN" sz="1500" dirty="0" smtClean="0"/>
          </a:p>
          <a:p>
            <a:pPr marL="247620" indent="-247620" eaLnBrk="1" hangingPunct="1"/>
            <a:r>
              <a:rPr lang="en-US" altLang="zh-CN" sz="1500" dirty="0" smtClean="0"/>
              <a:t>        Different markets has different driven motivations.</a:t>
            </a:r>
          </a:p>
          <a:p>
            <a:pPr marL="247620" indent="-247620" eaLnBrk="1" hangingPunct="1"/>
            <a:r>
              <a:rPr lang="en-US" altLang="zh-CN" sz="1500" dirty="0" smtClean="0"/>
              <a:t>When design a desktop, it aims to obtain best price-performance. </a:t>
            </a:r>
          </a:p>
          <a:p>
            <a:pPr marL="247620" indent="-247620" eaLnBrk="1" hangingPunct="1"/>
            <a:r>
              <a:rPr lang="en-US" altLang="zh-CN" sz="1500" dirty="0" smtClean="0"/>
              <a:t>For the servers, dependability is critical, then the scalability, and throughput. </a:t>
            </a:r>
          </a:p>
          <a:p>
            <a:pPr marL="247620" indent="-247620" eaLnBrk="1" hangingPunct="1"/>
            <a:r>
              <a:rPr lang="en-US" altLang="zh-CN" sz="1500" dirty="0" smtClean="0"/>
              <a:t>For the embedded computer systems, price is a key factor, while real-time performance is  important . And power efficiency and memory size is always under consideration. </a:t>
            </a:r>
          </a:p>
          <a:p>
            <a:pPr marL="247620" indent="-247620" eaLnBrk="1" hangingPunct="1"/>
            <a:r>
              <a:rPr lang="en-US" altLang="zh-CN" sz="1500" dirty="0" smtClean="0"/>
              <a:t>2. Functional requirement:   4-1.3   </a:t>
            </a:r>
          </a:p>
          <a:p>
            <a:pPr marL="247620" indent="-247620" eaLnBrk="1" hangingPunct="1"/>
            <a:r>
              <a:rPr lang="en-US" altLang="zh-CN" sz="1500" dirty="0" smtClean="0"/>
              <a:t>3. Performance requirement:</a:t>
            </a:r>
          </a:p>
          <a:p>
            <a:pPr marL="247620" indent="-247620" eaLnBrk="1" hangingPunct="1"/>
            <a:r>
              <a:rPr lang="en-US" altLang="zh-CN" sz="1500" dirty="0" smtClean="0"/>
              <a:t>4. Power </a:t>
            </a:r>
          </a:p>
          <a:p>
            <a:pPr marL="247620" indent="-247620" eaLnBrk="1" hangingPunct="1"/>
            <a:r>
              <a:rPr lang="en-US" altLang="zh-CN" sz="1500" dirty="0" smtClean="0"/>
              <a:t>5. </a:t>
            </a:r>
            <a:r>
              <a:rPr lang="en-US" altLang="zh-CN" sz="1500" dirty="0" err="1" smtClean="0"/>
              <a:t>Unfuntional</a:t>
            </a:r>
            <a:r>
              <a:rPr lang="en-US" altLang="zh-CN" sz="1500" dirty="0" smtClean="0"/>
              <a:t> requirements:  availability, </a:t>
            </a:r>
            <a:r>
              <a:rPr lang="en-US" altLang="zh-CN" sz="1500" dirty="0" err="1" smtClean="0"/>
              <a:t>dependibility</a:t>
            </a:r>
            <a:r>
              <a:rPr lang="en-US" altLang="zh-CN" sz="1500" dirty="0" smtClean="0"/>
              <a:t> 1.7</a:t>
            </a:r>
          </a:p>
          <a:p>
            <a:pPr marL="247620" indent="-247620" eaLnBrk="1" hangingPunct="1"/>
            <a:r>
              <a:rPr lang="en-US" altLang="zh-CN" sz="1500" dirty="0" smtClean="0"/>
              <a:t>7. Cost/price </a:t>
            </a:r>
          </a:p>
        </p:txBody>
      </p:sp>
    </p:spTree>
    <p:extLst>
      <p:ext uri="{BB962C8B-B14F-4D97-AF65-F5344CB8AC3E}">
        <p14:creationId xmlns:p14="http://schemas.microsoft.com/office/powerpoint/2010/main" val="972986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259C01A7-E490-430A-B190-7B82476399AD}" type="slidenum">
              <a:rPr lang="en-US" altLang="zh-CN" smtClean="0"/>
              <a:pPr/>
              <a:t>5</a:t>
            </a:fld>
            <a:endParaRPr lang="en-US" altLang="zh-CN" smtClean="0"/>
          </a:p>
        </p:txBody>
      </p:sp>
      <p:sp>
        <p:nvSpPr>
          <p:cNvPr id="86019" name="Rectangle 2"/>
          <p:cNvSpPr>
            <a:spLocks noGrp="1" noRot="1" noChangeAspect="1" noChangeArrowheads="1" noTextEdit="1"/>
          </p:cNvSpPr>
          <p:nvPr>
            <p:ph type="sldImg"/>
          </p:nvPr>
        </p:nvSpPr>
        <p:spPr>
          <a:xfrm>
            <a:off x="142875" y="768350"/>
            <a:ext cx="6818313" cy="3836988"/>
          </a:xfrm>
          <a:ln/>
        </p:spPr>
      </p:sp>
      <p:sp>
        <p:nvSpPr>
          <p:cNvPr id="86020"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15135131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43A3A5EA-317D-4230-9484-F697A6B90030}" type="slidenum">
              <a:rPr lang="en-US" altLang="zh-CN" smtClean="0"/>
              <a:pPr/>
              <a:t>63</a:t>
            </a:fld>
            <a:endParaRPr lang="en-US" altLang="zh-CN" smtClean="0"/>
          </a:p>
        </p:txBody>
      </p:sp>
      <p:sp>
        <p:nvSpPr>
          <p:cNvPr id="83971" name="Rectangle 2"/>
          <p:cNvSpPr>
            <a:spLocks noGrp="1" noRot="1" noChangeAspect="1" noChangeArrowheads="1" noTextEdit="1"/>
          </p:cNvSpPr>
          <p:nvPr>
            <p:ph type="sldImg"/>
          </p:nvPr>
        </p:nvSpPr>
        <p:spPr>
          <a:xfrm>
            <a:off x="142875" y="768350"/>
            <a:ext cx="6818313" cy="3836988"/>
          </a:xfrm>
          <a:ln/>
        </p:spPr>
      </p:sp>
      <p:sp>
        <p:nvSpPr>
          <p:cNvPr id="83972"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5659270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B9DABB0F-9E9A-4803-A3B2-9A63BCC037A5}" type="slidenum">
              <a:rPr lang="en-US" altLang="zh-CN" smtClean="0"/>
              <a:pPr/>
              <a:t>64</a:t>
            </a:fld>
            <a:endParaRPr lang="en-US" altLang="zh-CN" smtClean="0"/>
          </a:p>
        </p:txBody>
      </p:sp>
      <p:sp>
        <p:nvSpPr>
          <p:cNvPr id="117763" name="Rectangle 2"/>
          <p:cNvSpPr>
            <a:spLocks noGrp="1" noRot="1" noChangeAspect="1" noChangeArrowheads="1" noTextEdit="1"/>
          </p:cNvSpPr>
          <p:nvPr>
            <p:ph type="sldImg"/>
          </p:nvPr>
        </p:nvSpPr>
        <p:spPr>
          <a:xfrm>
            <a:off x="142875" y="768350"/>
            <a:ext cx="6818313" cy="3836988"/>
          </a:xfrm>
          <a:ln/>
        </p:spPr>
      </p:sp>
      <p:sp>
        <p:nvSpPr>
          <p:cNvPr id="117764"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3498980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C2F70F02-BCC2-4755-BBA3-40C86F0C8F21}" type="slidenum">
              <a:rPr lang="en-US" altLang="zh-CN" smtClean="0"/>
              <a:pPr/>
              <a:t>6</a:t>
            </a:fld>
            <a:endParaRPr lang="en-US" altLang="zh-CN" smtClean="0"/>
          </a:p>
        </p:txBody>
      </p:sp>
      <p:sp>
        <p:nvSpPr>
          <p:cNvPr id="87043" name="Rectangle 2"/>
          <p:cNvSpPr>
            <a:spLocks noGrp="1" noRot="1" noChangeAspect="1" noChangeArrowheads="1" noTextEdit="1"/>
          </p:cNvSpPr>
          <p:nvPr>
            <p:ph type="sldImg"/>
          </p:nvPr>
        </p:nvSpPr>
        <p:spPr>
          <a:xfrm>
            <a:off x="142875" y="768350"/>
            <a:ext cx="6818313" cy="3836988"/>
          </a:xfrm>
          <a:ln/>
        </p:spPr>
      </p:sp>
      <p:sp>
        <p:nvSpPr>
          <p:cNvPr id="87044" name="Rectangle 3"/>
          <p:cNvSpPr>
            <a:spLocks noGrp="1" noChangeArrowheads="1"/>
          </p:cNvSpPr>
          <p:nvPr>
            <p:ph type="body" idx="1"/>
          </p:nvPr>
        </p:nvSpPr>
        <p:spPr>
          <a:noFill/>
          <a:ln/>
        </p:spPr>
        <p:txBody>
          <a:bodyPr/>
          <a:lstStyle/>
          <a:p>
            <a:pPr eaLnBrk="1" hangingPunct="1"/>
            <a:endParaRPr lang="zh-CN" altLang="zh-CN" dirty="0" smtClean="0"/>
          </a:p>
        </p:txBody>
      </p:sp>
    </p:spTree>
    <p:extLst>
      <p:ext uri="{BB962C8B-B14F-4D97-AF65-F5344CB8AC3E}">
        <p14:creationId xmlns:p14="http://schemas.microsoft.com/office/powerpoint/2010/main" val="1025707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037612E1-36A3-41B8-88F5-89268144CD29}" type="slidenum">
              <a:rPr lang="en-US" altLang="zh-CN" smtClean="0"/>
              <a:pPr/>
              <a:t>7</a:t>
            </a:fld>
            <a:endParaRPr lang="en-US" altLang="zh-CN" smtClean="0"/>
          </a:p>
        </p:txBody>
      </p:sp>
      <p:sp>
        <p:nvSpPr>
          <p:cNvPr id="88067" name="Rectangle 2"/>
          <p:cNvSpPr>
            <a:spLocks noGrp="1" noRot="1" noChangeAspect="1" noChangeArrowheads="1" noTextEdit="1"/>
          </p:cNvSpPr>
          <p:nvPr>
            <p:ph type="sldImg"/>
          </p:nvPr>
        </p:nvSpPr>
        <p:spPr>
          <a:xfrm>
            <a:off x="142875" y="768350"/>
            <a:ext cx="6818313" cy="3836988"/>
          </a:xfrm>
          <a:ln/>
        </p:spPr>
      </p:sp>
      <p:sp>
        <p:nvSpPr>
          <p:cNvPr id="88068"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3764994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DA8985FA-DF6B-47A3-B331-8291584E0575}" type="slidenum">
              <a:rPr lang="en-US" altLang="zh-CN" smtClean="0"/>
              <a:pPr/>
              <a:t>11</a:t>
            </a:fld>
            <a:endParaRPr lang="en-US" altLang="zh-CN" smtClean="0"/>
          </a:p>
        </p:txBody>
      </p:sp>
      <p:sp>
        <p:nvSpPr>
          <p:cNvPr id="89091" name="Rectangle 2"/>
          <p:cNvSpPr>
            <a:spLocks noGrp="1" noRot="1" noChangeAspect="1" noChangeArrowheads="1" noTextEdit="1"/>
          </p:cNvSpPr>
          <p:nvPr>
            <p:ph type="sldImg"/>
          </p:nvPr>
        </p:nvSpPr>
        <p:spPr>
          <a:xfrm>
            <a:off x="142875" y="768350"/>
            <a:ext cx="6818313" cy="3836988"/>
          </a:xfrm>
          <a:ln/>
        </p:spPr>
      </p:sp>
      <p:sp>
        <p:nvSpPr>
          <p:cNvPr id="89092"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2034340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B4174B-B248-4A5C-8697-E474EE108958}" type="slidenum">
              <a:rPr lang="en-US" altLang="zh-CN"/>
              <a:pPr/>
              <a:t>13</a:t>
            </a:fld>
            <a:endParaRPr lang="en-US" altLang="zh-CN"/>
          </a:p>
        </p:txBody>
      </p:sp>
      <p:sp>
        <p:nvSpPr>
          <p:cNvPr id="83970" name="Rectangle 2"/>
          <p:cNvSpPr>
            <a:spLocks noGrp="1" noRot="1" noChangeAspect="1" noChangeArrowheads="1" noTextEdit="1"/>
          </p:cNvSpPr>
          <p:nvPr>
            <p:ph type="sldImg"/>
          </p:nvPr>
        </p:nvSpPr>
        <p:spPr>
          <a:xfrm>
            <a:off x="142875" y="768350"/>
            <a:ext cx="6818313" cy="3836988"/>
          </a:xfrm>
          <a:ln/>
        </p:spPr>
      </p:sp>
      <p:sp>
        <p:nvSpPr>
          <p:cNvPr id="83971" name="Rectangle 3"/>
          <p:cNvSpPr>
            <a:spLocks noGrp="1" noChangeArrowheads="1"/>
          </p:cNvSpPr>
          <p:nvPr>
            <p:ph type="body" idx="1"/>
          </p:nvPr>
        </p:nvSpPr>
        <p:spPr>
          <a:xfrm>
            <a:off x="946785" y="4860927"/>
            <a:ext cx="5210493" cy="4605337"/>
          </a:xfrm>
        </p:spPr>
        <p:txBody>
          <a:bodyPr/>
          <a:lstStyle/>
          <a:p>
            <a:r>
              <a:rPr lang="en-US" altLang="zh-CN" sz="1800" dirty="0">
                <a:sym typeface="Wingdings" pitchFamily="2" charset="2"/>
              </a:rPr>
              <a:t>From the view of language, a computer can be viewed as multiple level virtual machine.  </a:t>
            </a:r>
          </a:p>
          <a:p>
            <a:endParaRPr lang="en-US" altLang="zh-CN" sz="1800" dirty="0">
              <a:sym typeface="Wingdings" pitchFamily="2" charset="2"/>
            </a:endParaRPr>
          </a:p>
          <a:p>
            <a:r>
              <a:rPr lang="en-US" altLang="zh-CN" sz="1800" dirty="0">
                <a:sym typeface="Wingdings" pitchFamily="2" charset="2"/>
              </a:rPr>
              <a:t>How can we improve the performance ? We explore the parallelisms. </a:t>
            </a:r>
          </a:p>
          <a:p>
            <a:endParaRPr lang="en-US" altLang="zh-CN" sz="1800" dirty="0"/>
          </a:p>
          <a:p>
            <a:endParaRPr lang="en-US" altLang="zh-CN" dirty="0"/>
          </a:p>
        </p:txBody>
      </p:sp>
    </p:spTree>
    <p:extLst>
      <p:ext uri="{BB962C8B-B14F-4D97-AF65-F5344CB8AC3E}">
        <p14:creationId xmlns:p14="http://schemas.microsoft.com/office/powerpoint/2010/main" val="2367888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2875" y="768350"/>
            <a:ext cx="6818313"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B89B832A-985C-4B96-A528-D9AFC29F19F5}" type="slidenum">
              <a:rPr lang="en-US" altLang="zh-CN" smtClean="0"/>
              <a:pPr>
                <a:defRPr/>
              </a:pPr>
              <a:t>16</a:t>
            </a:fld>
            <a:endParaRPr lang="en-US" altLang="zh-CN"/>
          </a:p>
        </p:txBody>
      </p:sp>
    </p:spTree>
    <p:extLst>
      <p:ext uri="{BB962C8B-B14F-4D97-AF65-F5344CB8AC3E}">
        <p14:creationId xmlns:p14="http://schemas.microsoft.com/office/powerpoint/2010/main" val="3337474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26395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A066C381-E746-4C1B-9D49-4E2F9194D25D}" type="slidenum">
              <a:rPr lang="en-US" altLang="zh-CN" smtClean="0"/>
              <a:pPr/>
              <a:t>20</a:t>
            </a:fld>
            <a:endParaRPr lang="en-US" altLang="zh-CN" smtClean="0"/>
          </a:p>
        </p:txBody>
      </p:sp>
      <p:sp>
        <p:nvSpPr>
          <p:cNvPr id="114691" name="Rectangle 2"/>
          <p:cNvSpPr>
            <a:spLocks noGrp="1" noRot="1" noChangeAspect="1" noChangeArrowheads="1" noTextEdit="1"/>
          </p:cNvSpPr>
          <p:nvPr>
            <p:ph type="sldImg"/>
          </p:nvPr>
        </p:nvSpPr>
        <p:spPr>
          <a:xfrm>
            <a:off x="142875" y="768350"/>
            <a:ext cx="6818313" cy="3836988"/>
          </a:xfrm>
          <a:ln/>
        </p:spPr>
      </p:sp>
      <p:sp>
        <p:nvSpPr>
          <p:cNvPr id="114692"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31016560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6.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4BB72AE-43FA-42C8-8A43-2950AFF4390C}" type="datetimeFigureOut">
              <a:rPr lang="zh-CN" altLang="en-US" smtClean="0"/>
              <a:t>2022/9/20</a:t>
            </a:fld>
            <a:endParaRPr lang="zh-CN" altLang="en-US"/>
          </a:p>
        </p:txBody>
      </p:sp>
      <p:sp>
        <p:nvSpPr>
          <p:cNvPr id="3" name="页脚占位符 2"/>
          <p:cNvSpPr>
            <a:spLocks noGrp="1"/>
          </p:cNvSpPr>
          <p:nvPr>
            <p:ph type="ftr" sz="quarter" idx="11"/>
          </p:nvPr>
        </p:nvSpPr>
        <p:spPr/>
        <p:txBody>
          <a:bodyPr/>
          <a:lstStyle/>
          <a:p>
            <a:pPr>
              <a:defRPr/>
            </a:pPr>
            <a:endParaRPr lang="en-US" altLang="zh-CN"/>
          </a:p>
        </p:txBody>
      </p:sp>
      <p:sp>
        <p:nvSpPr>
          <p:cNvPr id="4" name="灯片编号占位符 3"/>
          <p:cNvSpPr>
            <a:spLocks noGrp="1"/>
          </p:cNvSpPr>
          <p:nvPr>
            <p:ph type="sldNum" sz="quarter" idx="12"/>
          </p:nvPr>
        </p:nvSpPr>
        <p:spPr/>
        <p:txBody>
          <a:bodyPr/>
          <a:lstStyle/>
          <a:p>
            <a:fld id="{26D0F3C2-81C4-4D75-82BA-5890EE25D58F}" type="slidenum">
              <a:rPr lang="zh-CN" altLang="en-US" smtClean="0"/>
              <a:t>‹#›</a:t>
            </a:fld>
            <a:endParaRPr lang="zh-CN" altLang="en-US"/>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482" y="908719"/>
            <a:ext cx="12308170" cy="6453473"/>
          </a:xfrm>
          <a:prstGeom prst="rect">
            <a:avLst/>
          </a:prstGeom>
        </p:spPr>
      </p:pic>
      <p:sp>
        <p:nvSpPr>
          <p:cNvPr id="7" name="矩形 6"/>
          <p:cNvSpPr/>
          <p:nvPr userDrawn="1"/>
        </p:nvSpPr>
        <p:spPr>
          <a:xfrm rot="16200000">
            <a:off x="6232051" y="-5102205"/>
            <a:ext cx="954000" cy="11159273"/>
          </a:xfrm>
          <a:prstGeom prst="rect">
            <a:avLst/>
          </a:prstGeom>
          <a:gradFill flip="none" rotWithShape="1">
            <a:gsLst>
              <a:gs pos="0">
                <a:srgbClr val="28284E"/>
              </a:gs>
              <a:gs pos="85000">
                <a:srgbClr val="317CC1"/>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152430" cy="954000"/>
          </a:xfrm>
          <a:prstGeom prst="rect">
            <a:avLst/>
          </a:prstGeom>
        </p:spPr>
      </p:pic>
    </p:spTree>
    <p:extLst>
      <p:ext uri="{BB962C8B-B14F-4D97-AF65-F5344CB8AC3E}">
        <p14:creationId xmlns:p14="http://schemas.microsoft.com/office/powerpoint/2010/main" val="3938378019"/>
      </p:ext>
    </p:extLst>
  </p:cSld>
  <p:clrMapOvr>
    <a:masterClrMapping/>
  </p:clrMapOvr>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图片与标题">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B88DEFFD-42F8-4A95-B70A-FF94A7064F2A}" type="datetimeFigureOut">
              <a:rPr lang="zh-CN" altLang="en-US" smtClean="0"/>
              <a:t>2022/9/20</a:t>
            </a:fld>
            <a:endParaRPr lang="zh-CN" altLang="en-US"/>
          </a:p>
        </p:txBody>
      </p:sp>
      <p:sp>
        <p:nvSpPr>
          <p:cNvPr id="6" name="页脚占位符 5"/>
          <p:cNvSpPr>
            <a:spLocks noGrp="1"/>
          </p:cNvSpPr>
          <p:nvPr>
            <p:ph type="ftr" sz="quarter" idx="11"/>
          </p:nvPr>
        </p:nvSpPr>
        <p:spPr/>
        <p:txBody>
          <a:bodyPr/>
          <a:lstStyle/>
          <a:p>
            <a:pPr>
              <a:defRPr/>
            </a:pPr>
            <a:endParaRPr lang="en-US" altLang="zh-CN"/>
          </a:p>
        </p:txBody>
      </p:sp>
      <p:sp>
        <p:nvSpPr>
          <p:cNvPr id="7" name="灯片编号占位符 6"/>
          <p:cNvSpPr>
            <a:spLocks noGrp="1"/>
          </p:cNvSpPr>
          <p:nvPr>
            <p:ph type="sldNum" sz="quarter" idx="12"/>
          </p:nvPr>
        </p:nvSpPr>
        <p:spPr/>
        <p:txBody>
          <a:bodyPr/>
          <a:lstStyle/>
          <a:p>
            <a:fld id="{5D5AE774-6095-44AF-A5F0-8C419E083BCC}" type="slidenum">
              <a:rPr lang="zh-CN" altLang="en-US" smtClean="0"/>
              <a:t>‹#›</a:t>
            </a:fld>
            <a:endParaRPr lang="zh-CN" altLang="en-US"/>
          </a:p>
        </p:txBody>
      </p:sp>
      <p:sp>
        <p:nvSpPr>
          <p:cNvPr id="8" name="标题 1"/>
          <p:cNvSpPr>
            <a:spLocks noGrp="1"/>
          </p:cNvSpPr>
          <p:nvPr>
            <p:ph type="title"/>
          </p:nvPr>
        </p:nvSpPr>
        <p:spPr>
          <a:xfrm>
            <a:off x="1528001" y="0"/>
            <a:ext cx="10515600" cy="918148"/>
          </a:xfr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992573075"/>
      </p:ext>
    </p:extLst>
  </p:cSld>
  <p:clrMapOvr>
    <a:masterClrMapping/>
  </p:clrMapOvr>
  <p:transition>
    <p:random/>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1676400" y="16157"/>
            <a:ext cx="10515600" cy="918148"/>
          </a:xfr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88DEFFD-42F8-4A95-B70A-FF94A7064F2A}" type="datetimeFigureOut">
              <a:rPr lang="zh-CN" altLang="en-US" smtClean="0"/>
              <a:t>2022/9/20</a:t>
            </a:fld>
            <a:endParaRPr lang="zh-CN" altLang="en-US"/>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2474200556"/>
      </p:ext>
    </p:extLst>
  </p:cSld>
  <p:clrMapOvr>
    <a:masterClrMapping/>
  </p:clrMapOvr>
  <p:transition>
    <p:random/>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88DEFFD-42F8-4A95-B70A-FF94A7064F2A}" type="datetimeFigureOut">
              <a:rPr lang="zh-CN" altLang="en-US" smtClean="0"/>
              <a:t>2022/9/20</a:t>
            </a:fld>
            <a:endParaRPr lang="zh-CN" altLang="en-US"/>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2832415392"/>
      </p:ext>
    </p:extLst>
  </p:cSld>
  <p:clrMapOvr>
    <a:masterClrMapping/>
  </p:clrMapOvr>
  <p:hf sldNum="0"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431801" y="260351"/>
            <a:ext cx="11495617" cy="936625"/>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912284" y="1412876"/>
            <a:ext cx="11015133" cy="4683125"/>
          </a:xfrm>
        </p:spPr>
        <p:txBody>
          <a:bodyPr/>
          <a:lstStyle/>
          <a:p>
            <a:endParaRPr lang="zh-CN" altLang="en-US"/>
          </a:p>
        </p:txBody>
      </p:sp>
      <p:sp>
        <p:nvSpPr>
          <p:cNvPr id="4" name="页脚占位符 3"/>
          <p:cNvSpPr>
            <a:spLocks noGrp="1"/>
          </p:cNvSpPr>
          <p:nvPr>
            <p:ph type="ftr" sz="quarter" idx="10"/>
          </p:nvPr>
        </p:nvSpPr>
        <p:spPr>
          <a:xfrm>
            <a:off x="4775200" y="6248400"/>
            <a:ext cx="3860800" cy="457200"/>
          </a:xfrm>
        </p:spPr>
        <p:txBody>
          <a:bodyPr/>
          <a:lstStyle>
            <a:lvl1pPr>
              <a:defRPr/>
            </a:lvl1pPr>
          </a:lstStyle>
          <a:p>
            <a:endParaRPr lang="en-US" altLang="zh-CN"/>
          </a:p>
        </p:txBody>
      </p:sp>
      <p:sp>
        <p:nvSpPr>
          <p:cNvPr id="5" name="日期占位符 4"/>
          <p:cNvSpPr>
            <a:spLocks noGrp="1"/>
          </p:cNvSpPr>
          <p:nvPr>
            <p:ph type="dt" sz="half" idx="11"/>
          </p:nvPr>
        </p:nvSpPr>
        <p:spPr>
          <a:xfrm>
            <a:off x="9169400" y="6453188"/>
            <a:ext cx="2540000" cy="404812"/>
          </a:xfrm>
          <a:prstGeom prst="rect">
            <a:avLst/>
          </a:prstGeom>
        </p:spPr>
        <p:txBody>
          <a:bodyPr/>
          <a:lstStyle>
            <a:lvl1pPr>
              <a:defRPr/>
            </a:lvl1pPr>
          </a:lstStyle>
          <a:p>
            <a:r>
              <a:rPr lang="en-US" altLang="zh-CN"/>
              <a:t>Sept.5 2008</a:t>
            </a:r>
          </a:p>
        </p:txBody>
      </p:sp>
    </p:spTree>
    <p:extLst>
      <p:ext uri="{BB962C8B-B14F-4D97-AF65-F5344CB8AC3E}">
        <p14:creationId xmlns:p14="http://schemas.microsoft.com/office/powerpoint/2010/main" val="2980886592"/>
      </p:ext>
    </p:extLst>
  </p:cSld>
  <p:clrMapOvr>
    <a:masterClrMapping/>
  </p:clrMapOvr>
  <p:transition>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775884" y="0"/>
            <a:ext cx="10081683" cy="90805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334434" y="1196975"/>
            <a:ext cx="11523133" cy="4724400"/>
          </a:xfrm>
        </p:spPr>
        <p:txBody>
          <a:bodyPr/>
          <a:lstStyle/>
          <a:p>
            <a:pPr lvl="0"/>
            <a:endParaRPr lang="zh-CN" altLang="en-US" noProof="0" smtClean="0"/>
          </a:p>
        </p:txBody>
      </p:sp>
    </p:spTree>
    <p:extLst>
      <p:ext uri="{BB962C8B-B14F-4D97-AF65-F5344CB8AC3E}">
        <p14:creationId xmlns:p14="http://schemas.microsoft.com/office/powerpoint/2010/main" val="567238348"/>
      </p:ext>
    </p:extLst>
  </p:cSld>
  <p:clrMapOvr>
    <a:masterClrMapping/>
  </p:clrMapOvr>
  <p:transition spd="slow">
    <p:pull dir="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lvl1pPr>
              <a:defRPr/>
            </a:lvl1pPr>
          </a:lstStyle>
          <a:p>
            <a:pPr>
              <a:defRPr/>
            </a:pPr>
            <a:endParaRPr lang="en-US" altLang="zh-CN"/>
          </a:p>
        </p:txBody>
      </p:sp>
    </p:spTree>
  </p:cSld>
  <p:clrMapOvr>
    <a:masterClrMapping/>
  </p:clrMapOvr>
  <p:transition>
    <p:random/>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7" descr="雅典神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5651" y="1341439"/>
            <a:ext cx="4631267" cy="388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67284" y="6248400"/>
            <a:ext cx="1775883"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38833" y="6283325"/>
            <a:ext cx="1924051"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0" name="Rectangle 2"/>
          <p:cNvSpPr>
            <a:spLocks noGrp="1" noRot="1" noChangeArrowheads="1"/>
          </p:cNvSpPr>
          <p:nvPr>
            <p:ph type="ctrTitle"/>
          </p:nvPr>
        </p:nvSpPr>
        <p:spPr>
          <a:xfrm>
            <a:off x="1198034" y="1324815"/>
            <a:ext cx="4897967" cy="2016125"/>
          </a:xfrm>
          <a:noFill/>
        </p:spPr>
        <p:txBody>
          <a:bodyPr/>
          <a:lstStyle>
            <a:lvl1pPr>
              <a:defRPr>
                <a:latin typeface="Comic Sans MS" pitchFamily="66" charset="0"/>
              </a:defRPr>
            </a:lvl1pPr>
          </a:lstStyle>
          <a:p>
            <a:r>
              <a:rPr lang="zh-CN" altLang="en-US" smtClean="0"/>
              <a:t>单击此处编辑母版标题样式</a:t>
            </a:r>
            <a:endParaRPr lang="en-US" altLang="zh-CN"/>
          </a:p>
        </p:txBody>
      </p:sp>
      <p:sp>
        <p:nvSpPr>
          <p:cNvPr id="165894" name="Rectangle 6"/>
          <p:cNvSpPr>
            <a:spLocks noGrp="1" noRot="1" noChangeArrowheads="1"/>
          </p:cNvSpPr>
          <p:nvPr>
            <p:ph type="subTitle" idx="1"/>
          </p:nvPr>
        </p:nvSpPr>
        <p:spPr>
          <a:xfrm>
            <a:off x="996950" y="3943350"/>
            <a:ext cx="6337300" cy="2089150"/>
          </a:xfrm>
          <a:prstGeom prst="rect">
            <a:avLst/>
          </a:prstGeom>
        </p:spPr>
        <p:txBody>
          <a:bodyPr/>
          <a:lstStyle>
            <a:lvl1pPr marL="0" indent="0">
              <a:defRPr sz="2600">
                <a:solidFill>
                  <a:srgbClr val="0000FF"/>
                </a:solidFill>
                <a:latin typeface="Times New Roman" pitchFamily="18" charset="0"/>
                <a:ea typeface="楷体_GB2312" pitchFamily="49" charset="-122"/>
              </a:defRPr>
            </a:lvl1pPr>
          </a:lstStyle>
          <a:p>
            <a:r>
              <a:rPr lang="zh-CN" altLang="en-US" smtClean="0"/>
              <a:t>单击此处编辑母版副标题样式</a:t>
            </a:r>
            <a:endParaRPr lang="en-US" altLang="zh-CN" dirty="0"/>
          </a:p>
        </p:txBody>
      </p:sp>
    </p:spTree>
    <p:extLst>
      <p:ext uri="{BB962C8B-B14F-4D97-AF65-F5344CB8AC3E}">
        <p14:creationId xmlns:p14="http://schemas.microsoft.com/office/powerpoint/2010/main" val="743347908"/>
      </p:ext>
    </p:extLst>
  </p:cSld>
  <p:clrMapOvr>
    <a:masterClrMapping/>
  </p:clrMapOvr>
  <p:transition spd="slow">
    <p:pull dir="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67284" y="6248400"/>
            <a:ext cx="1775883"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38833" y="6283325"/>
            <a:ext cx="1924051"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334434" y="1125539"/>
            <a:ext cx="11523133" cy="4795837"/>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extLst>
      <p:ext uri="{BB962C8B-B14F-4D97-AF65-F5344CB8AC3E}">
        <p14:creationId xmlns:p14="http://schemas.microsoft.com/office/powerpoint/2010/main" val="1313329316"/>
      </p:ext>
    </p:extLst>
  </p:cSld>
  <p:clrMapOvr>
    <a:masterClrMapping/>
  </p:clrMapOvr>
  <p:transition spd="slow">
    <p:pull dir="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页脚占位符 4"/>
          <p:cNvSpPr>
            <a:spLocks noGrp="1"/>
          </p:cNvSpPr>
          <p:nvPr>
            <p:ph type="ftr" sz="quarter" idx="10"/>
          </p:nvPr>
        </p:nvSpPr>
        <p:spPr>
          <a:xfrm>
            <a:off x="4161367" y="6245225"/>
            <a:ext cx="3860800" cy="476250"/>
          </a:xfrm>
          <a:prstGeom prst="rect">
            <a:avLst/>
          </a:prstGeom>
        </p:spPr>
        <p:txBody>
          <a:bodyPr/>
          <a:lstStyle>
            <a:lvl1pPr>
              <a:defRPr/>
            </a:lvl1pPr>
          </a:lstStyle>
          <a:p>
            <a:endParaRPr lang="en-US" altLang="zh-CN"/>
          </a:p>
        </p:txBody>
      </p:sp>
      <p:sp>
        <p:nvSpPr>
          <p:cNvPr id="5" name="灯片编号占位符 5"/>
          <p:cNvSpPr>
            <a:spLocks noGrp="1"/>
          </p:cNvSpPr>
          <p:nvPr>
            <p:ph type="sldNum" sz="quarter" idx="11"/>
          </p:nvPr>
        </p:nvSpPr>
        <p:spPr>
          <a:xfrm>
            <a:off x="5327651" y="6453188"/>
            <a:ext cx="2540000" cy="404812"/>
          </a:xfrm>
          <a:prstGeom prst="rect">
            <a:avLst/>
          </a:prstGeom>
        </p:spPr>
        <p:txBody>
          <a:bodyPr/>
          <a:lstStyle>
            <a:lvl1pPr>
              <a:defRPr/>
            </a:lvl1p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3541115525"/>
      </p:ext>
    </p:extLst>
  </p:cSld>
  <p:clrMapOvr>
    <a:masterClrMapping/>
  </p:clrMapOvr>
  <p:transition spd="slow">
    <p:pull dir="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34434" y="1125539"/>
            <a:ext cx="5659967" cy="479583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1" y="1125539"/>
            <a:ext cx="5659967" cy="479583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5"/>
          <p:cNvSpPr>
            <a:spLocks noGrp="1"/>
          </p:cNvSpPr>
          <p:nvPr>
            <p:ph type="ftr" sz="quarter" idx="10"/>
          </p:nvPr>
        </p:nvSpPr>
        <p:spPr>
          <a:xfrm>
            <a:off x="4161367" y="6245225"/>
            <a:ext cx="3860800" cy="476250"/>
          </a:xfrm>
          <a:prstGeom prst="rect">
            <a:avLst/>
          </a:prstGeom>
        </p:spPr>
        <p:txBody>
          <a:bodyPr/>
          <a:lstStyle>
            <a:lvl1pPr>
              <a:defRPr/>
            </a:lvl1pPr>
          </a:lstStyle>
          <a:p>
            <a:pPr>
              <a:defRPr/>
            </a:pPr>
            <a:endParaRPr lang="en-US" altLang="zh-CN"/>
          </a:p>
        </p:txBody>
      </p:sp>
      <p:sp>
        <p:nvSpPr>
          <p:cNvPr id="6" name="灯片编号占位符 6"/>
          <p:cNvSpPr>
            <a:spLocks noGrp="1"/>
          </p:cNvSpPr>
          <p:nvPr>
            <p:ph type="sldNum" sz="quarter" idx="11"/>
          </p:nvPr>
        </p:nvSpPr>
        <p:spPr>
          <a:xfrm>
            <a:off x="5327651" y="6453188"/>
            <a:ext cx="2540000" cy="404812"/>
          </a:xfrm>
          <a:prstGeom prst="rect">
            <a:avLst/>
          </a:prstGeom>
        </p:spPr>
        <p:txBody>
          <a:bodyPr/>
          <a:lstStyle>
            <a:lvl1pPr>
              <a:defRPr/>
            </a:lvl1p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3020436069"/>
      </p:ext>
    </p:extLst>
  </p:cSld>
  <p:clrMapOvr>
    <a:masterClrMapping/>
  </p:clrMapOvr>
  <p:transition spd="slow">
    <p:pull dir="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B88DEFFD-42F8-4A95-B70A-FF94A7064F2A}" type="datetimeFigureOut">
              <a:rPr lang="zh-CN" altLang="en-US" smtClean="0"/>
              <a:t>2022/9/20</a:t>
            </a:fld>
            <a:endParaRPr lang="zh-CN" altLang="en-US"/>
          </a:p>
        </p:txBody>
      </p:sp>
      <p:sp>
        <p:nvSpPr>
          <p:cNvPr id="5" name="页脚占位符 4"/>
          <p:cNvSpPr>
            <a:spLocks noGrp="1"/>
          </p:cNvSpPr>
          <p:nvPr>
            <p:ph type="ftr" sz="quarter" idx="11"/>
          </p:nvPr>
        </p:nvSpPr>
        <p:spPr/>
        <p:txBody>
          <a:bodyPr/>
          <a:lstStyle/>
          <a:p>
            <a:endParaRPr lang="en-US" altLang="zh-CN" dirty="0"/>
          </a:p>
        </p:txBody>
      </p:sp>
      <p:sp>
        <p:nvSpPr>
          <p:cNvPr id="6" name="灯片编号占位符 5"/>
          <p:cNvSpPr>
            <a:spLocks noGrp="1"/>
          </p:cNvSpPr>
          <p:nvPr>
            <p:ph type="sldNum" sz="quarter" idx="12"/>
          </p:nvPr>
        </p:nvSpPr>
        <p:spPr/>
        <p:txBody>
          <a:bodyPr/>
          <a:lstStyle/>
          <a:p>
            <a:fld id="{5D5AE774-6095-44AF-A5F0-8C419E083BCC}" type="slidenum">
              <a:rPr lang="zh-CN" altLang="en-US" smtClean="0"/>
              <a:t>‹#›</a:t>
            </a:fld>
            <a:endParaRPr lang="zh-CN" altLang="en-US"/>
          </a:p>
        </p:txBody>
      </p:sp>
      <p:sp>
        <p:nvSpPr>
          <p:cNvPr id="7" name="标题 1"/>
          <p:cNvSpPr txBox="1">
            <a:spLocks/>
          </p:cNvSpPr>
          <p:nvPr/>
        </p:nvSpPr>
        <p:spPr>
          <a:xfrm>
            <a:off x="1129416" y="16803"/>
            <a:ext cx="10515600" cy="918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FFFFFF"/>
                </a:solidFill>
                <a:latin typeface="黑体" panose="02010609060101010101" pitchFamily="49" charset="-122"/>
                <a:ea typeface="黑体" panose="02010609060101010101" pitchFamily="49" charset="-122"/>
                <a:cs typeface="+mj-cs"/>
              </a:defRPr>
            </a:lvl1pPr>
          </a:lstStyle>
          <a:p>
            <a:r>
              <a:rPr lang="zh-CN" altLang="en-US" dirty="0" smtClean="0"/>
              <a:t>  单击此处编辑母版标题样式</a:t>
            </a:r>
            <a:endParaRPr lang="zh-CN" altLang="en-US" dirty="0"/>
          </a:p>
        </p:txBody>
      </p:sp>
    </p:spTree>
    <p:extLst>
      <p:ext uri="{BB962C8B-B14F-4D97-AF65-F5344CB8AC3E}">
        <p14:creationId xmlns:p14="http://schemas.microsoft.com/office/powerpoint/2010/main" val="2000480950"/>
      </p:ext>
    </p:extLst>
  </p:cSld>
  <p:clrMapOvr>
    <a:masterClrMapping/>
  </p:clrMapOvr>
  <p:transition>
    <p:random/>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页脚占位符 7"/>
          <p:cNvSpPr>
            <a:spLocks noGrp="1"/>
          </p:cNvSpPr>
          <p:nvPr>
            <p:ph type="ftr" sz="quarter" idx="10"/>
          </p:nvPr>
        </p:nvSpPr>
        <p:spPr>
          <a:xfrm>
            <a:off x="4161367" y="6245225"/>
            <a:ext cx="3860800" cy="476250"/>
          </a:xfrm>
          <a:prstGeom prst="rect">
            <a:avLst/>
          </a:prstGeom>
        </p:spPr>
        <p:txBody>
          <a:bodyPr/>
          <a:lstStyle>
            <a:lvl1pPr>
              <a:defRPr/>
            </a:lvl1pPr>
          </a:lstStyle>
          <a:p>
            <a:pPr>
              <a:defRPr/>
            </a:pPr>
            <a:endParaRPr lang="en-US" altLang="zh-CN"/>
          </a:p>
        </p:txBody>
      </p:sp>
      <p:sp>
        <p:nvSpPr>
          <p:cNvPr id="8" name="灯片编号占位符 8"/>
          <p:cNvSpPr>
            <a:spLocks noGrp="1"/>
          </p:cNvSpPr>
          <p:nvPr>
            <p:ph type="sldNum" sz="quarter" idx="11"/>
          </p:nvPr>
        </p:nvSpPr>
        <p:spPr>
          <a:xfrm>
            <a:off x="5327651" y="6453188"/>
            <a:ext cx="2540000" cy="404812"/>
          </a:xfrm>
          <a:prstGeom prst="rect">
            <a:avLst/>
          </a:prstGeom>
        </p:spPr>
        <p:txBody>
          <a:bodyPr/>
          <a:lstStyle>
            <a:lvl1pPr>
              <a:defRPr/>
            </a:lvl1p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3860607745"/>
      </p:ext>
    </p:extLst>
  </p:cSld>
  <p:clrMapOvr>
    <a:masterClrMapping/>
  </p:clrMapOvr>
  <p:transition spd="slow">
    <p:pull dir="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786312626"/>
      </p:ext>
    </p:extLst>
  </p:cSld>
  <p:clrMapOvr>
    <a:masterClrMapping/>
  </p:clrMapOvr>
  <p:transition spd="slow">
    <p:pull dir="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2"/>
          <p:cNvSpPr>
            <a:spLocks noGrp="1"/>
          </p:cNvSpPr>
          <p:nvPr>
            <p:ph type="ftr" sz="quarter" idx="10"/>
          </p:nvPr>
        </p:nvSpPr>
        <p:spPr>
          <a:xfrm>
            <a:off x="4161367" y="6245225"/>
            <a:ext cx="3860800" cy="476250"/>
          </a:xfrm>
          <a:prstGeom prst="rect">
            <a:avLst/>
          </a:prstGeom>
        </p:spPr>
        <p:txBody>
          <a:bodyPr/>
          <a:lstStyle>
            <a:lvl1pPr>
              <a:defRPr/>
            </a:lvl1pPr>
          </a:lstStyle>
          <a:p>
            <a:pPr>
              <a:defRPr/>
            </a:pPr>
            <a:endParaRPr lang="en-US" altLang="zh-CN"/>
          </a:p>
        </p:txBody>
      </p:sp>
      <p:sp>
        <p:nvSpPr>
          <p:cNvPr id="3" name="灯片编号占位符 3"/>
          <p:cNvSpPr>
            <a:spLocks noGrp="1"/>
          </p:cNvSpPr>
          <p:nvPr>
            <p:ph type="sldNum" sz="quarter" idx="11"/>
          </p:nvPr>
        </p:nvSpPr>
        <p:spPr>
          <a:xfrm>
            <a:off x="5327651" y="6453188"/>
            <a:ext cx="2540000" cy="404812"/>
          </a:xfrm>
          <a:prstGeom prst="rect">
            <a:avLst/>
          </a:prstGeom>
        </p:spPr>
        <p:txBody>
          <a:bodyPr/>
          <a:lstStyle>
            <a:lvl1pPr>
              <a:defRPr/>
            </a:lvl1p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3872152283"/>
      </p:ext>
    </p:extLst>
  </p:cSld>
  <p:clrMapOvr>
    <a:masterClrMapping/>
  </p:clrMapOvr>
  <p:transition spd="slow">
    <p:pull dir="ru"/>
  </p:transition>
  <p:hf sldNum="0" hdr="0" ftr="0"/>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5"/>
          <p:cNvSpPr>
            <a:spLocks noGrp="1"/>
          </p:cNvSpPr>
          <p:nvPr>
            <p:ph type="ftr" sz="quarter" idx="10"/>
          </p:nvPr>
        </p:nvSpPr>
        <p:spPr>
          <a:xfrm>
            <a:off x="4161367" y="6245225"/>
            <a:ext cx="3860800" cy="476250"/>
          </a:xfrm>
          <a:prstGeom prst="rect">
            <a:avLst/>
          </a:prstGeom>
        </p:spPr>
        <p:txBody>
          <a:bodyPr/>
          <a:lstStyle>
            <a:lvl1pPr>
              <a:defRPr/>
            </a:lvl1pPr>
          </a:lstStyle>
          <a:p>
            <a:pPr>
              <a:defRPr/>
            </a:pPr>
            <a:endParaRPr lang="en-US" altLang="zh-CN"/>
          </a:p>
        </p:txBody>
      </p:sp>
      <p:sp>
        <p:nvSpPr>
          <p:cNvPr id="6" name="灯片编号占位符 6"/>
          <p:cNvSpPr>
            <a:spLocks noGrp="1"/>
          </p:cNvSpPr>
          <p:nvPr>
            <p:ph type="sldNum" sz="quarter" idx="11"/>
          </p:nvPr>
        </p:nvSpPr>
        <p:spPr>
          <a:xfrm>
            <a:off x="5327651" y="6453188"/>
            <a:ext cx="2540000" cy="404812"/>
          </a:xfrm>
          <a:prstGeom prst="rect">
            <a:avLst/>
          </a:prstGeom>
        </p:spPr>
        <p:txBody>
          <a:bodyPr/>
          <a:lstStyle>
            <a:lvl1pPr>
              <a:defRPr/>
            </a:lvl1p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620098803"/>
      </p:ext>
    </p:extLst>
  </p:cSld>
  <p:clrMapOvr>
    <a:masterClrMapping/>
  </p:clrMapOvr>
  <p:transition spd="slow">
    <p:pull dir="ru"/>
  </p:transition>
  <p:hf sldNum="0" hdr="0" ftr="0"/>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5"/>
          <p:cNvSpPr>
            <a:spLocks noGrp="1"/>
          </p:cNvSpPr>
          <p:nvPr>
            <p:ph type="ftr" sz="quarter" idx="10"/>
          </p:nvPr>
        </p:nvSpPr>
        <p:spPr>
          <a:xfrm>
            <a:off x="4161367" y="6245225"/>
            <a:ext cx="3860800" cy="476250"/>
          </a:xfrm>
          <a:prstGeom prst="rect">
            <a:avLst/>
          </a:prstGeom>
        </p:spPr>
        <p:txBody>
          <a:bodyPr/>
          <a:lstStyle>
            <a:lvl1pPr>
              <a:defRPr/>
            </a:lvl1pPr>
          </a:lstStyle>
          <a:p>
            <a:pPr>
              <a:defRPr/>
            </a:pPr>
            <a:endParaRPr lang="en-US" altLang="zh-CN"/>
          </a:p>
        </p:txBody>
      </p:sp>
      <p:sp>
        <p:nvSpPr>
          <p:cNvPr id="6" name="灯片编号占位符 6"/>
          <p:cNvSpPr>
            <a:spLocks noGrp="1"/>
          </p:cNvSpPr>
          <p:nvPr>
            <p:ph type="sldNum" sz="quarter" idx="11"/>
          </p:nvPr>
        </p:nvSpPr>
        <p:spPr>
          <a:xfrm>
            <a:off x="5327651" y="6453188"/>
            <a:ext cx="2540000" cy="404812"/>
          </a:xfrm>
          <a:prstGeom prst="rect">
            <a:avLst/>
          </a:prstGeom>
        </p:spPr>
        <p:txBody>
          <a:bodyPr/>
          <a:lstStyle>
            <a:lvl1pPr>
              <a:defRPr/>
            </a:lvl1p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1368422148"/>
      </p:ext>
    </p:extLst>
  </p:cSld>
  <p:clrMapOvr>
    <a:masterClrMapping/>
  </p:clrMapOvr>
  <p:transition spd="slow">
    <p:pull dir="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34434" y="1125539"/>
            <a:ext cx="11523133" cy="4795837"/>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4"/>
          <p:cNvSpPr>
            <a:spLocks noGrp="1"/>
          </p:cNvSpPr>
          <p:nvPr>
            <p:ph type="ftr" sz="quarter" idx="10"/>
          </p:nvPr>
        </p:nvSpPr>
        <p:spPr>
          <a:xfrm>
            <a:off x="4161367" y="6245225"/>
            <a:ext cx="3860800" cy="476250"/>
          </a:xfrm>
          <a:prstGeom prst="rect">
            <a:avLst/>
          </a:prstGeom>
        </p:spPr>
        <p:txBody>
          <a:bodyPr/>
          <a:lstStyle>
            <a:lvl1pPr>
              <a:defRPr/>
            </a:lvl1pPr>
          </a:lstStyle>
          <a:p>
            <a:pPr>
              <a:defRPr/>
            </a:pPr>
            <a:endParaRPr lang="en-US" altLang="zh-CN"/>
          </a:p>
        </p:txBody>
      </p:sp>
      <p:sp>
        <p:nvSpPr>
          <p:cNvPr id="5" name="灯片编号占位符 5"/>
          <p:cNvSpPr>
            <a:spLocks noGrp="1"/>
          </p:cNvSpPr>
          <p:nvPr>
            <p:ph type="sldNum" sz="quarter" idx="11"/>
          </p:nvPr>
        </p:nvSpPr>
        <p:spPr>
          <a:xfrm>
            <a:off x="5327651" y="6453188"/>
            <a:ext cx="2540000" cy="404812"/>
          </a:xfrm>
          <a:prstGeom prst="rect">
            <a:avLst/>
          </a:prstGeom>
        </p:spPr>
        <p:txBody>
          <a:bodyPr/>
          <a:lstStyle>
            <a:lvl1pPr>
              <a:defRPr/>
            </a:lvl1p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565176709"/>
      </p:ext>
    </p:extLst>
  </p:cSld>
  <p:clrMapOvr>
    <a:masterClrMapping/>
  </p:clrMapOvr>
  <p:transition spd="slow">
    <p:pull dir="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76785" y="1"/>
            <a:ext cx="2880783" cy="59213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34434" y="1"/>
            <a:ext cx="8439151" cy="592137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4"/>
          <p:cNvSpPr>
            <a:spLocks noGrp="1"/>
          </p:cNvSpPr>
          <p:nvPr>
            <p:ph type="ftr" sz="quarter" idx="10"/>
          </p:nvPr>
        </p:nvSpPr>
        <p:spPr>
          <a:xfrm>
            <a:off x="4161367" y="6245225"/>
            <a:ext cx="3860800" cy="476250"/>
          </a:xfrm>
          <a:prstGeom prst="rect">
            <a:avLst/>
          </a:prstGeom>
        </p:spPr>
        <p:txBody>
          <a:bodyPr/>
          <a:lstStyle>
            <a:lvl1pPr>
              <a:defRPr/>
            </a:lvl1pPr>
          </a:lstStyle>
          <a:p>
            <a:pPr>
              <a:defRPr/>
            </a:pPr>
            <a:endParaRPr lang="en-US" altLang="zh-CN"/>
          </a:p>
        </p:txBody>
      </p:sp>
      <p:sp>
        <p:nvSpPr>
          <p:cNvPr id="5" name="灯片编号占位符 5"/>
          <p:cNvSpPr>
            <a:spLocks noGrp="1"/>
          </p:cNvSpPr>
          <p:nvPr>
            <p:ph type="sldNum" sz="quarter" idx="11"/>
          </p:nvPr>
        </p:nvSpPr>
        <p:spPr>
          <a:xfrm>
            <a:off x="5327651" y="6453188"/>
            <a:ext cx="2540000" cy="404812"/>
          </a:xfrm>
          <a:prstGeom prst="rect">
            <a:avLst/>
          </a:prstGeom>
        </p:spPr>
        <p:txBody>
          <a:bodyPr/>
          <a:lstStyle>
            <a:lvl1pPr>
              <a:defRPr/>
            </a:lvl1p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1977475093"/>
      </p:ext>
    </p:extLst>
  </p:cSld>
  <p:clrMapOvr>
    <a:masterClrMapping/>
  </p:clrMapOvr>
  <p:transition spd="slow">
    <p:pull dir="ru"/>
  </p:transition>
  <p:hf sldNum="0" hdr="0" ftr="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1775884" y="1"/>
            <a:ext cx="10081683" cy="9810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34434" y="1125538"/>
            <a:ext cx="11523133" cy="498316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extLst>
      <p:ext uri="{BB962C8B-B14F-4D97-AF65-F5344CB8AC3E}">
        <p14:creationId xmlns:p14="http://schemas.microsoft.com/office/powerpoint/2010/main" val="4175308477"/>
      </p:ext>
    </p:extLst>
  </p:cSld>
  <p:clrMapOvr>
    <a:masterClrMapping/>
  </p:clrMapOvr>
  <p:transition spd="slow">
    <p:pull dir="ru"/>
  </p:transition>
  <p:hf sldNum="0" hdr="0" ftr="0"/>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775884" y="1"/>
            <a:ext cx="10081683" cy="9810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34434" y="1125539"/>
            <a:ext cx="5659967" cy="4795837"/>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1" y="1125539"/>
            <a:ext cx="5659967" cy="4795837"/>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5"/>
          <p:cNvSpPr>
            <a:spLocks noGrp="1"/>
          </p:cNvSpPr>
          <p:nvPr>
            <p:ph type="ftr" sz="quarter" idx="10"/>
          </p:nvPr>
        </p:nvSpPr>
        <p:spPr>
          <a:xfrm>
            <a:off x="4161367" y="6245225"/>
            <a:ext cx="3860800" cy="476250"/>
          </a:xfrm>
          <a:prstGeom prst="rect">
            <a:avLst/>
          </a:prstGeom>
        </p:spPr>
        <p:txBody>
          <a:bodyPr/>
          <a:lstStyle>
            <a:lvl1pPr>
              <a:defRPr/>
            </a:lvl1pPr>
          </a:lstStyle>
          <a:p>
            <a:pPr>
              <a:defRPr/>
            </a:pPr>
            <a:endParaRPr lang="en-US" altLang="zh-CN"/>
          </a:p>
        </p:txBody>
      </p:sp>
      <p:sp>
        <p:nvSpPr>
          <p:cNvPr id="6" name="灯片编号占位符 6"/>
          <p:cNvSpPr>
            <a:spLocks noGrp="1"/>
          </p:cNvSpPr>
          <p:nvPr>
            <p:ph type="sldNum" sz="quarter" idx="11"/>
          </p:nvPr>
        </p:nvSpPr>
        <p:spPr>
          <a:xfrm>
            <a:off x="5327651" y="6453188"/>
            <a:ext cx="2540000" cy="404812"/>
          </a:xfrm>
          <a:prstGeom prst="rect">
            <a:avLst/>
          </a:prstGeom>
        </p:spPr>
        <p:txBody>
          <a:bodyPr/>
          <a:lstStyle>
            <a:lvl1pPr>
              <a:defRPr/>
            </a:lvl1p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2088066056"/>
      </p:ext>
    </p:extLst>
  </p:cSld>
  <p:clrMapOvr>
    <a:masterClrMapping/>
  </p:clrMapOvr>
  <p:transition spd="slow">
    <p:pull dir="ru"/>
  </p:transition>
  <p:hf sldNum="0" hdr="0" ftr="0"/>
</p:sldLayout>
</file>

<file path=ppt/slideLayouts/slideLayout29.xml><?xml version="1.0" encoding="utf-8"?>
<p:sldLayout xmlns:a="http://schemas.openxmlformats.org/drawingml/2006/main" xmlns:r="http://schemas.openxmlformats.org/officeDocument/2006/relationships" xmlns:p="http://schemas.openxmlformats.org/presentationml/2006/main" type="chart">
  <p:cSld name="标题和图表">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2190752" y="6400800"/>
            <a:ext cx="4667249" cy="457200"/>
          </a:xfrm>
          <a:prstGeom prst="rect">
            <a:avLst/>
          </a:prstGeom>
          <a:noFill/>
          <a:ln w="9525">
            <a:noFill/>
            <a:miter lim="800000"/>
            <a:headEnd/>
            <a:tailEnd/>
          </a:ln>
          <a:effectLst/>
        </p:spPr>
        <p:txBody>
          <a:bodyPr anchor="b"/>
          <a:lstStyle>
            <a:lvl1pPr algn="l">
              <a:defRPr sz="1400" dirty="0" err="1" smtClean="0"/>
            </a:lvl1pPr>
          </a:lstStyle>
          <a:p>
            <a:pPr fontAlgn="base">
              <a:spcBef>
                <a:spcPct val="0"/>
              </a:spcBef>
              <a:spcAft>
                <a:spcPct val="0"/>
              </a:spcAft>
              <a:defRPr/>
            </a:pPr>
            <a:r>
              <a:rPr lang="en-US" altLang="zh-CN" sz="1400">
                <a:solidFill>
                  <a:srgbClr val="E40000"/>
                </a:solidFill>
              </a:rPr>
              <a:t>Fall_Ad Computer Architecture</a:t>
            </a:r>
          </a:p>
        </p:txBody>
      </p:sp>
      <p:sp>
        <p:nvSpPr>
          <p:cNvPr id="2" name="标题 1"/>
          <p:cNvSpPr>
            <a:spLocks noGrp="1"/>
          </p:cNvSpPr>
          <p:nvPr>
            <p:ph type="title"/>
          </p:nvPr>
        </p:nvSpPr>
        <p:spPr>
          <a:xfrm>
            <a:off x="1775884" y="1"/>
            <a:ext cx="10081683" cy="981075"/>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334434" y="1125539"/>
            <a:ext cx="11523133" cy="4795837"/>
          </a:xfrm>
          <a:prstGeom prst="rect">
            <a:avLst/>
          </a:prstGeom>
        </p:spPr>
        <p:txBody>
          <a:bodyPr/>
          <a:lstStyle/>
          <a:p>
            <a:pPr lvl="0"/>
            <a:r>
              <a:rPr lang="zh-CN" altLang="en-US" noProof="0" smtClean="0"/>
              <a:t>单击图标添加图表</a:t>
            </a:r>
          </a:p>
        </p:txBody>
      </p:sp>
      <p:sp>
        <p:nvSpPr>
          <p:cNvPr id="5" name="Rectangle 5"/>
          <p:cNvSpPr>
            <a:spLocks noGrp="1" noChangeArrowheads="1"/>
          </p:cNvSpPr>
          <p:nvPr>
            <p:ph type="ftr" sz="quarter" idx="10"/>
          </p:nvPr>
        </p:nvSpPr>
        <p:spPr>
          <a:xfrm>
            <a:off x="4876800" y="6243638"/>
            <a:ext cx="3860800" cy="457200"/>
          </a:xfrm>
          <a:prstGeom prst="rect">
            <a:avLst/>
          </a:prstGeom>
        </p:spPr>
        <p:txBody>
          <a:bodyPr/>
          <a:lstStyle>
            <a:lvl1pPr>
              <a:defRPr/>
            </a:lvl1pPr>
          </a:lstStyle>
          <a:p>
            <a:endParaRPr lang="en-US" altLang="zh-CN"/>
          </a:p>
        </p:txBody>
      </p:sp>
    </p:spTree>
    <p:extLst>
      <p:ext uri="{BB962C8B-B14F-4D97-AF65-F5344CB8AC3E}">
        <p14:creationId xmlns:p14="http://schemas.microsoft.com/office/powerpoint/2010/main" val="2633724986"/>
      </p:ext>
    </p:extLst>
  </p:cSld>
  <p:clrMapOvr>
    <a:masterClrMapping/>
  </p:clrMapOvr>
  <p:transition spd="slow">
    <p:pull dir="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305262" y="0"/>
            <a:ext cx="10515600" cy="918148"/>
          </a:xfrm>
        </p:spPr>
        <p:txBody>
          <a:bodyPr/>
          <a:lstStyle>
            <a:lvl1pPr>
              <a:defRPr/>
            </a:lvl1pPr>
          </a:lstStyle>
          <a:p>
            <a:r>
              <a:rPr lang="zh-CN" altLang="en-US" dirty="0" smtClean="0"/>
              <a:t>  单击此处编辑母版标题样式</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88DEFFD-42F8-4A95-B70A-FF94A7064F2A}" type="datetimeFigureOut">
              <a:rPr lang="zh-CN" altLang="en-US" smtClean="0"/>
              <a:t>2022/9/20</a:t>
            </a:fld>
            <a:endParaRPr lang="zh-CN" altLang="en-US"/>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1924029022"/>
      </p:ext>
    </p:extLst>
  </p:cSld>
  <p:clrMapOvr>
    <a:masterClrMapping/>
  </p:clrMapOvr>
  <p:transition>
    <p:random/>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295401" y="260351"/>
            <a:ext cx="10657417" cy="7667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1" y="1557338"/>
            <a:ext cx="11952817" cy="4575175"/>
          </a:xfrm>
          <a:prstGeom prst="rect">
            <a:avLst/>
          </a:prstGeom>
        </p:spPr>
        <p:txBody>
          <a:bodyPr/>
          <a:lstStyle/>
          <a:p>
            <a:pPr lvl="0"/>
            <a:r>
              <a:rPr lang="zh-CN" altLang="en-US" noProof="0" smtClean="0"/>
              <a:t>单击图标添加表格</a:t>
            </a:r>
          </a:p>
        </p:txBody>
      </p:sp>
      <p:sp>
        <p:nvSpPr>
          <p:cNvPr id="4" name="页脚占位符 4"/>
          <p:cNvSpPr>
            <a:spLocks noGrp="1"/>
          </p:cNvSpPr>
          <p:nvPr>
            <p:ph type="ftr" sz="quarter" idx="10"/>
          </p:nvPr>
        </p:nvSpPr>
        <p:spPr>
          <a:xfrm>
            <a:off x="4876800" y="6243638"/>
            <a:ext cx="3860800" cy="457200"/>
          </a:xfrm>
          <a:prstGeom prst="rect">
            <a:avLst/>
          </a:prstGeom>
        </p:spPr>
        <p:txBody>
          <a:bodyPr/>
          <a:lstStyle>
            <a:lvl1pPr>
              <a:defRPr/>
            </a:lvl1pPr>
          </a:lstStyle>
          <a:p>
            <a:pPr eaLnBrk="0" fontAlgn="base" hangingPunct="0">
              <a:spcBef>
                <a:spcPct val="0"/>
              </a:spcBef>
              <a:spcAft>
                <a:spcPct val="0"/>
              </a:spcAft>
              <a:defRPr/>
            </a:pPr>
            <a:endParaRPr lang="en-US" altLang="zh-CN" sz="4400">
              <a:solidFill>
                <a:srgbClr val="E40000"/>
              </a:solidFill>
            </a:endParaRPr>
          </a:p>
        </p:txBody>
      </p:sp>
      <p:sp>
        <p:nvSpPr>
          <p:cNvPr id="5" name="灯片编号占位符 5"/>
          <p:cNvSpPr>
            <a:spLocks noGrp="1"/>
          </p:cNvSpPr>
          <p:nvPr>
            <p:ph type="sldNum" sz="quarter" idx="11"/>
          </p:nvPr>
        </p:nvSpPr>
        <p:spPr>
          <a:xfrm>
            <a:off x="9389533" y="6243638"/>
            <a:ext cx="2540000" cy="457200"/>
          </a:xfrm>
          <a:prstGeom prst="rect">
            <a:avLst/>
          </a:prstGeom>
        </p:spPr>
        <p:txBody>
          <a:bodyPr/>
          <a:lstStyle>
            <a:lvl1pPr>
              <a:defRPr/>
            </a:lvl1pPr>
          </a:lstStyle>
          <a:p>
            <a:pPr eaLnBrk="0" fontAlgn="base" hangingPunct="0">
              <a:spcBef>
                <a:spcPct val="0"/>
              </a:spcBef>
              <a:spcAft>
                <a:spcPct val="0"/>
              </a:spcAft>
              <a:defRPr/>
            </a:pPr>
            <a:fld id="{0F6E2B49-16E2-456D-953E-87FC8AC7298B}" type="slidenum">
              <a:rPr lang="en-US" altLang="zh-CN" sz="4400">
                <a:solidFill>
                  <a:srgbClr val="E40000"/>
                </a:solidFill>
              </a:rPr>
              <a:pPr eaLnBrk="0" fontAlgn="base" hangingPunct="0">
                <a:spcBef>
                  <a:spcPct val="0"/>
                </a:spcBef>
                <a:spcAft>
                  <a:spcPct val="0"/>
                </a:spcAft>
                <a:defRPr/>
              </a:pPr>
              <a:t>‹#›</a:t>
            </a:fld>
            <a:r>
              <a:rPr lang="en-US" altLang="zh-CN" sz="4400">
                <a:solidFill>
                  <a:srgbClr val="E40000"/>
                </a:solidFill>
              </a:rPr>
              <a:t>/20</a:t>
            </a:r>
          </a:p>
        </p:txBody>
      </p:sp>
      <p:sp>
        <p:nvSpPr>
          <p:cNvPr id="6" name="Rectangle 5"/>
          <p:cNvSpPr>
            <a:spLocks noGrp="1" noChangeArrowheads="1"/>
          </p:cNvSpPr>
          <p:nvPr>
            <p:ph type="dt" sz="half" idx="12"/>
          </p:nvPr>
        </p:nvSpPr>
        <p:spPr>
          <a:xfrm>
            <a:off x="2000252" y="6400800"/>
            <a:ext cx="4667249" cy="457200"/>
          </a:xfrm>
          <a:prstGeom prst="rect">
            <a:avLst/>
          </a:prstGeom>
        </p:spPr>
        <p:txBody>
          <a:bodyPr/>
          <a:lstStyle>
            <a:lvl1pPr algn="l">
              <a:defRPr sz="1400">
                <a:solidFill>
                  <a:schemeClr val="tx1"/>
                </a:solidFill>
                <a:latin typeface="Arial" charset="0"/>
              </a:defRPr>
            </a:lvl1pPr>
          </a:lstStyle>
          <a:p>
            <a:pPr eaLnBrk="0" fontAlgn="base" hangingPunct="0">
              <a:spcBef>
                <a:spcPct val="0"/>
              </a:spcBef>
              <a:spcAft>
                <a:spcPct val="0"/>
              </a:spcAft>
              <a:defRPr/>
            </a:pPr>
            <a:r>
              <a:rPr lang="en-US" altLang="zh-CN">
                <a:solidFill>
                  <a:srgbClr val="000000"/>
                </a:solidFill>
              </a:rPr>
              <a:t>2013Fall_Ad Computer Architecture</a:t>
            </a:r>
          </a:p>
        </p:txBody>
      </p:sp>
    </p:spTree>
    <p:extLst>
      <p:ext uri="{BB962C8B-B14F-4D97-AF65-F5344CB8AC3E}">
        <p14:creationId xmlns:p14="http://schemas.microsoft.com/office/powerpoint/2010/main" val="1125497523"/>
      </p:ext>
    </p:extLst>
  </p:cSld>
  <p:clrMapOvr>
    <a:masterClrMapping/>
  </p:clrMapOvr>
  <p:transition spd="slow">
    <p:pull dir="ru"/>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7*#标题和内容（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1271464" y="188640"/>
            <a:ext cx="10188699" cy="744810"/>
          </a:xfrm>
          <a:prstGeom prst="rect">
            <a:avLst/>
          </a:prstGeom>
        </p:spPr>
        <p:txBody>
          <a:bodyPr lIns="0" tIns="0" rIns="0" bIns="0" anchor="ctr" anchorCtr="0">
            <a:normAutofit/>
          </a:bodyPr>
          <a:lstStyle>
            <a:lvl1pPr>
              <a:defRPr lang="zh-CN" altLang="en-US" baseline="0" dirty="0">
                <a:latin typeface="+mn-lt"/>
                <a:ea typeface="方正兰亭黑简体" panose="02000000000000000000" pitchFamily="2" charset="-122"/>
              </a:defRPr>
            </a:lvl1pPr>
          </a:lstStyle>
          <a:p>
            <a:pPr marL="0" lvl="0" indent="0" defTabSz="1187798">
              <a:lnSpc>
                <a:spcPts val="3430"/>
              </a:lnSpc>
              <a:spcBef>
                <a:spcPts val="0"/>
              </a:spcBef>
              <a:buFont typeface="Arial" panose="020B0604020202020204" pitchFamily="34" charset="0"/>
            </a:pPr>
            <a:r>
              <a:rPr lang="zh-CN" altLang="en-US" dirty="0" smtClean="0"/>
              <a:t>单击</a:t>
            </a:r>
            <a:r>
              <a:rPr lang="zh-CN" altLang="en-US" dirty="0"/>
              <a:t>此处编辑母版标题样式</a:t>
            </a:r>
          </a:p>
        </p:txBody>
      </p:sp>
      <p:sp>
        <p:nvSpPr>
          <p:cNvPr id="9" name="文本占位符 6"/>
          <p:cNvSpPr>
            <a:spLocks noGrp="1"/>
          </p:cNvSpPr>
          <p:nvPr>
            <p:ph type="body" sz="quarter" idx="10" hasCustomPrompt="1"/>
          </p:nvPr>
        </p:nvSpPr>
        <p:spPr>
          <a:xfrm>
            <a:off x="731838" y="1047750"/>
            <a:ext cx="10728326" cy="4879805"/>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p>
        </p:txBody>
      </p:sp>
    </p:spTree>
    <p:extLst>
      <p:ext uri="{BB962C8B-B14F-4D97-AF65-F5344CB8AC3E}">
        <p14:creationId xmlns:p14="http://schemas.microsoft.com/office/powerpoint/2010/main" val="311882348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595">
          <p15:clr>
            <a:srgbClr val="FBAE40"/>
          </p15:clr>
        </p15:guide>
        <p15:guide id="2" orient="horz" pos="66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B88DEFFD-42F8-4A95-B70A-FF94A7064F2A}" type="datetimeFigureOut">
              <a:rPr lang="zh-CN" altLang="en-US" smtClean="0"/>
              <a:t>2022/9/20</a:t>
            </a:fld>
            <a:endParaRPr lang="zh-CN" altLang="en-US"/>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p>
            <a:fld id="{5D5AE774-6095-44AF-A5F0-8C419E083BCC}" type="slidenum">
              <a:rPr lang="zh-CN" altLang="en-US" smtClean="0"/>
              <a:t>‹#›</a:t>
            </a:fld>
            <a:endParaRPr lang="zh-CN" altLang="en-US"/>
          </a:p>
        </p:txBody>
      </p:sp>
      <p:sp>
        <p:nvSpPr>
          <p:cNvPr id="7" name="标题占位符 1"/>
          <p:cNvSpPr txBox="1">
            <a:spLocks/>
          </p:cNvSpPr>
          <p:nvPr/>
        </p:nvSpPr>
        <p:spPr>
          <a:xfrm>
            <a:off x="1336430" y="16803"/>
            <a:ext cx="10308585" cy="918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FFFFFF"/>
                </a:solidFill>
                <a:latin typeface="黑体" panose="02010609060101010101" pitchFamily="49" charset="-122"/>
                <a:ea typeface="黑体" panose="02010609060101010101" pitchFamily="49" charset="-122"/>
                <a:cs typeface="+mj-cs"/>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3708657060"/>
      </p:ext>
    </p:extLst>
  </p:cSld>
  <p:clrMapOvr>
    <a:masterClrMapping/>
  </p:clrMapOvr>
  <p:transition>
    <p:random/>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371600" y="16803"/>
            <a:ext cx="10273416" cy="918148"/>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B88DEFFD-42F8-4A95-B70A-FF94A7064F2A}" type="datetimeFigureOut">
              <a:rPr lang="zh-CN" altLang="en-US" smtClean="0"/>
              <a:t>2022/9/20</a:t>
            </a:fld>
            <a:endParaRPr lang="zh-CN" altLang="en-US"/>
          </a:p>
        </p:txBody>
      </p:sp>
      <p:sp>
        <p:nvSpPr>
          <p:cNvPr id="6" name="页脚占位符 5"/>
          <p:cNvSpPr>
            <a:spLocks noGrp="1"/>
          </p:cNvSpPr>
          <p:nvPr>
            <p:ph type="ftr" sz="quarter" idx="11"/>
          </p:nvPr>
        </p:nvSpPr>
        <p:spPr/>
        <p:txBody>
          <a:bodyPr/>
          <a:lstStyle/>
          <a:p>
            <a:pPr>
              <a:defRPr/>
            </a:pPr>
            <a:endParaRPr lang="en-US" altLang="zh-CN"/>
          </a:p>
        </p:txBody>
      </p:sp>
      <p:sp>
        <p:nvSpPr>
          <p:cNvPr id="7" name="灯片编号占位符 6"/>
          <p:cNvSpPr>
            <a:spLocks noGrp="1"/>
          </p:cNvSpPr>
          <p:nvPr>
            <p:ph type="sldNum" sz="quarter" idx="12"/>
          </p:nvPr>
        </p:nvSpPr>
        <p:spPr/>
        <p:txBody>
          <a:body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1819773923"/>
      </p:ext>
    </p:extLst>
  </p:cSld>
  <p:clrMapOvr>
    <a:masterClrMapping/>
  </p:clrMapOvr>
  <p:transition>
    <p:random/>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355603" y="0"/>
            <a:ext cx="10515600" cy="937846"/>
          </a:xfrm>
        </p:spPr>
        <p:txBody>
          <a:body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B88DEFFD-42F8-4A95-B70A-FF94A7064F2A}" type="datetimeFigureOut">
              <a:rPr lang="zh-CN" altLang="en-US" smtClean="0"/>
              <a:t>2022/9/20</a:t>
            </a:fld>
            <a:endParaRPr lang="zh-CN" altLang="en-US"/>
          </a:p>
        </p:txBody>
      </p:sp>
      <p:sp>
        <p:nvSpPr>
          <p:cNvPr id="8" name="页脚占位符 7"/>
          <p:cNvSpPr>
            <a:spLocks noGrp="1"/>
          </p:cNvSpPr>
          <p:nvPr>
            <p:ph type="ftr" sz="quarter" idx="11"/>
          </p:nvPr>
        </p:nvSpPr>
        <p:spPr/>
        <p:txBody>
          <a:bodyPr/>
          <a:lstStyle/>
          <a:p>
            <a:pPr>
              <a:defRPr/>
            </a:pPr>
            <a:endParaRPr lang="en-US" altLang="zh-CN"/>
          </a:p>
        </p:txBody>
      </p:sp>
      <p:sp>
        <p:nvSpPr>
          <p:cNvPr id="9" name="灯片编号占位符 8"/>
          <p:cNvSpPr>
            <a:spLocks noGrp="1"/>
          </p:cNvSpPr>
          <p:nvPr>
            <p:ph type="sldNum" sz="quarter" idx="12"/>
          </p:nvPr>
        </p:nvSpPr>
        <p:spPr/>
        <p:txBody>
          <a:body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514180356"/>
      </p:ext>
    </p:extLst>
  </p:cSld>
  <p:clrMapOvr>
    <a:masterClrMapping/>
  </p:clrMapOvr>
  <p:transition>
    <p:random/>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528001" y="0"/>
            <a:ext cx="10515600" cy="918148"/>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B88DEFFD-42F8-4A95-B70A-FF94A7064F2A}" type="datetimeFigureOut">
              <a:rPr lang="zh-CN" altLang="en-US" smtClean="0"/>
              <a:t>2022/9/20</a:t>
            </a:fld>
            <a:endParaRPr lang="zh-CN" altLang="en-US"/>
          </a:p>
        </p:txBody>
      </p:sp>
      <p:sp>
        <p:nvSpPr>
          <p:cNvPr id="4" name="页脚占位符 3"/>
          <p:cNvSpPr>
            <a:spLocks noGrp="1"/>
          </p:cNvSpPr>
          <p:nvPr>
            <p:ph type="ftr" sz="quarter" idx="11"/>
          </p:nvPr>
        </p:nvSpPr>
        <p:spPr/>
        <p:txBody>
          <a:bodyPr/>
          <a:lstStyle/>
          <a:p>
            <a:pPr>
              <a:defRPr/>
            </a:pPr>
            <a:endParaRPr lang="en-US" altLang="zh-CN"/>
          </a:p>
        </p:txBody>
      </p:sp>
      <p:sp>
        <p:nvSpPr>
          <p:cNvPr id="5" name="灯片编号占位符 4"/>
          <p:cNvSpPr>
            <a:spLocks noGrp="1"/>
          </p:cNvSpPr>
          <p:nvPr>
            <p:ph type="sldNum" sz="quarter" idx="12"/>
          </p:nvPr>
        </p:nvSpPr>
        <p:spPr/>
        <p:txBody>
          <a:body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2370384585"/>
      </p:ext>
    </p:extLst>
  </p:cSld>
  <p:clrMapOvr>
    <a:masterClrMapping/>
  </p:clrMapOvr>
  <p:transition>
    <p:random/>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88DEFFD-42F8-4A95-B70A-FF94A7064F2A}" type="datetimeFigureOut">
              <a:rPr lang="zh-CN" altLang="en-US" smtClean="0"/>
              <a:t>2022/9/20</a:t>
            </a:fld>
            <a:endParaRPr lang="zh-CN" altLang="en-US"/>
          </a:p>
        </p:txBody>
      </p:sp>
      <p:sp>
        <p:nvSpPr>
          <p:cNvPr id="3" name="页脚占位符 2"/>
          <p:cNvSpPr>
            <a:spLocks noGrp="1"/>
          </p:cNvSpPr>
          <p:nvPr>
            <p:ph type="ftr" sz="quarter" idx="11"/>
          </p:nvPr>
        </p:nvSpPr>
        <p:spPr/>
        <p:txBody>
          <a:bodyPr/>
          <a:lstStyle/>
          <a:p>
            <a:pPr>
              <a:defRPr/>
            </a:pPr>
            <a:endParaRPr lang="en-US" altLang="zh-CN"/>
          </a:p>
        </p:txBody>
      </p:sp>
      <p:sp>
        <p:nvSpPr>
          <p:cNvPr id="4" name="灯片编号占位符 3"/>
          <p:cNvSpPr>
            <a:spLocks noGrp="1"/>
          </p:cNvSpPr>
          <p:nvPr>
            <p:ph type="sldNum" sz="quarter" idx="12"/>
          </p:nvPr>
        </p:nvSpPr>
        <p:spPr/>
        <p:txBody>
          <a:bodyPr/>
          <a:lstStyle/>
          <a:p>
            <a:fld id="{5D5AE774-6095-44AF-A5F0-8C419E083BCC}" type="slidenum">
              <a:rPr lang="zh-CN" altLang="en-US" smtClean="0"/>
              <a:t>‹#›</a:t>
            </a:fld>
            <a:endParaRPr lang="zh-CN" altLang="en-US"/>
          </a:p>
        </p:txBody>
      </p:sp>
      <p:sp>
        <p:nvSpPr>
          <p:cNvPr id="5" name="标题 1"/>
          <p:cNvSpPr>
            <a:spLocks noGrp="1"/>
          </p:cNvSpPr>
          <p:nvPr>
            <p:ph type="title"/>
          </p:nvPr>
        </p:nvSpPr>
        <p:spPr>
          <a:xfrm>
            <a:off x="1528001" y="0"/>
            <a:ext cx="10515600" cy="918148"/>
          </a:xfr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223614000"/>
      </p:ext>
    </p:extLst>
  </p:cSld>
  <p:clrMapOvr>
    <a:masterClrMapping/>
  </p:clrMapOvr>
  <p:hf sldNum="0" hdr="0" ftr="0"/>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1219200"/>
            <a:ext cx="3932237" cy="838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B88DEFFD-42F8-4A95-B70A-FF94A7064F2A}" type="datetimeFigureOut">
              <a:rPr lang="zh-CN" altLang="en-US" smtClean="0"/>
              <a:t>2022/9/20</a:t>
            </a:fld>
            <a:endParaRPr lang="zh-CN" altLang="en-US"/>
          </a:p>
        </p:txBody>
      </p:sp>
      <p:sp>
        <p:nvSpPr>
          <p:cNvPr id="6" name="页脚占位符 5"/>
          <p:cNvSpPr>
            <a:spLocks noGrp="1"/>
          </p:cNvSpPr>
          <p:nvPr>
            <p:ph type="ftr" sz="quarter" idx="11"/>
          </p:nvPr>
        </p:nvSpPr>
        <p:spPr/>
        <p:txBody>
          <a:bodyPr/>
          <a:lstStyle/>
          <a:p>
            <a:pPr>
              <a:defRPr/>
            </a:pPr>
            <a:endParaRPr lang="en-US" altLang="zh-CN"/>
          </a:p>
        </p:txBody>
      </p:sp>
      <p:sp>
        <p:nvSpPr>
          <p:cNvPr id="7" name="灯片编号占位符 6"/>
          <p:cNvSpPr>
            <a:spLocks noGrp="1"/>
          </p:cNvSpPr>
          <p:nvPr>
            <p:ph type="sldNum" sz="quarter" idx="12"/>
          </p:nvPr>
        </p:nvSpPr>
        <p:spPr/>
        <p:txBody>
          <a:bodyPr/>
          <a:lstStyle/>
          <a:p>
            <a:fld id="{5D5AE774-6095-44AF-A5F0-8C419E083BCC}" type="slidenum">
              <a:rPr lang="zh-CN" altLang="en-US" smtClean="0"/>
              <a:t>‹#›</a:t>
            </a:fld>
            <a:endParaRPr lang="zh-CN" altLang="en-US"/>
          </a:p>
        </p:txBody>
      </p:sp>
      <p:sp>
        <p:nvSpPr>
          <p:cNvPr id="8" name="标题 1"/>
          <p:cNvSpPr txBox="1">
            <a:spLocks/>
          </p:cNvSpPr>
          <p:nvPr/>
        </p:nvSpPr>
        <p:spPr>
          <a:xfrm>
            <a:off x="1528001" y="0"/>
            <a:ext cx="10515600" cy="918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FFFFFF"/>
                </a:solidFill>
                <a:latin typeface="黑体" panose="02010609060101010101" pitchFamily="49" charset="-122"/>
                <a:ea typeface="黑体" panose="02010609060101010101" pitchFamily="49" charset="-122"/>
                <a:cs typeface="+mj-cs"/>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2164719424"/>
      </p:ext>
    </p:extLst>
  </p:cSld>
  <p:clrMapOvr>
    <a:masterClrMapping/>
  </p:clrMapOvr>
  <p:hf sldNum="0" hdr="0" ft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tif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image" Target="../media/image3.png"/><Relationship Id="rId3" Type="http://schemas.openxmlformats.org/officeDocument/2006/relationships/slideLayout" Target="../slideLayouts/slideLayout18.xml"/><Relationship Id="rId21" Type="http://schemas.openxmlformats.org/officeDocument/2006/relationships/image" Target="../media/image6.jpeg"/><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theme" Target="../theme/theme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image" Target="../media/image5.png"/><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image" Target="../media/image4.jpeg"/><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矩形 7"/>
          <p:cNvSpPr/>
          <p:nvPr/>
        </p:nvSpPr>
        <p:spPr>
          <a:xfrm rot="16200000">
            <a:off x="6178415" y="-5048568"/>
            <a:ext cx="954000" cy="11052000"/>
          </a:xfrm>
          <a:prstGeom prst="rect">
            <a:avLst/>
          </a:prstGeom>
          <a:gradFill flip="none" rotWithShape="1">
            <a:gsLst>
              <a:gs pos="0">
                <a:srgbClr val="28284E"/>
              </a:gs>
              <a:gs pos="85000">
                <a:srgbClr val="317CC1"/>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占位符 1"/>
          <p:cNvSpPr>
            <a:spLocks noGrp="1"/>
          </p:cNvSpPr>
          <p:nvPr>
            <p:ph type="title"/>
          </p:nvPr>
        </p:nvSpPr>
        <p:spPr>
          <a:xfrm>
            <a:off x="1402907" y="-9841"/>
            <a:ext cx="10515600" cy="918148"/>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838200" y="1113692"/>
            <a:ext cx="10515600" cy="5063271"/>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8DEFFD-42F8-4A95-B70A-FF94A7064F2A}" type="datetimeFigureOut">
              <a:rPr lang="zh-CN" altLang="en-US" smtClean="0"/>
              <a:t>2022/9/20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ltLang="zh-CN"/>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5AE774-6095-44AF-A5F0-8C419E083BCC}" type="slidenum">
              <a:rPr lang="zh-CN" altLang="en-US" smtClean="0"/>
              <a:t>‹#›</a:t>
            </a:fld>
            <a:endParaRPr lang="zh-CN" altLang="en-US"/>
          </a:p>
        </p:txBody>
      </p:sp>
      <p:pic>
        <p:nvPicPr>
          <p:cNvPr id="7" name="图片 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0" y="0"/>
            <a:ext cx="1152430" cy="954000"/>
          </a:xfrm>
          <a:prstGeom prst="rect">
            <a:avLst/>
          </a:prstGeom>
        </p:spPr>
      </p:pic>
    </p:spTree>
    <p:extLst>
      <p:ext uri="{BB962C8B-B14F-4D97-AF65-F5344CB8AC3E}">
        <p14:creationId xmlns:p14="http://schemas.microsoft.com/office/powerpoint/2010/main" val="779519933"/>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15" r:id="rId15"/>
  </p:sldLayoutIdLst>
  <p:transition>
    <p:random/>
  </p:transition>
  <p:timing>
    <p:tnLst>
      <p:par>
        <p:cTn id="1" dur="indefinite" restart="never" nodeType="tmRoot"/>
      </p:par>
    </p:tnLst>
  </p:timing>
  <p:hf sldNum="0" hdr="0" ftr="0"/>
  <p:txStyles>
    <p:titleStyle>
      <a:lvl1pPr algn="l" defTabSz="914400" rtl="0" eaLnBrk="1" latinLnBrk="0" hangingPunct="1">
        <a:lnSpc>
          <a:spcPct val="90000"/>
        </a:lnSpc>
        <a:spcBef>
          <a:spcPct val="0"/>
        </a:spcBef>
        <a:buNone/>
        <a:defRPr sz="4400" b="1" kern="1200">
          <a:solidFill>
            <a:srgbClr val="FFFFFF"/>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8"/>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Rot="1" noChangeArrowheads="1"/>
          </p:cNvSpPr>
          <p:nvPr>
            <p:ph type="title"/>
          </p:nvPr>
        </p:nvSpPr>
        <p:spPr bwMode="auto">
          <a:xfrm>
            <a:off x="1775884" y="1"/>
            <a:ext cx="10081683" cy="981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64870" name="Rectangle 6"/>
          <p:cNvSpPr>
            <a:spLocks noChangeArrowheads="1"/>
          </p:cNvSpPr>
          <p:nvPr/>
        </p:nvSpPr>
        <p:spPr bwMode="auto">
          <a:xfrm>
            <a:off x="3522133" y="6524625"/>
            <a:ext cx="2540000" cy="457200"/>
          </a:xfrm>
          <a:prstGeom prst="rect">
            <a:avLst/>
          </a:prstGeom>
          <a:noFill/>
          <a:ln w="9525">
            <a:noFill/>
            <a:miter lim="800000"/>
            <a:headEnd/>
            <a:tailEnd/>
          </a:ln>
        </p:spPr>
        <p:txBody>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r" eaLnBrk="1" fontAlgn="base" hangingPunct="1">
              <a:spcBef>
                <a:spcPct val="50000"/>
              </a:spcBef>
              <a:spcAft>
                <a:spcPct val="0"/>
              </a:spcAft>
              <a:defRPr/>
            </a:pPr>
            <a:fld id="{FFF4EA94-0EC2-49B3-88FF-867E2558455A}" type="slidenum">
              <a:rPr lang="en-US" altLang="zh-CN" sz="1400" smtClean="0">
                <a:solidFill>
                  <a:srgbClr val="000000"/>
                </a:solidFill>
              </a:rPr>
              <a:pPr algn="r" eaLnBrk="1" fontAlgn="base" hangingPunct="1">
                <a:spcBef>
                  <a:spcPct val="50000"/>
                </a:spcBef>
                <a:spcAft>
                  <a:spcPct val="0"/>
                </a:spcAft>
                <a:defRPr/>
              </a:pPr>
              <a:t>‹#›</a:t>
            </a:fld>
            <a:endParaRPr lang="en-US" altLang="zh-CN" sz="1400" dirty="0" smtClean="0">
              <a:solidFill>
                <a:srgbClr val="000000"/>
              </a:solidFill>
            </a:endParaRPr>
          </a:p>
        </p:txBody>
      </p:sp>
      <p:pic>
        <p:nvPicPr>
          <p:cNvPr id="1028" name="Picture 7" descr="雅典神庙"/>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32834" y="165100"/>
            <a:ext cx="1318684"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图片 14"/>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9167284" y="6248400"/>
            <a:ext cx="1775883"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图片 15"/>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0138833" y="6283325"/>
            <a:ext cx="1924051"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6306904"/>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Lst>
  <p:transition spd="slow">
    <p:pull dir="ru"/>
  </p:transition>
  <p:timing>
    <p:tnLst>
      <p:par>
        <p:cTn id="1" dur="indefinite" restart="never" nodeType="tmRoot"/>
      </p:par>
    </p:tnLst>
  </p:timing>
  <p:hf sldNum="0" hdr="0" ftr="0"/>
  <p:txStyles>
    <p:titleStyle>
      <a:lvl1pPr algn="l" rtl="0" eaLnBrk="1" fontAlgn="base" hangingPunct="1">
        <a:spcBef>
          <a:spcPct val="0"/>
        </a:spcBef>
        <a:spcAft>
          <a:spcPct val="0"/>
        </a:spcAft>
        <a:defRPr sz="4400">
          <a:solidFill>
            <a:srgbClr val="FF3300"/>
          </a:solidFill>
          <a:latin typeface="+mj-lt"/>
          <a:ea typeface="+mj-ea"/>
          <a:cs typeface="+mj-cs"/>
        </a:defRPr>
      </a:lvl1pPr>
      <a:lvl2pPr algn="l" rtl="0" eaLnBrk="1" fontAlgn="base" hangingPunct="1">
        <a:spcBef>
          <a:spcPct val="0"/>
        </a:spcBef>
        <a:spcAft>
          <a:spcPct val="0"/>
        </a:spcAft>
        <a:defRPr sz="4400">
          <a:solidFill>
            <a:srgbClr val="FF3300"/>
          </a:solidFill>
          <a:latin typeface="Arial" pitchFamily="34" charset="0"/>
          <a:ea typeface="华文行楷" pitchFamily="2" charset="-122"/>
        </a:defRPr>
      </a:lvl2pPr>
      <a:lvl3pPr algn="l" rtl="0" eaLnBrk="1" fontAlgn="base" hangingPunct="1">
        <a:spcBef>
          <a:spcPct val="0"/>
        </a:spcBef>
        <a:spcAft>
          <a:spcPct val="0"/>
        </a:spcAft>
        <a:defRPr sz="4400">
          <a:solidFill>
            <a:srgbClr val="FF3300"/>
          </a:solidFill>
          <a:latin typeface="Arial" pitchFamily="34" charset="0"/>
          <a:ea typeface="华文行楷" pitchFamily="2" charset="-122"/>
        </a:defRPr>
      </a:lvl3pPr>
      <a:lvl4pPr algn="l" rtl="0" eaLnBrk="1" fontAlgn="base" hangingPunct="1">
        <a:spcBef>
          <a:spcPct val="0"/>
        </a:spcBef>
        <a:spcAft>
          <a:spcPct val="0"/>
        </a:spcAft>
        <a:defRPr sz="4400">
          <a:solidFill>
            <a:srgbClr val="FF3300"/>
          </a:solidFill>
          <a:latin typeface="Arial" pitchFamily="34" charset="0"/>
          <a:ea typeface="华文行楷" pitchFamily="2" charset="-122"/>
        </a:defRPr>
      </a:lvl4pPr>
      <a:lvl5pPr algn="l" rtl="0" eaLnBrk="1" fontAlgn="base" hangingPunct="1">
        <a:spcBef>
          <a:spcPct val="0"/>
        </a:spcBef>
        <a:spcAft>
          <a:spcPct val="0"/>
        </a:spcAft>
        <a:defRPr sz="4400">
          <a:solidFill>
            <a:srgbClr val="FF3300"/>
          </a:solidFill>
          <a:latin typeface="Arial" pitchFamily="34" charset="0"/>
          <a:ea typeface="华文行楷" pitchFamily="2" charset="-122"/>
        </a:defRPr>
      </a:lvl5pPr>
      <a:lvl6pPr marL="457200" algn="l" rtl="0" eaLnBrk="1" fontAlgn="base" hangingPunct="1">
        <a:spcBef>
          <a:spcPct val="0"/>
        </a:spcBef>
        <a:spcAft>
          <a:spcPct val="0"/>
        </a:spcAft>
        <a:defRPr sz="4400">
          <a:solidFill>
            <a:srgbClr val="FF3300"/>
          </a:solidFill>
          <a:latin typeface="Arial" pitchFamily="34" charset="0"/>
          <a:ea typeface="华文行楷" pitchFamily="2" charset="-122"/>
        </a:defRPr>
      </a:lvl6pPr>
      <a:lvl7pPr marL="914400" algn="l" rtl="0" eaLnBrk="1" fontAlgn="base" hangingPunct="1">
        <a:spcBef>
          <a:spcPct val="0"/>
        </a:spcBef>
        <a:spcAft>
          <a:spcPct val="0"/>
        </a:spcAft>
        <a:defRPr sz="4400">
          <a:solidFill>
            <a:srgbClr val="FF3300"/>
          </a:solidFill>
          <a:latin typeface="Arial" pitchFamily="34" charset="0"/>
          <a:ea typeface="华文行楷" pitchFamily="2" charset="-122"/>
        </a:defRPr>
      </a:lvl7pPr>
      <a:lvl8pPr marL="1371600" algn="l" rtl="0" eaLnBrk="1" fontAlgn="base" hangingPunct="1">
        <a:spcBef>
          <a:spcPct val="0"/>
        </a:spcBef>
        <a:spcAft>
          <a:spcPct val="0"/>
        </a:spcAft>
        <a:defRPr sz="4400">
          <a:solidFill>
            <a:srgbClr val="FF3300"/>
          </a:solidFill>
          <a:latin typeface="Arial" pitchFamily="34" charset="0"/>
          <a:ea typeface="华文行楷" pitchFamily="2" charset="-122"/>
        </a:defRPr>
      </a:lvl8pPr>
      <a:lvl9pPr marL="1828800" algn="l" rtl="0" eaLnBrk="1" fontAlgn="base" hangingPunct="1">
        <a:spcBef>
          <a:spcPct val="0"/>
        </a:spcBef>
        <a:spcAft>
          <a:spcPct val="0"/>
        </a:spcAft>
        <a:defRPr sz="4400">
          <a:solidFill>
            <a:srgbClr val="FF3300"/>
          </a:solidFill>
          <a:latin typeface="Arial" pitchFamily="34" charset="0"/>
          <a:ea typeface="华文行楷" pitchFamily="2" charset="-122"/>
        </a:defRPr>
      </a:lvl9pPr>
    </p:titleStyle>
    <p:bodyStyle>
      <a:lvl1pPr marL="342900" indent="-342900" algn="l" rtl="0" eaLnBrk="1" fontAlgn="base" hangingPunct="1">
        <a:spcBef>
          <a:spcPct val="20000"/>
        </a:spcBef>
        <a:spcAft>
          <a:spcPct val="0"/>
        </a:spcAft>
        <a:buClr>
          <a:schemeClr val="tx2"/>
        </a:buClr>
        <a:buFont typeface="Wingdings" panose="05000000000000000000" pitchFamily="2" charset="2"/>
        <a:buChar char="q"/>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tx2"/>
        </a:buClr>
        <a:buSzPct val="85000"/>
        <a:buFont typeface="Wingdings" panose="05000000000000000000" pitchFamily="2" charset="2"/>
        <a:buChar char="Ø"/>
        <a:defRPr sz="2800">
          <a:solidFill>
            <a:schemeClr val="tx1"/>
          </a:solidFill>
          <a:latin typeface="+mn-lt"/>
          <a:ea typeface="+mn-ea"/>
        </a:defRPr>
      </a:lvl2pPr>
      <a:lvl3pPr marL="1143000" indent="-228600" algn="l" rtl="0" eaLnBrk="1" fontAlgn="base" hangingPunct="1">
        <a:spcBef>
          <a:spcPct val="20000"/>
        </a:spcBef>
        <a:spcAft>
          <a:spcPct val="0"/>
        </a:spcAft>
        <a:buClr>
          <a:schemeClr val="hlink"/>
        </a:buClr>
        <a:buSzPct val="95000"/>
        <a:buFont typeface="Wingdings 2" panose="05020102010507070707" pitchFamily="18" charset="2"/>
        <a:buChar char="¡"/>
        <a:defRPr sz="2400">
          <a:solidFill>
            <a:schemeClr val="tx1"/>
          </a:solidFill>
          <a:latin typeface="+mn-lt"/>
          <a:ea typeface="+mn-ea"/>
        </a:defRPr>
      </a:lvl3pPr>
      <a:lvl4pPr marL="1600200" indent="-228600" algn="l" rtl="0" eaLnBrk="1" fontAlgn="base" hangingPunct="1">
        <a:spcBef>
          <a:spcPct val="20000"/>
        </a:spcBef>
        <a:spcAft>
          <a:spcPct val="0"/>
        </a:spcAft>
        <a:buClr>
          <a:schemeClr val="tx2"/>
        </a:buClr>
        <a:buSzPct val="90000"/>
        <a:buFont typeface="Wingdings" panose="05000000000000000000" pitchFamily="2" charset="2"/>
        <a:buChar char="Ø"/>
        <a:defRPr sz="2000">
          <a:solidFill>
            <a:schemeClr val="tx1"/>
          </a:solidFill>
          <a:latin typeface="+mn-lt"/>
          <a:ea typeface="+mn-ea"/>
        </a:defRPr>
      </a:lvl4pPr>
      <a:lvl5pPr marL="2057400" indent="-228600" algn="l" rtl="0" eaLnBrk="1" fontAlgn="base" hangingPunct="1">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5pPr>
      <a:lvl6pPr marL="2514600" indent="-228600" algn="l" rtl="0" eaLnBrk="1" fontAlgn="base" hangingPunct="1">
        <a:spcBef>
          <a:spcPct val="20000"/>
        </a:spcBef>
        <a:spcAft>
          <a:spcPct val="0"/>
        </a:spcAft>
        <a:buClr>
          <a:schemeClr val="hlink"/>
        </a:buClr>
        <a:buFont typeface="Wingdings 2" pitchFamily="18" charset="2"/>
        <a:buChar char="¡"/>
        <a:defRPr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Font typeface="Wingdings 2" pitchFamily="18" charset="2"/>
        <a:buChar char="¡"/>
        <a:defRPr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Font typeface="Wingdings 2" pitchFamily="18" charset="2"/>
        <a:buChar char="¡"/>
        <a:defRPr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Font typeface="Wingdings 2" pitchFamily="18"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7.xml"/><Relationship Id="rId1" Type="http://schemas.openxmlformats.org/officeDocument/2006/relationships/vmlDrawing" Target="../drawings/vmlDrawing1.vml"/><Relationship Id="rId6" Type="http://schemas.openxmlformats.org/officeDocument/2006/relationships/image" Target="../media/image10.png"/><Relationship Id="rId5" Type="http://schemas.openxmlformats.org/officeDocument/2006/relationships/image" Target="../media/image9.emf"/><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7.xml"/><Relationship Id="rId5" Type="http://schemas.openxmlformats.org/officeDocument/2006/relationships/image" Target="../media/image14.jpe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1.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hyperlink" Target="http://en.wikipedia.org/wiki/Computer_architecture" TargetMode="Externa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1.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slide" Target="slide62.xml"/></Relationships>
</file>

<file path=ppt/slides/_rels/slide29.xml.rels><?xml version="1.0" encoding="UTF-8" standalone="yes"?>
<Relationships xmlns="http://schemas.openxmlformats.org/package/2006/relationships"><Relationship Id="rId3" Type="http://schemas.openxmlformats.org/officeDocument/2006/relationships/hyperlink" Target="http://searchcio-midmarket.techtarget.com/definition/microchip" TargetMode="External"/><Relationship Id="rId2" Type="http://schemas.openxmlformats.org/officeDocument/2006/relationships/hyperlink" Target="http://searchmobilecomputing.techtarget.com/definition/RAM" TargetMode="External"/><Relationship Id="rId1" Type="http://schemas.openxmlformats.org/officeDocument/2006/relationships/slideLayout" Target="../slideLayouts/slideLayout17.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9.xml"/><Relationship Id="rId1" Type="http://schemas.openxmlformats.org/officeDocument/2006/relationships/vmlDrawing" Target="../drawings/vmlDrawing2.vml"/><Relationship Id="rId6" Type="http://schemas.openxmlformats.org/officeDocument/2006/relationships/slide" Target="slide28.xml"/><Relationship Id="rId5" Type="http://schemas.openxmlformats.org/officeDocument/2006/relationships/image" Target="../media/image23.emf"/><Relationship Id="rId4" Type="http://schemas.openxmlformats.org/officeDocument/2006/relationships/oleObject" Target="../embeddings/oleObject2.bin"/></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hyperlink" Target="http://top500.org/" TargetMode="Externa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8" Type="http://schemas.openxmlformats.org/officeDocument/2006/relationships/hyperlink" Target="http://top500.org/system/177556" TargetMode="External"/><Relationship Id="rId13" Type="http://schemas.openxmlformats.org/officeDocument/2006/relationships/hyperlink" Target="http://top500.org/site/48958" TargetMode="External"/><Relationship Id="rId18" Type="http://schemas.openxmlformats.org/officeDocument/2006/relationships/hyperlink" Target="http://top500.org/site/48248" TargetMode="External"/><Relationship Id="rId3" Type="http://schemas.openxmlformats.org/officeDocument/2006/relationships/hyperlink" Target="http://top500.org/site/50460" TargetMode="External"/><Relationship Id="rId21" Type="http://schemas.openxmlformats.org/officeDocument/2006/relationships/hyperlink" Target="http://top500.org/system/176929" TargetMode="External"/><Relationship Id="rId7" Type="http://schemas.openxmlformats.org/officeDocument/2006/relationships/hyperlink" Target="http://top500.org/site/49763" TargetMode="External"/><Relationship Id="rId12" Type="http://schemas.openxmlformats.org/officeDocument/2006/relationships/hyperlink" Target="http://top500.org/system/177718" TargetMode="External"/><Relationship Id="rId17" Type="http://schemas.openxmlformats.org/officeDocument/2006/relationships/hyperlink" Target="http://top500.org/system/177732" TargetMode="External"/><Relationship Id="rId2" Type="http://schemas.openxmlformats.org/officeDocument/2006/relationships/notesSlide" Target="../notesSlides/notesSlide17.xml"/><Relationship Id="rId16" Type="http://schemas.openxmlformats.org/officeDocument/2006/relationships/hyperlink" Target="http://top500.org/system/177722" TargetMode="External"/><Relationship Id="rId20" Type="http://schemas.openxmlformats.org/officeDocument/2006/relationships/hyperlink" Target="http://top500.org/site/50310" TargetMode="External"/><Relationship Id="rId1" Type="http://schemas.openxmlformats.org/officeDocument/2006/relationships/slideLayout" Target="../slideLayouts/slideLayout17.xml"/><Relationship Id="rId6" Type="http://schemas.openxmlformats.org/officeDocument/2006/relationships/hyperlink" Target="http://top500.org/system/177975" TargetMode="External"/><Relationship Id="rId11" Type="http://schemas.openxmlformats.org/officeDocument/2006/relationships/hyperlink" Target="http://top500.org/site/47347" TargetMode="External"/><Relationship Id="rId5" Type="http://schemas.openxmlformats.org/officeDocument/2006/relationships/hyperlink" Target="http://top500.org/site/48553" TargetMode="External"/><Relationship Id="rId15" Type="http://schemas.openxmlformats.org/officeDocument/2006/relationships/hyperlink" Target="http://top500.org/site/47871" TargetMode="External"/><Relationship Id="rId10" Type="http://schemas.openxmlformats.org/officeDocument/2006/relationships/hyperlink" Target="http://top500.org/system/177232" TargetMode="External"/><Relationship Id="rId19" Type="http://schemas.openxmlformats.org/officeDocument/2006/relationships/hyperlink" Target="http://top500.org/system/177719" TargetMode="External"/><Relationship Id="rId4" Type="http://schemas.openxmlformats.org/officeDocument/2006/relationships/hyperlink" Target="http://top500.org/system/177999" TargetMode="External"/><Relationship Id="rId9" Type="http://schemas.openxmlformats.org/officeDocument/2006/relationships/hyperlink" Target="http://top500.org/site/50313" TargetMode="External"/><Relationship Id="rId14" Type="http://schemas.openxmlformats.org/officeDocument/2006/relationships/hyperlink" Target="http://top500.org/system/177931"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top500.org/" TargetMode="Externa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top500.org/" TargetMode="Externa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top500.org/" TargetMode="Externa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hyperlink" Target="http://www.yidianzixun.com/channel/w/architecture" TargetMode="Externa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image" Target="../media/image33.tmp"/><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top500.org/" TargetMode="Externa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3" Type="http://schemas.openxmlformats.org/officeDocument/2006/relationships/hyperlink" Target="http://awards.acm.org/homepage.cfm?awd=148" TargetMode="External"/><Relationship Id="rId2" Type="http://schemas.openxmlformats.org/officeDocument/2006/relationships/image" Target="../media/image45.jpeg"/><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hyperlink" Target="http://awards.acm.org/citation.cfm?id=4570334&amp;srt=all&amp;aw=148&amp;ao=ECKMAUCH" TargetMode="External"/><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awards.acm.org/citation.cfm?id=5555573&amp;srt=all&amp;aw=148&amp;ao=ECKMAUCH" TargetMode="External"/><Relationship Id="rId1" Type="http://schemas.openxmlformats.org/officeDocument/2006/relationships/slideLayout" Target="../slideLayouts/slideLayout17.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3647728" y="1844824"/>
            <a:ext cx="5904656" cy="2171576"/>
          </a:xfrm>
        </p:spPr>
        <p:txBody>
          <a:bodyPr/>
          <a:lstStyle/>
          <a:p>
            <a:r>
              <a:rPr lang="en-US" altLang="zh-CN" dirty="0" smtClean="0">
                <a:solidFill>
                  <a:srgbClr val="7030A0"/>
                </a:solidFill>
              </a:rPr>
              <a:t>Chapter 1-1</a:t>
            </a:r>
            <a:br>
              <a:rPr lang="en-US" altLang="zh-CN" dirty="0" smtClean="0">
                <a:solidFill>
                  <a:srgbClr val="7030A0"/>
                </a:solidFill>
              </a:rPr>
            </a:br>
            <a:r>
              <a:rPr lang="en-US" altLang="zh-CN" dirty="0" smtClean="0">
                <a:solidFill>
                  <a:srgbClr val="7030A0"/>
                </a:solidFill>
              </a:rPr>
              <a:t/>
            </a:r>
            <a:br>
              <a:rPr lang="en-US" altLang="zh-CN" dirty="0" smtClean="0">
                <a:solidFill>
                  <a:srgbClr val="7030A0"/>
                </a:solidFill>
              </a:rPr>
            </a:br>
            <a:r>
              <a:rPr lang="en-US" altLang="zh-CN" dirty="0" smtClean="0">
                <a:solidFill>
                  <a:srgbClr val="7030A0"/>
                </a:solidFill>
              </a:rPr>
              <a:t>Fundamentals of Quantitative Design and Analysis</a:t>
            </a:r>
            <a:endParaRPr lang="zh-CN" altLang="en-US" dirty="0">
              <a:solidFill>
                <a:srgbClr val="7030A0"/>
              </a:solidFill>
            </a:endParaRPr>
          </a:p>
        </p:txBody>
      </p:sp>
    </p:spTree>
    <p:extLst>
      <p:ext uri="{BB962C8B-B14F-4D97-AF65-F5344CB8AC3E}">
        <p14:creationId xmlns:p14="http://schemas.microsoft.com/office/powerpoint/2010/main" val="638580010"/>
      </p:ext>
    </p:extLst>
  </p:cSld>
  <p:clrMapOvr>
    <a:masterClrMapping/>
  </p:clrMapOvr>
  <p:transition>
    <p:rand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Rot="1" noChangeArrowheads="1"/>
          </p:cNvSpPr>
          <p:nvPr>
            <p:ph type="title"/>
          </p:nvPr>
        </p:nvSpPr>
        <p:spPr>
          <a:xfrm>
            <a:off x="1809721" y="1"/>
            <a:ext cx="8621713" cy="936625"/>
          </a:xfrm>
        </p:spPr>
        <p:txBody>
          <a:bodyPr/>
          <a:lstStyle/>
          <a:p>
            <a:pPr eaLnBrk="1" hangingPunct="1"/>
            <a:r>
              <a:rPr lang="en-US" altLang="zh-CN" dirty="0" smtClean="0">
                <a:solidFill>
                  <a:srgbClr val="FF0000"/>
                </a:solidFill>
              </a:rPr>
              <a:t>What the figure tell us ?</a:t>
            </a:r>
          </a:p>
        </p:txBody>
      </p:sp>
      <p:sp>
        <p:nvSpPr>
          <p:cNvPr id="18436" name="Rectangle 3"/>
          <p:cNvSpPr>
            <a:spLocks noGrp="1" noRot="1" noChangeArrowheads="1"/>
          </p:cNvSpPr>
          <p:nvPr>
            <p:ph idx="1"/>
          </p:nvPr>
        </p:nvSpPr>
        <p:spPr>
          <a:xfrm>
            <a:off x="1174473" y="1052736"/>
            <a:ext cx="9892208" cy="5381220"/>
          </a:xfrm>
        </p:spPr>
        <p:txBody>
          <a:bodyPr>
            <a:normAutofit fontScale="92500"/>
          </a:bodyPr>
          <a:lstStyle/>
          <a:p>
            <a:r>
              <a:rPr lang="en-US" altLang="zh-CN" dirty="0"/>
              <a:t>Performance improvements:</a:t>
            </a:r>
          </a:p>
          <a:p>
            <a:pPr marL="0" indent="0" eaLnBrk="1" hangingPunct="1">
              <a:buNone/>
            </a:pPr>
            <a:r>
              <a:rPr lang="en-US" altLang="zh-CN" sz="2800" dirty="0" smtClean="0">
                <a:solidFill>
                  <a:schemeClr val="tx2"/>
                </a:solidFill>
              </a:rPr>
              <a:t>   25</a:t>
            </a:r>
            <a:r>
              <a:rPr lang="en-US" altLang="zh-CN" sz="2800" dirty="0">
                <a:solidFill>
                  <a:schemeClr val="tx2"/>
                </a:solidFill>
              </a:rPr>
              <a:t>%</a:t>
            </a:r>
            <a:r>
              <a:rPr lang="en-US" altLang="zh-CN" sz="2800" dirty="0"/>
              <a:t>:  Technological improvements more steady than progress in computer architecture</a:t>
            </a:r>
            <a:r>
              <a:rPr lang="en-US" altLang="zh-CN" sz="2800" dirty="0" smtClean="0"/>
              <a:t>.</a:t>
            </a:r>
          </a:p>
          <a:p>
            <a:pPr lvl="1"/>
            <a:r>
              <a:rPr lang="en-US" altLang="zh-CN" dirty="0" smtClean="0"/>
              <a:t>Feature </a:t>
            </a:r>
            <a:r>
              <a:rPr lang="en-US" altLang="zh-CN" dirty="0"/>
              <a:t>size, clock speed</a:t>
            </a:r>
          </a:p>
          <a:p>
            <a:pPr marL="0" indent="0" eaLnBrk="1" hangingPunct="1">
              <a:buNone/>
            </a:pPr>
            <a:endParaRPr lang="en-US" altLang="zh-CN" sz="2800" dirty="0">
              <a:solidFill>
                <a:schemeClr val="tx2"/>
              </a:solidFill>
            </a:endParaRPr>
          </a:p>
          <a:p>
            <a:pPr eaLnBrk="1" hangingPunct="1"/>
            <a:r>
              <a:rPr lang="en-US" altLang="zh-CN" sz="2800" dirty="0">
                <a:solidFill>
                  <a:schemeClr val="tx2"/>
                </a:solidFill>
              </a:rPr>
              <a:t>52%</a:t>
            </a:r>
            <a:r>
              <a:rPr lang="en-US" altLang="zh-CN" sz="2800" dirty="0"/>
              <a:t>:  After </a:t>
            </a:r>
            <a:r>
              <a:rPr lang="en-US" altLang="zh-CN" sz="2800" dirty="0">
                <a:solidFill>
                  <a:srgbClr val="3333FF"/>
                </a:solidFill>
              </a:rPr>
              <a:t>RISC emergence</a:t>
            </a:r>
            <a:r>
              <a:rPr lang="en-US" altLang="zh-CN" sz="2800" dirty="0"/>
              <a:t>, computer design emphasized both </a:t>
            </a:r>
            <a:r>
              <a:rPr lang="en-US" altLang="zh-CN" sz="2800" dirty="0">
                <a:solidFill>
                  <a:srgbClr val="FF0000"/>
                </a:solidFill>
              </a:rPr>
              <a:t>architectural innovation </a:t>
            </a:r>
            <a:r>
              <a:rPr lang="en-US" altLang="zh-CN" sz="2800" dirty="0"/>
              <a:t>and efficient use of technology improvements.</a:t>
            </a:r>
          </a:p>
          <a:p>
            <a:pPr lvl="1" eaLnBrk="1" hangingPunct="1"/>
            <a:r>
              <a:rPr lang="en-US" altLang="zh-CN" sz="2400" dirty="0">
                <a:solidFill>
                  <a:schemeClr val="tx2"/>
                </a:solidFill>
              </a:rPr>
              <a:t>Computer Architecture  plays an important role in performance improvement</a:t>
            </a:r>
          </a:p>
          <a:p>
            <a:pPr lvl="1" eaLnBrk="1" hangingPunct="1"/>
            <a:r>
              <a:rPr lang="en-US" altLang="zh-CN" sz="2400" b="1" dirty="0">
                <a:solidFill>
                  <a:srgbClr val="3333FF"/>
                </a:solidFill>
              </a:rPr>
              <a:t>Pipeline, dynamic scheduling, </a:t>
            </a:r>
            <a:r>
              <a:rPr lang="en-US" altLang="zh-CN" sz="2400" b="1" dirty="0" err="1">
                <a:solidFill>
                  <a:srgbClr val="3333FF"/>
                </a:solidFill>
              </a:rPr>
              <a:t>ooo</a:t>
            </a:r>
            <a:r>
              <a:rPr lang="en-US" altLang="zh-CN" sz="2400" b="1" dirty="0">
                <a:solidFill>
                  <a:srgbClr val="3333FF"/>
                </a:solidFill>
              </a:rPr>
              <a:t>, branch prediction, </a:t>
            </a:r>
            <a:endParaRPr lang="en-US" altLang="zh-CN" sz="2000" b="1" dirty="0">
              <a:solidFill>
                <a:srgbClr val="3333FF"/>
              </a:solidFill>
            </a:endParaRPr>
          </a:p>
          <a:p>
            <a:pPr lvl="1">
              <a:buNone/>
            </a:pPr>
            <a:r>
              <a:rPr lang="en-US" altLang="zh-CN" sz="2400" b="1" dirty="0">
                <a:solidFill>
                  <a:srgbClr val="3333FF"/>
                </a:solidFill>
              </a:rPr>
              <a:t>   speculation,  superscalar, </a:t>
            </a:r>
            <a:r>
              <a:rPr lang="en-US" altLang="zh-CN" sz="2400" b="1" dirty="0" err="1">
                <a:solidFill>
                  <a:srgbClr val="3333FF"/>
                </a:solidFill>
              </a:rPr>
              <a:t>VLIW</a:t>
            </a:r>
            <a:r>
              <a:rPr lang="en-US" altLang="zh-CN" sz="2400" b="1" dirty="0">
                <a:solidFill>
                  <a:srgbClr val="3333FF"/>
                </a:solidFill>
              </a:rPr>
              <a:t>,  prediction instructions,     ……</a:t>
            </a:r>
          </a:p>
        </p:txBody>
      </p:sp>
    </p:spTree>
  </p:cSld>
  <p:clrMapOvr>
    <a:masterClrMapping/>
  </p:clrMapOvr>
  <p:transition spd="slow">
    <p:rand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Rot="1" noChangeArrowheads="1"/>
          </p:cNvSpPr>
          <p:nvPr>
            <p:ph type="title"/>
          </p:nvPr>
        </p:nvSpPr>
        <p:spPr>
          <a:xfrm>
            <a:off x="1647827" y="0"/>
            <a:ext cx="10496845" cy="936625"/>
          </a:xfrm>
        </p:spPr>
        <p:txBody>
          <a:bodyPr/>
          <a:lstStyle/>
          <a:p>
            <a:pPr eaLnBrk="1" hangingPunct="1"/>
            <a:r>
              <a:rPr lang="en-US" altLang="zh-CN" sz="3600" dirty="0" smtClean="0">
                <a:solidFill>
                  <a:srgbClr val="FF0000"/>
                </a:solidFill>
              </a:rPr>
              <a:t>Effect of dramatic growth rate during 20</a:t>
            </a:r>
            <a:r>
              <a:rPr lang="en-US" altLang="zh-CN" sz="3600" baseline="30000" dirty="0" smtClean="0">
                <a:solidFill>
                  <a:srgbClr val="FF0000"/>
                </a:solidFill>
              </a:rPr>
              <a:t>th</a:t>
            </a:r>
            <a:r>
              <a:rPr lang="en-US" altLang="zh-CN" sz="3600" dirty="0" smtClean="0">
                <a:solidFill>
                  <a:srgbClr val="FF0000"/>
                </a:solidFill>
              </a:rPr>
              <a:t> </a:t>
            </a:r>
            <a:r>
              <a:rPr lang="en-US" altLang="zh-CN" sz="3600" dirty="0" err="1" smtClean="0">
                <a:solidFill>
                  <a:srgbClr val="FF0000"/>
                </a:solidFill>
              </a:rPr>
              <a:t>centrury</a:t>
            </a:r>
            <a:endParaRPr lang="en-US" altLang="zh-CN" sz="4000" dirty="0" smtClean="0">
              <a:solidFill>
                <a:srgbClr val="FF0000"/>
              </a:solidFill>
            </a:endParaRPr>
          </a:p>
        </p:txBody>
      </p:sp>
      <p:sp>
        <p:nvSpPr>
          <p:cNvPr id="17412" name="Rectangle 3"/>
          <p:cNvSpPr>
            <a:spLocks noGrp="1" noRot="1" noChangeArrowheads="1"/>
          </p:cNvSpPr>
          <p:nvPr>
            <p:ph sz="half" idx="1"/>
          </p:nvPr>
        </p:nvSpPr>
        <p:spPr>
          <a:xfrm>
            <a:off x="263352" y="936625"/>
            <a:ext cx="11593288" cy="1857388"/>
          </a:xfrm>
        </p:spPr>
        <p:txBody>
          <a:bodyPr>
            <a:normAutofit/>
          </a:bodyPr>
          <a:lstStyle/>
          <a:p>
            <a:pPr lvl="1" eaLnBrk="1" hangingPunct="1">
              <a:lnSpc>
                <a:spcPct val="110000"/>
              </a:lnSpc>
            </a:pPr>
            <a:r>
              <a:rPr lang="en-US" altLang="zh-CN" sz="2000" b="1" dirty="0">
                <a:solidFill>
                  <a:srgbClr val="0000FF"/>
                </a:solidFill>
                <a:latin typeface="Comic Sans MS" pitchFamily="66" charset="0"/>
              </a:rPr>
              <a:t>Technology Advances</a:t>
            </a:r>
            <a:endParaRPr lang="en-US" altLang="zh-CN" sz="2000" dirty="0">
              <a:latin typeface="Comic Sans MS" pitchFamily="66" charset="0"/>
            </a:endParaRPr>
          </a:p>
          <a:p>
            <a:pPr lvl="2" eaLnBrk="1" hangingPunct="1">
              <a:lnSpc>
                <a:spcPct val="110000"/>
              </a:lnSpc>
            </a:pPr>
            <a:r>
              <a:rPr lang="en-US" altLang="zh-CN" sz="1800" b="1" dirty="0">
                <a:latin typeface="Comic Sans MS" pitchFamily="66" charset="0"/>
              </a:rPr>
              <a:t>CMOS VLSI dominates older technologies (TTL, ECL)  </a:t>
            </a:r>
            <a:r>
              <a:rPr lang="en-US" altLang="zh-CN" sz="1800" b="1" dirty="0" smtClean="0">
                <a:latin typeface="Comic Sans MS" pitchFamily="66" charset="0"/>
              </a:rPr>
              <a:t>in </a:t>
            </a:r>
            <a:r>
              <a:rPr lang="en-US" altLang="zh-CN" sz="1800" b="1" dirty="0" smtClean="0">
                <a:solidFill>
                  <a:srgbClr val="0000FF"/>
                </a:solidFill>
                <a:latin typeface="Comic Sans MS" pitchFamily="66" charset="0"/>
              </a:rPr>
              <a:t>cost </a:t>
            </a:r>
            <a:r>
              <a:rPr lang="en-US" altLang="zh-CN" sz="1800" b="1" i="1" u="sng" dirty="0" smtClean="0">
                <a:solidFill>
                  <a:srgbClr val="0000FF"/>
                </a:solidFill>
                <a:latin typeface="Comic Sans MS" pitchFamily="66" charset="0"/>
              </a:rPr>
              <a:t>AND</a:t>
            </a:r>
            <a:r>
              <a:rPr lang="en-US" altLang="zh-CN" sz="1800" dirty="0">
                <a:solidFill>
                  <a:srgbClr val="0000FF"/>
                </a:solidFill>
                <a:latin typeface="Comic Sans MS" pitchFamily="66" charset="0"/>
              </a:rPr>
              <a:t> </a:t>
            </a:r>
            <a:r>
              <a:rPr lang="en-US" altLang="zh-CN" sz="1800" b="1" dirty="0" smtClean="0">
                <a:solidFill>
                  <a:srgbClr val="0000FF"/>
                </a:solidFill>
                <a:latin typeface="Comic Sans MS" pitchFamily="66" charset="0"/>
              </a:rPr>
              <a:t>performance</a:t>
            </a:r>
            <a:endParaRPr lang="en-US" altLang="zh-CN" dirty="0">
              <a:latin typeface="Comic Sans MS" pitchFamily="66" charset="0"/>
            </a:endParaRPr>
          </a:p>
          <a:p>
            <a:pPr lvl="1" eaLnBrk="1" hangingPunct="1">
              <a:lnSpc>
                <a:spcPct val="110000"/>
              </a:lnSpc>
            </a:pPr>
            <a:r>
              <a:rPr lang="en-US" altLang="zh-CN" sz="2000" b="1" dirty="0">
                <a:solidFill>
                  <a:srgbClr val="FF3300"/>
                </a:solidFill>
                <a:latin typeface="Comic Sans MS" pitchFamily="66" charset="0"/>
              </a:rPr>
              <a:t>Computer architecture advances </a:t>
            </a:r>
            <a:endParaRPr lang="en-US" altLang="zh-CN" sz="2000" dirty="0">
              <a:latin typeface="Comic Sans MS" pitchFamily="66" charset="0"/>
            </a:endParaRPr>
          </a:p>
          <a:p>
            <a:pPr lvl="2" eaLnBrk="1" hangingPunct="1">
              <a:lnSpc>
                <a:spcPct val="110000"/>
              </a:lnSpc>
            </a:pPr>
            <a:r>
              <a:rPr lang="en-US" altLang="zh-CN" sz="1800" b="1" dirty="0">
                <a:solidFill>
                  <a:srgbClr val="FF3300"/>
                </a:solidFill>
                <a:latin typeface="Comic Sans MS" pitchFamily="66" charset="0"/>
              </a:rPr>
              <a:t>RISC</a:t>
            </a:r>
            <a:r>
              <a:rPr lang="en-US" altLang="zh-CN" sz="1800" b="1" dirty="0">
                <a:latin typeface="Comic Sans MS" pitchFamily="66" charset="0"/>
              </a:rPr>
              <a:t>, </a:t>
            </a:r>
            <a:r>
              <a:rPr lang="en-US" altLang="zh-CN" sz="1800" b="1" dirty="0">
                <a:solidFill>
                  <a:srgbClr val="FF0000"/>
                </a:solidFill>
                <a:latin typeface="Comic Sans MS" pitchFamily="66" charset="0"/>
              </a:rPr>
              <a:t>superscalar</a:t>
            </a:r>
            <a:r>
              <a:rPr lang="en-US" altLang="zh-CN" sz="1800" b="1" dirty="0">
                <a:solidFill>
                  <a:schemeClr val="tx2"/>
                </a:solidFill>
                <a:latin typeface="Comic Sans MS" pitchFamily="66" charset="0"/>
              </a:rPr>
              <a:t>, </a:t>
            </a:r>
            <a:r>
              <a:rPr lang="en-US" altLang="zh-CN" sz="1800" b="1" dirty="0" err="1">
                <a:solidFill>
                  <a:srgbClr val="FF0000"/>
                </a:solidFill>
                <a:latin typeface="Comic Sans MS" pitchFamily="66" charset="0"/>
              </a:rPr>
              <a:t>OOO</a:t>
            </a:r>
            <a:r>
              <a:rPr lang="en-US" altLang="zh-CN" sz="1800" b="1" dirty="0">
                <a:solidFill>
                  <a:schemeClr val="tx2"/>
                </a:solidFill>
                <a:latin typeface="Comic Sans MS" pitchFamily="66" charset="0"/>
              </a:rPr>
              <a:t>, </a:t>
            </a:r>
            <a:r>
              <a:rPr lang="en-US" altLang="zh-CN" sz="1800" b="1" dirty="0">
                <a:solidFill>
                  <a:srgbClr val="FF0000"/>
                </a:solidFill>
                <a:latin typeface="Comic Sans MS" pitchFamily="66" charset="0"/>
              </a:rPr>
              <a:t>Speculation</a:t>
            </a:r>
            <a:r>
              <a:rPr lang="en-US" altLang="zh-CN" sz="1800" b="1" dirty="0">
                <a:solidFill>
                  <a:schemeClr val="tx2"/>
                </a:solidFill>
                <a:latin typeface="Comic Sans MS" pitchFamily="66" charset="0"/>
              </a:rPr>
              <a:t>, </a:t>
            </a:r>
            <a:r>
              <a:rPr lang="en-US" altLang="zh-CN" sz="1800" b="1" dirty="0" err="1">
                <a:solidFill>
                  <a:srgbClr val="FF0000"/>
                </a:solidFill>
                <a:latin typeface="Comic Sans MS" pitchFamily="66" charset="0"/>
              </a:rPr>
              <a:t>VLIW</a:t>
            </a:r>
            <a:r>
              <a:rPr lang="en-US" altLang="zh-CN" sz="1800" b="1" dirty="0">
                <a:solidFill>
                  <a:schemeClr val="tx2"/>
                </a:solidFill>
                <a:latin typeface="Comic Sans MS" pitchFamily="66" charset="0"/>
              </a:rPr>
              <a:t>, </a:t>
            </a:r>
            <a:r>
              <a:rPr lang="en-US" altLang="zh-CN" sz="1800" b="1" dirty="0">
                <a:solidFill>
                  <a:srgbClr val="FF0000"/>
                </a:solidFill>
                <a:latin typeface="Comic Sans MS" pitchFamily="66" charset="0"/>
              </a:rPr>
              <a:t>RAID</a:t>
            </a:r>
            <a:r>
              <a:rPr lang="en-US" altLang="zh-CN" sz="1800" b="1" dirty="0">
                <a:latin typeface="Comic Sans MS" pitchFamily="66" charset="0"/>
              </a:rPr>
              <a:t>, …</a:t>
            </a:r>
          </a:p>
        </p:txBody>
      </p:sp>
      <p:sp>
        <p:nvSpPr>
          <p:cNvPr id="6" name="内容占位符 5"/>
          <p:cNvSpPr>
            <a:spLocks noGrp="1"/>
          </p:cNvSpPr>
          <p:nvPr>
            <p:ph sz="half" idx="2"/>
          </p:nvPr>
        </p:nvSpPr>
        <p:spPr>
          <a:xfrm>
            <a:off x="283472" y="2637903"/>
            <a:ext cx="11894565" cy="3680247"/>
          </a:xfrm>
        </p:spPr>
        <p:txBody>
          <a:bodyPr>
            <a:noAutofit/>
          </a:bodyPr>
          <a:lstStyle/>
          <a:p>
            <a:pPr lvl="1"/>
            <a:r>
              <a:rPr lang="en-US" altLang="zh-CN" dirty="0" smtClean="0">
                <a:solidFill>
                  <a:srgbClr val="3333FF"/>
                </a:solidFill>
              </a:rPr>
              <a:t>Enhanced the capability of computer users:  </a:t>
            </a:r>
          </a:p>
          <a:p>
            <a:pPr lvl="2"/>
            <a:r>
              <a:rPr lang="en-US" altLang="zh-CN" dirty="0" err="1" smtClean="0"/>
              <a:t>perfmicroprocessor</a:t>
            </a:r>
            <a:r>
              <a:rPr lang="en-US" altLang="zh-CN" dirty="0" smtClean="0"/>
              <a:t> &gt; supercomputer 20 years ago </a:t>
            </a:r>
          </a:p>
          <a:p>
            <a:pPr lvl="1"/>
            <a:r>
              <a:rPr lang="en-US" altLang="zh-CN" dirty="0" smtClean="0">
                <a:solidFill>
                  <a:srgbClr val="3333FF"/>
                </a:solidFill>
              </a:rPr>
              <a:t>New class of computer</a:t>
            </a:r>
          </a:p>
          <a:p>
            <a:pPr lvl="2"/>
            <a:r>
              <a:rPr lang="en-US" altLang="zh-CN" dirty="0" smtClean="0"/>
              <a:t>PC</a:t>
            </a:r>
            <a:r>
              <a:rPr lang="zh-CN" altLang="en-US" dirty="0" smtClean="0"/>
              <a:t>、</a:t>
            </a:r>
            <a:r>
              <a:rPr lang="en-US" altLang="zh-CN" dirty="0" smtClean="0"/>
              <a:t>work </a:t>
            </a:r>
            <a:r>
              <a:rPr lang="en-US" altLang="zh-CN" dirty="0" err="1" smtClean="0"/>
              <a:t>station</a:t>
            </a:r>
            <a:r>
              <a:rPr lang="en-US" altLang="zh-CN" dirty="0" err="1" smtClean="0">
                <a:sym typeface="Wingdings" panose="05000000000000000000" pitchFamily="2" charset="2"/>
              </a:rPr>
              <a:t>mobile</a:t>
            </a:r>
            <a:r>
              <a:rPr lang="en-US" altLang="zh-CN" dirty="0" smtClean="0">
                <a:sym typeface="Wingdings" panose="05000000000000000000" pitchFamily="2" charset="2"/>
              </a:rPr>
              <a:t> phone, laptops  access warehouse containing millions of servers </a:t>
            </a:r>
            <a:endParaRPr lang="en-US" altLang="zh-CN" dirty="0" smtClean="0">
              <a:solidFill>
                <a:srgbClr val="3333FF"/>
              </a:solidFill>
            </a:endParaRPr>
          </a:p>
          <a:p>
            <a:pPr lvl="1"/>
            <a:r>
              <a:rPr lang="en-US" altLang="zh-CN" dirty="0" err="1" smtClean="0">
                <a:solidFill>
                  <a:srgbClr val="3333FF"/>
                </a:solidFill>
              </a:rPr>
              <a:t>Donimance</a:t>
            </a:r>
            <a:r>
              <a:rPr lang="en-US" altLang="zh-CN" dirty="0" smtClean="0">
                <a:solidFill>
                  <a:srgbClr val="3333FF"/>
                </a:solidFill>
              </a:rPr>
              <a:t> of microprocessor-based computers across the computer design</a:t>
            </a:r>
          </a:p>
          <a:p>
            <a:pPr lvl="2"/>
            <a:r>
              <a:rPr lang="en-US" altLang="zh-CN" dirty="0"/>
              <a:t>Minicomputer</a:t>
            </a:r>
            <a:r>
              <a:rPr lang="en-US" altLang="zh-CN" dirty="0">
                <a:sym typeface="Wingdings" panose="05000000000000000000" pitchFamily="2" charset="2"/>
              </a:rPr>
              <a:t> server </a:t>
            </a:r>
            <a:r>
              <a:rPr lang="en-US" altLang="zh-CN" dirty="0"/>
              <a:t>, mainframe, supercomputer </a:t>
            </a:r>
            <a:r>
              <a:rPr lang="en-US" altLang="zh-CN" dirty="0">
                <a:sym typeface="Wingdings" panose="05000000000000000000" pitchFamily="2" charset="2"/>
              </a:rPr>
              <a:t> collections of microprocessor </a:t>
            </a:r>
          </a:p>
          <a:p>
            <a:pPr lvl="1"/>
            <a:r>
              <a:rPr lang="en-US" altLang="zh-CN" dirty="0" smtClean="0">
                <a:solidFill>
                  <a:srgbClr val="3333FF"/>
                </a:solidFill>
              </a:rPr>
              <a:t>Change </a:t>
            </a:r>
            <a:r>
              <a:rPr lang="en-US" altLang="zh-CN" dirty="0">
                <a:solidFill>
                  <a:srgbClr val="3333FF"/>
                </a:solidFill>
              </a:rPr>
              <a:t>software </a:t>
            </a:r>
            <a:endParaRPr lang="en-US" altLang="zh-CN" dirty="0" smtClean="0">
              <a:solidFill>
                <a:srgbClr val="3333FF"/>
              </a:solidFill>
            </a:endParaRPr>
          </a:p>
          <a:p>
            <a:pPr lvl="2"/>
            <a:r>
              <a:rPr lang="en-US" altLang="zh-CN" dirty="0"/>
              <a:t>Trade performance for productivity   </a:t>
            </a:r>
            <a:r>
              <a:rPr lang="en-US" altLang="zh-CN" dirty="0" err="1"/>
              <a:t>c,c</a:t>
            </a:r>
            <a:r>
              <a:rPr lang="en-US" altLang="zh-CN" dirty="0"/>
              <a:t>++ </a:t>
            </a:r>
            <a:r>
              <a:rPr lang="en-US" altLang="zh-CN" dirty="0">
                <a:sym typeface="Wingdings" panose="05000000000000000000" pitchFamily="2" charset="2"/>
              </a:rPr>
              <a:t> java, </a:t>
            </a:r>
            <a:r>
              <a:rPr lang="en-US" altLang="zh-CN" dirty="0" err="1">
                <a:sym typeface="Wingdings" panose="05000000000000000000" pitchFamily="2" charset="2"/>
              </a:rPr>
              <a:t>scala</a:t>
            </a:r>
            <a:r>
              <a:rPr lang="en-US" altLang="zh-CN" dirty="0">
                <a:sym typeface="Wingdings" panose="05000000000000000000" pitchFamily="2" charset="2"/>
              </a:rPr>
              <a:t>;  </a:t>
            </a:r>
            <a:r>
              <a:rPr lang="en-US" altLang="zh-CN" dirty="0" err="1">
                <a:sym typeface="Wingdings" panose="05000000000000000000" pitchFamily="2" charset="2"/>
              </a:rPr>
              <a:t>javaScript</a:t>
            </a:r>
            <a:r>
              <a:rPr lang="en-US" altLang="zh-CN" dirty="0">
                <a:sym typeface="Wingdings" panose="05000000000000000000" pitchFamily="2" charset="2"/>
              </a:rPr>
              <a:t>, Python</a:t>
            </a:r>
          </a:p>
          <a:p>
            <a:pPr lvl="2"/>
            <a:r>
              <a:rPr lang="en-US" altLang="zh-CN" dirty="0">
                <a:sym typeface="Wingdings" panose="05000000000000000000" pitchFamily="2" charset="2"/>
              </a:rPr>
              <a:t>Change nature of applications:  scientific calculation speech, image, video </a:t>
            </a:r>
            <a:endParaRPr lang="en-US" altLang="zh-CN" dirty="0"/>
          </a:p>
        </p:txBody>
      </p:sp>
      <p:sp>
        <p:nvSpPr>
          <p:cNvPr id="5" name="下箭头 4"/>
          <p:cNvSpPr/>
          <p:nvPr/>
        </p:nvSpPr>
        <p:spPr bwMode="auto">
          <a:xfrm>
            <a:off x="5447928" y="2393270"/>
            <a:ext cx="792088" cy="243642"/>
          </a:xfrm>
          <a:prstGeom prst="downArrow">
            <a:avLst/>
          </a:prstGeom>
          <a:solidFill>
            <a:srgbClr val="3333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342900" indent="-342900" algn="l">
              <a:spcBef>
                <a:spcPct val="20000"/>
              </a:spcBef>
              <a:buClr>
                <a:schemeClr val="accent1"/>
              </a:buClr>
              <a:buSzPct val="80000"/>
            </a:pPr>
            <a:endParaRPr kumimoji="1" lang="zh-CN" altLang="en-US" sz="2000" b="1" i="0">
              <a:solidFill>
                <a:srgbClr val="FF3300"/>
              </a:solidFill>
              <a:latin typeface="Arial" charset="0"/>
              <a:ea typeface="宋体" charset="-122"/>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2" grpId="0"/>
      <p:bldP spid="6" grpId="0"/>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What’s Computer Architecture</a:t>
            </a:r>
            <a:endParaRPr lang="zh-CN" altLang="en-US" dirty="0"/>
          </a:p>
        </p:txBody>
      </p:sp>
      <p:sp>
        <p:nvSpPr>
          <p:cNvPr id="3" name="内容占位符 2"/>
          <p:cNvSpPr>
            <a:spLocks noGrp="1"/>
          </p:cNvSpPr>
          <p:nvPr>
            <p:ph idx="1"/>
          </p:nvPr>
        </p:nvSpPr>
        <p:spPr>
          <a:xfrm>
            <a:off x="1559496" y="1268760"/>
            <a:ext cx="8261350" cy="4683125"/>
          </a:xfrm>
        </p:spPr>
        <p:txBody>
          <a:bodyPr/>
          <a:lstStyle/>
          <a:p>
            <a:r>
              <a:rPr lang="en-US" altLang="zh-CN" b="1" dirty="0" smtClean="0">
                <a:solidFill>
                  <a:srgbClr val="3333FF"/>
                </a:solidFill>
              </a:rPr>
              <a:t>Concept Evolution </a:t>
            </a:r>
          </a:p>
        </p:txBody>
      </p:sp>
      <p:sp>
        <p:nvSpPr>
          <p:cNvPr id="5" name="Rectangle 6"/>
          <p:cNvSpPr>
            <a:spLocks noChangeArrowheads="1"/>
          </p:cNvSpPr>
          <p:nvPr/>
        </p:nvSpPr>
        <p:spPr bwMode="auto">
          <a:xfrm>
            <a:off x="2046288" y="2000240"/>
            <a:ext cx="8121679" cy="3643338"/>
          </a:xfrm>
          <a:prstGeom prst="rect">
            <a:avLst/>
          </a:prstGeom>
          <a:noFill/>
          <a:ln w="9525">
            <a:noFill/>
            <a:miter lim="800000"/>
            <a:headEnd/>
            <a:tailEnd/>
          </a:ln>
        </p:spPr>
        <p:txBody>
          <a:bodyPr/>
          <a:lstStyle/>
          <a:p>
            <a:pPr marL="342900" indent="-342900" algn="l">
              <a:lnSpc>
                <a:spcPct val="90000"/>
              </a:lnSpc>
            </a:pPr>
            <a:r>
              <a:rPr lang="en-US" altLang="zh-CN" sz="3200" dirty="0">
                <a:latin typeface="Comic Sans MS" pitchFamily="66" charset="0"/>
              </a:rPr>
              <a:t>  </a:t>
            </a:r>
            <a:r>
              <a:rPr lang="en-US" altLang="zh-CN" dirty="0">
                <a:latin typeface="Comic Sans MS" pitchFamily="66" charset="0"/>
              </a:rPr>
              <a:t>The attributes of a [computing] system as seen by the </a:t>
            </a:r>
            <a:r>
              <a:rPr lang="en-US" altLang="zh-CN" dirty="0">
                <a:solidFill>
                  <a:srgbClr val="3333FF"/>
                </a:solidFill>
                <a:latin typeface="Comic Sans MS" pitchFamily="66" charset="0"/>
              </a:rPr>
              <a:t>programmer</a:t>
            </a:r>
            <a:r>
              <a:rPr lang="en-US" altLang="zh-CN" dirty="0">
                <a:latin typeface="Comic Sans MS" pitchFamily="66" charset="0"/>
              </a:rPr>
              <a:t>, i.e., </a:t>
            </a:r>
          </a:p>
          <a:p>
            <a:pPr marL="342900" indent="-342900" algn="l">
              <a:lnSpc>
                <a:spcPct val="90000"/>
              </a:lnSpc>
            </a:pPr>
            <a:r>
              <a:rPr lang="en-US" altLang="zh-CN" dirty="0">
                <a:latin typeface="Comic Sans MS" pitchFamily="66" charset="0"/>
              </a:rPr>
              <a:t>  the conceptual structure and functional behavior, as distinct from the organization of the data flows and controls the logic design, and the physical implementation.</a:t>
            </a:r>
            <a:endParaRPr lang="en-US" altLang="zh-CN" dirty="0"/>
          </a:p>
          <a:p>
            <a:pPr marL="342900" indent="-342900" algn="l">
              <a:lnSpc>
                <a:spcPct val="90000"/>
              </a:lnSpc>
            </a:pPr>
            <a:r>
              <a:rPr lang="en-US" altLang="zh-CN" sz="3200" dirty="0"/>
              <a:t>               </a:t>
            </a:r>
          </a:p>
          <a:p>
            <a:pPr marL="742950" lvl="1" indent="-285750" algn="r">
              <a:lnSpc>
                <a:spcPct val="90000"/>
              </a:lnSpc>
            </a:pPr>
            <a:r>
              <a:rPr lang="en-US" altLang="zh-CN" dirty="0"/>
              <a:t> Amdahl, </a:t>
            </a:r>
            <a:r>
              <a:rPr lang="en-US" altLang="zh-CN" dirty="0" err="1"/>
              <a:t>Blaaw</a:t>
            </a:r>
            <a:r>
              <a:rPr lang="en-US" altLang="zh-CN" dirty="0"/>
              <a:t>, and Brooks,  1964</a:t>
            </a:r>
          </a:p>
        </p:txBody>
      </p:sp>
    </p:spTree>
  </p:cSld>
  <p:clrMapOvr>
    <a:masterClrMapping/>
  </p:clrMapOvr>
  <p:transition spd="slow">
    <p:pull dir="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2208213" y="0"/>
            <a:ext cx="8001000" cy="990600"/>
          </a:xfrm>
        </p:spPr>
        <p:txBody>
          <a:bodyPr/>
          <a:lstStyle/>
          <a:p>
            <a:r>
              <a:rPr lang="en-US" altLang="zh-CN" dirty="0" smtClean="0">
                <a:solidFill>
                  <a:schemeClr val="bg1"/>
                </a:solidFill>
              </a:rPr>
              <a:t>Programmer’s perceptual </a:t>
            </a:r>
            <a:endParaRPr lang="en-US" altLang="zh-CN" dirty="0">
              <a:solidFill>
                <a:schemeClr val="bg1"/>
              </a:solidFill>
              <a:latin typeface="Arial" charset="0"/>
            </a:endParaRPr>
          </a:p>
        </p:txBody>
      </p:sp>
      <p:graphicFrame>
        <p:nvGraphicFramePr>
          <p:cNvPr id="82947" name="Object 3"/>
          <p:cNvGraphicFramePr>
            <a:graphicFrameLocks noChangeAspect="1"/>
          </p:cNvGraphicFramePr>
          <p:nvPr/>
        </p:nvGraphicFramePr>
        <p:xfrm>
          <a:off x="1847850" y="1052514"/>
          <a:ext cx="6891356" cy="5019693"/>
        </p:xfrm>
        <a:graphic>
          <a:graphicData uri="http://schemas.openxmlformats.org/presentationml/2006/ole">
            <mc:AlternateContent xmlns:mc="http://schemas.openxmlformats.org/markup-compatibility/2006">
              <mc:Choice xmlns:v="urn:schemas-microsoft-com:vml" Requires="v">
                <p:oleObj spid="_x0000_s361505" name="VISIO" r:id="rId4" imgW="9384480" imgH="4850640" progId="Visio.Drawing.11">
                  <p:embed/>
                </p:oleObj>
              </mc:Choice>
              <mc:Fallback>
                <p:oleObj name="VISIO" r:id="rId4" imgW="9384480" imgH="4850640" progId="Visio.Drawing.11">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7850" y="1052514"/>
                        <a:ext cx="6891356" cy="501969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948" name="Rectangle 4"/>
          <p:cNvSpPr>
            <a:spLocks noChangeArrowheads="1"/>
          </p:cNvSpPr>
          <p:nvPr/>
        </p:nvSpPr>
        <p:spPr bwMode="auto">
          <a:xfrm>
            <a:off x="1703389" y="4435009"/>
            <a:ext cx="8353425" cy="523220"/>
          </a:xfrm>
          <a:prstGeom prst="rect">
            <a:avLst/>
          </a:prstGeom>
          <a:noFill/>
          <a:ln w="9525" algn="ctr">
            <a:solidFill>
              <a:schemeClr val="tx1"/>
            </a:solidFill>
            <a:prstDash val="dash"/>
            <a:miter lim="800000"/>
            <a:headEnd/>
            <a:tailEnd/>
          </a:ln>
          <a:effectLst/>
        </p:spPr>
        <p:txBody>
          <a:bodyPr anchor="ctr">
            <a:spAutoFit/>
          </a:bodyPr>
          <a:lstStyle/>
          <a:p>
            <a:endParaRPr lang="zh-CN" altLang="en-US"/>
          </a:p>
        </p:txBody>
      </p:sp>
      <p:pic>
        <p:nvPicPr>
          <p:cNvPr id="7" name="Picture 2054"/>
          <p:cNvPicPr>
            <a:picLocks noChangeAspect="1" noChangeArrowheads="1"/>
          </p:cNvPicPr>
          <p:nvPr/>
        </p:nvPicPr>
        <p:blipFill>
          <a:blip r:embed="rId6"/>
          <a:srcRect/>
          <a:stretch>
            <a:fillRect/>
          </a:stretch>
        </p:blipFill>
        <p:spPr bwMode="auto">
          <a:xfrm>
            <a:off x="8616280" y="2348880"/>
            <a:ext cx="2526105" cy="1709742"/>
          </a:xfrm>
          <a:prstGeom prst="rect">
            <a:avLst/>
          </a:prstGeom>
          <a:noFill/>
          <a:ln w="9525">
            <a:noFill/>
            <a:miter lim="800000"/>
            <a:headEnd/>
            <a:tailEnd/>
          </a:ln>
          <a:effectLst/>
        </p:spPr>
      </p:pic>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9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rrowheads="1"/>
          </p:cNvSpPr>
          <p:nvPr>
            <p:ph type="title"/>
          </p:nvPr>
        </p:nvSpPr>
        <p:spPr/>
        <p:txBody>
          <a:bodyPr/>
          <a:lstStyle/>
          <a:p>
            <a:pPr eaLnBrk="1" hangingPunct="1"/>
            <a:r>
              <a:rPr lang="en-US" altLang="zh-CN" smtClean="0"/>
              <a:t>Seven dimensions of ISA</a:t>
            </a:r>
          </a:p>
        </p:txBody>
      </p:sp>
      <p:sp>
        <p:nvSpPr>
          <p:cNvPr id="51203" name="Rectangle 3"/>
          <p:cNvSpPr>
            <a:spLocks noGrp="1" noRot="1" noChangeArrowheads="1"/>
          </p:cNvSpPr>
          <p:nvPr>
            <p:ph idx="1"/>
          </p:nvPr>
        </p:nvSpPr>
        <p:spPr>
          <a:xfrm>
            <a:off x="1847528" y="1124744"/>
            <a:ext cx="7870825" cy="4795837"/>
          </a:xfrm>
        </p:spPr>
        <p:txBody>
          <a:bodyPr>
            <a:normAutofit lnSpcReduction="10000"/>
          </a:bodyPr>
          <a:lstStyle/>
          <a:p>
            <a:pPr eaLnBrk="1" hangingPunct="1"/>
            <a:r>
              <a:rPr lang="en-US" altLang="zh-CN" sz="4000" dirty="0" smtClean="0"/>
              <a:t>Class of ISA</a:t>
            </a:r>
          </a:p>
          <a:p>
            <a:pPr eaLnBrk="1" hangingPunct="1"/>
            <a:r>
              <a:rPr lang="en-US" altLang="zh-CN" sz="4000" dirty="0" smtClean="0"/>
              <a:t>Memory addressing</a:t>
            </a:r>
          </a:p>
          <a:p>
            <a:pPr eaLnBrk="1" hangingPunct="1"/>
            <a:r>
              <a:rPr lang="en-US" altLang="zh-CN" sz="4000" dirty="0" smtClean="0"/>
              <a:t>Addressing modes</a:t>
            </a:r>
          </a:p>
          <a:p>
            <a:pPr eaLnBrk="1" hangingPunct="1"/>
            <a:r>
              <a:rPr lang="en-US" altLang="zh-CN" sz="4000" dirty="0" smtClean="0"/>
              <a:t>Types and sizes of operands</a:t>
            </a:r>
          </a:p>
          <a:p>
            <a:pPr eaLnBrk="1" hangingPunct="1"/>
            <a:r>
              <a:rPr lang="en-US" altLang="zh-CN" sz="4000" dirty="0" smtClean="0"/>
              <a:t>Operations</a:t>
            </a:r>
          </a:p>
          <a:p>
            <a:pPr eaLnBrk="1" hangingPunct="1"/>
            <a:r>
              <a:rPr lang="en-US" altLang="zh-CN" sz="4000" dirty="0" smtClean="0"/>
              <a:t>Control flow instructions</a:t>
            </a:r>
          </a:p>
          <a:p>
            <a:pPr eaLnBrk="1" hangingPunct="1"/>
            <a:r>
              <a:rPr lang="en-US" altLang="zh-CN" sz="4000" dirty="0" smtClean="0"/>
              <a:t>Encoding an ISA</a:t>
            </a:r>
          </a:p>
        </p:txBody>
      </p:sp>
    </p:spTree>
  </p:cSld>
  <p:clrMapOvr>
    <a:masterClrMapping/>
  </p:clrMapOvr>
  <p:transition spd="slow">
    <p:rand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09721" y="1"/>
            <a:ext cx="8621713" cy="936625"/>
          </a:xfrm>
        </p:spPr>
        <p:txBody>
          <a:bodyPr/>
          <a:lstStyle/>
          <a:p>
            <a:r>
              <a:rPr lang="en-US" altLang="zh-CN" dirty="0" smtClean="0"/>
              <a:t>Very different </a:t>
            </a:r>
            <a:r>
              <a:rPr lang="en-US" dirty="0" smtClean="0"/>
              <a:t>appearance</a:t>
            </a:r>
            <a:endParaRPr lang="zh-CN" altLang="en-US" dirty="0"/>
          </a:p>
        </p:txBody>
      </p:sp>
      <p:pic>
        <p:nvPicPr>
          <p:cNvPr id="7" name="Picture 2"/>
          <p:cNvPicPr>
            <a:picLocks noGrp="1" noChangeAspect="1" noChangeArrowheads="1"/>
          </p:cNvPicPr>
          <p:nvPr>
            <p:ph idx="1"/>
          </p:nvPr>
        </p:nvPicPr>
        <p:blipFill>
          <a:blip r:embed="rId2"/>
          <a:srcRect/>
          <a:stretch>
            <a:fillRect/>
          </a:stretch>
        </p:blipFill>
        <p:spPr bwMode="auto">
          <a:xfrm>
            <a:off x="983432" y="1068825"/>
            <a:ext cx="3339366" cy="2574933"/>
          </a:xfrm>
          <a:prstGeom prst="rect">
            <a:avLst/>
          </a:prstGeom>
          <a:noFill/>
          <a:ln w="9525">
            <a:noFill/>
            <a:miter lim="800000"/>
            <a:headEnd/>
            <a:tailEnd/>
          </a:ln>
          <a:effectLst/>
        </p:spPr>
      </p:pic>
      <p:pic>
        <p:nvPicPr>
          <p:cNvPr id="5" name="Picture 4" descr="Amdale"/>
          <p:cNvPicPr>
            <a:picLocks noChangeAspect="1" noChangeArrowheads="1"/>
          </p:cNvPicPr>
          <p:nvPr/>
        </p:nvPicPr>
        <p:blipFill>
          <a:blip r:embed="rId3"/>
          <a:srcRect/>
          <a:stretch>
            <a:fillRect/>
          </a:stretch>
        </p:blipFill>
        <p:spPr bwMode="auto">
          <a:xfrm>
            <a:off x="5156172" y="935815"/>
            <a:ext cx="3649228" cy="4572008"/>
          </a:xfrm>
          <a:prstGeom prst="rect">
            <a:avLst/>
          </a:prstGeom>
          <a:noFill/>
          <a:ln w="9525">
            <a:noFill/>
            <a:miter lim="800000"/>
            <a:headEnd/>
            <a:tailEnd/>
          </a:ln>
        </p:spPr>
      </p:pic>
      <p:pic>
        <p:nvPicPr>
          <p:cNvPr id="6" name="Picture 6" descr="IBM-compatible_mainframe"/>
          <p:cNvPicPr>
            <a:picLocks noChangeAspect="1" noChangeArrowheads="1"/>
          </p:cNvPicPr>
          <p:nvPr/>
        </p:nvPicPr>
        <p:blipFill>
          <a:blip r:embed="rId4"/>
          <a:srcRect/>
          <a:stretch>
            <a:fillRect/>
          </a:stretch>
        </p:blipFill>
        <p:spPr bwMode="auto">
          <a:xfrm>
            <a:off x="8805400" y="3611819"/>
            <a:ext cx="2494881" cy="2903324"/>
          </a:xfrm>
          <a:prstGeom prst="rect">
            <a:avLst/>
          </a:prstGeom>
          <a:noFill/>
          <a:ln w="9525">
            <a:noFill/>
            <a:miter lim="800000"/>
            <a:headEnd/>
            <a:tailEnd/>
          </a:ln>
        </p:spPr>
      </p:pic>
      <p:pic>
        <p:nvPicPr>
          <p:cNvPr id="8" name="Picture 4" descr="Cray-1-deutsches-museum"/>
          <p:cNvPicPr>
            <a:picLocks noChangeAspect="1" noChangeArrowheads="1"/>
          </p:cNvPicPr>
          <p:nvPr/>
        </p:nvPicPr>
        <p:blipFill>
          <a:blip r:embed="rId5"/>
          <a:srcRect/>
          <a:stretch>
            <a:fillRect/>
          </a:stretch>
        </p:blipFill>
        <p:spPr bwMode="auto">
          <a:xfrm>
            <a:off x="2154554" y="3723861"/>
            <a:ext cx="3024336" cy="2791282"/>
          </a:xfrm>
          <a:prstGeom prst="rect">
            <a:avLst/>
          </a:prstGeom>
          <a:noFill/>
          <a:ln w="9525">
            <a:noFill/>
            <a:miter lim="800000"/>
            <a:headEnd/>
            <a:tailEnd/>
          </a:ln>
        </p:spPr>
      </p:pic>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to="" calcmode="lin" valueType="num">
                                      <p:cBhvr>
                                        <p:cTn id="7" dur="1" fill="hold"/>
                                        <p:tgtEl>
                                          <p:spTgt spid="5"/>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to="" calcmode="lin" valueType="num">
                                      <p:cBhvr>
                                        <p:cTn id="12" dur="1" fill="hold"/>
                                        <p:tgtEl>
                                          <p:spTgt spid="6"/>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Very Different ISA</a:t>
            </a:r>
            <a:endParaRPr lang="zh-CN" altLang="en-US" dirty="0"/>
          </a:p>
        </p:txBody>
      </p:sp>
      <p:sp>
        <p:nvSpPr>
          <p:cNvPr id="3" name="内容占位符 2"/>
          <p:cNvSpPr>
            <a:spLocks noGrp="1"/>
          </p:cNvSpPr>
          <p:nvPr>
            <p:ph idx="1"/>
          </p:nvPr>
        </p:nvSpPr>
        <p:spPr>
          <a:xfrm>
            <a:off x="1127448" y="1268760"/>
            <a:ext cx="3960440" cy="5063271"/>
          </a:xfrm>
        </p:spPr>
        <p:txBody>
          <a:bodyPr>
            <a:normAutofit/>
          </a:bodyPr>
          <a:lstStyle/>
          <a:p>
            <a:r>
              <a:rPr lang="en-US" altLang="zh-CN" sz="4400" dirty="0" err="1" smtClean="0"/>
              <a:t>PDP</a:t>
            </a:r>
            <a:r>
              <a:rPr lang="en-US" altLang="zh-CN" sz="4400" dirty="0" smtClean="0"/>
              <a:t>-11</a:t>
            </a:r>
          </a:p>
          <a:p>
            <a:r>
              <a:rPr lang="en-US" altLang="zh-CN" sz="4400" dirty="0" smtClean="0"/>
              <a:t>IBM 360 </a:t>
            </a:r>
          </a:p>
          <a:p>
            <a:r>
              <a:rPr lang="en-US" altLang="zh-CN" sz="4400" dirty="0" smtClean="0"/>
              <a:t>VAX</a:t>
            </a:r>
          </a:p>
          <a:p>
            <a:r>
              <a:rPr lang="en-US" altLang="zh-CN" sz="4400" dirty="0" smtClean="0"/>
              <a:t>CRAY</a:t>
            </a:r>
          </a:p>
          <a:p>
            <a:r>
              <a:rPr lang="en-US" altLang="zh-CN" sz="4400" dirty="0" smtClean="0"/>
              <a:t>…</a:t>
            </a:r>
          </a:p>
          <a:p>
            <a:endParaRPr lang="zh-CN" altLang="en-US" sz="4400" dirty="0"/>
          </a:p>
        </p:txBody>
      </p:sp>
      <p:sp>
        <p:nvSpPr>
          <p:cNvPr id="4" name="内容占位符 2"/>
          <p:cNvSpPr txBox="1">
            <a:spLocks/>
          </p:cNvSpPr>
          <p:nvPr/>
        </p:nvSpPr>
        <p:spPr>
          <a:xfrm>
            <a:off x="6023992" y="1244622"/>
            <a:ext cx="3960440" cy="50632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zh-CN" sz="4400" i="0" dirty="0" smtClean="0"/>
              <a:t>LC3</a:t>
            </a:r>
          </a:p>
          <a:p>
            <a:pPr fontAlgn="auto">
              <a:spcAft>
                <a:spcPts val="0"/>
              </a:spcAft>
            </a:pPr>
            <a:r>
              <a:rPr lang="en-US" altLang="zh-CN" sz="4400" i="0" dirty="0" smtClean="0"/>
              <a:t>80x86</a:t>
            </a:r>
          </a:p>
          <a:p>
            <a:pPr fontAlgn="auto">
              <a:spcAft>
                <a:spcPts val="0"/>
              </a:spcAft>
            </a:pPr>
            <a:r>
              <a:rPr lang="en-US" altLang="zh-CN" sz="4400" i="0" dirty="0" smtClean="0"/>
              <a:t>PowerPC</a:t>
            </a:r>
          </a:p>
          <a:p>
            <a:pPr fontAlgn="auto">
              <a:spcAft>
                <a:spcPts val="0"/>
              </a:spcAft>
            </a:pPr>
            <a:r>
              <a:rPr lang="en-US" altLang="zh-CN" sz="4400" i="0" dirty="0" smtClean="0"/>
              <a:t>MIPS</a:t>
            </a:r>
          </a:p>
          <a:p>
            <a:pPr fontAlgn="auto">
              <a:spcAft>
                <a:spcPts val="0"/>
              </a:spcAft>
            </a:pPr>
            <a:r>
              <a:rPr lang="en-US" altLang="zh-CN" sz="4400" i="0" dirty="0" smtClean="0"/>
              <a:t>ARM </a:t>
            </a:r>
          </a:p>
          <a:p>
            <a:pPr fontAlgn="auto">
              <a:spcAft>
                <a:spcPts val="0"/>
              </a:spcAft>
            </a:pPr>
            <a:r>
              <a:rPr lang="en-US" altLang="zh-CN" sz="4400" i="0" dirty="0" smtClean="0"/>
              <a:t>RISC V</a:t>
            </a:r>
          </a:p>
        </p:txBody>
      </p:sp>
    </p:spTree>
  </p:cSld>
  <p:clrMapOvr>
    <a:masterClrMapping/>
  </p:clrMapOvr>
  <p:transition spd="slow">
    <p:pull dir="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a:xfrm>
            <a:off x="1961850" y="257715"/>
            <a:ext cx="10728325" cy="485982"/>
          </a:xfrm>
        </p:spPr>
        <p:txBody>
          <a:bodyPr>
            <a:normAutofit fontScale="90000"/>
          </a:bodyPr>
          <a:lstStyle/>
          <a:p>
            <a:r>
              <a:rPr lang="zh-CN" altLang="en-US" dirty="0" smtClean="0"/>
              <a:t>主流</a:t>
            </a:r>
            <a:r>
              <a:rPr lang="en-US" altLang="zh-CN" dirty="0" smtClean="0">
                <a:latin typeface="+mj-lt"/>
              </a:rPr>
              <a:t>CPU</a:t>
            </a:r>
            <a:r>
              <a:rPr lang="zh-CN" altLang="en-US" dirty="0" smtClean="0"/>
              <a:t>发展路径</a:t>
            </a:r>
          </a:p>
        </p:txBody>
      </p:sp>
      <p:cxnSp>
        <p:nvCxnSpPr>
          <p:cNvPr id="7" name="直接箭头连接符 6"/>
          <p:cNvCxnSpPr/>
          <p:nvPr/>
        </p:nvCxnSpPr>
        <p:spPr bwMode="auto">
          <a:xfrm flipV="1">
            <a:off x="1462120" y="1146320"/>
            <a:ext cx="0" cy="466888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 name="直接箭头连接符 9"/>
          <p:cNvCxnSpPr/>
          <p:nvPr/>
        </p:nvCxnSpPr>
        <p:spPr bwMode="auto">
          <a:xfrm>
            <a:off x="1462120" y="5815208"/>
            <a:ext cx="9759634" cy="490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2" name="矩形 11"/>
          <p:cNvSpPr/>
          <p:nvPr/>
        </p:nvSpPr>
        <p:spPr bwMode="auto">
          <a:xfrm>
            <a:off x="1679644" y="5847412"/>
            <a:ext cx="1080120" cy="288000"/>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1970s</a:t>
            </a:r>
            <a:endParaRPr kumimoji="0" lang="zh-CN" altLang="en-US" sz="14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endParaRPr>
          </a:p>
        </p:txBody>
      </p:sp>
      <p:sp>
        <p:nvSpPr>
          <p:cNvPr id="14" name="矩形 13"/>
          <p:cNvSpPr/>
          <p:nvPr/>
        </p:nvSpPr>
        <p:spPr bwMode="auto">
          <a:xfrm>
            <a:off x="4458817" y="5855310"/>
            <a:ext cx="3302547" cy="288000"/>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1990s</a:t>
            </a:r>
          </a:p>
        </p:txBody>
      </p:sp>
      <p:sp>
        <p:nvSpPr>
          <p:cNvPr id="15" name="矩形 14"/>
          <p:cNvSpPr/>
          <p:nvPr/>
        </p:nvSpPr>
        <p:spPr bwMode="auto">
          <a:xfrm>
            <a:off x="3131530" y="5857502"/>
            <a:ext cx="1080120" cy="288000"/>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1980s</a:t>
            </a:r>
            <a:endParaRPr kumimoji="0" lang="zh-CN" altLang="en-US" sz="14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endParaRPr>
          </a:p>
        </p:txBody>
      </p:sp>
      <p:sp>
        <p:nvSpPr>
          <p:cNvPr id="16" name="矩形 15"/>
          <p:cNvSpPr/>
          <p:nvPr/>
        </p:nvSpPr>
        <p:spPr bwMode="auto">
          <a:xfrm>
            <a:off x="7981565" y="5868445"/>
            <a:ext cx="2589953" cy="288000"/>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en-US" altLang="zh-CN" sz="1400" dirty="0" smtClean="0">
                <a:latin typeface="Huawei Sans" panose="020C0503030203020204" pitchFamily="34" charset="0"/>
                <a:ea typeface="方正兰亭黑简体" panose="02000000000000000000" pitchFamily="2" charset="-122"/>
              </a:rPr>
              <a:t>2000s</a:t>
            </a:r>
            <a:endParaRPr kumimoji="0" lang="zh-CN" altLang="en-US" sz="14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endParaRPr>
          </a:p>
        </p:txBody>
      </p:sp>
      <p:sp>
        <p:nvSpPr>
          <p:cNvPr id="13" name="矩形 12"/>
          <p:cNvSpPr/>
          <p:nvPr/>
        </p:nvSpPr>
        <p:spPr bwMode="auto">
          <a:xfrm>
            <a:off x="1777134" y="3135296"/>
            <a:ext cx="902772" cy="303649"/>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bg1"/>
                </a:solidFill>
                <a:effectLst/>
                <a:latin typeface="Huawei Sans" panose="020C0503030203020204" pitchFamily="34" charset="0"/>
                <a:ea typeface="方正兰亭黑简体" panose="02000000000000000000" pitchFamily="2" charset="-122"/>
              </a:rPr>
              <a:t>IBM801</a:t>
            </a:r>
          </a:p>
          <a:p>
            <a:pPr marL="0" marR="0" indent="0" algn="ctr" defTabSz="914400" rtl="0" eaLnBrk="1" fontAlgn="t"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bg1"/>
              </a:solidFill>
              <a:effectLst/>
              <a:latin typeface="Huawei Sans" panose="020C0503030203020204" pitchFamily="34" charset="0"/>
              <a:ea typeface="方正兰亭黑简体" panose="02000000000000000000" pitchFamily="2" charset="-122"/>
            </a:endParaRPr>
          </a:p>
        </p:txBody>
      </p:sp>
      <p:sp>
        <p:nvSpPr>
          <p:cNvPr id="18" name="矩形 17"/>
          <p:cNvSpPr/>
          <p:nvPr/>
        </p:nvSpPr>
        <p:spPr bwMode="auto">
          <a:xfrm>
            <a:off x="8197405" y="2622020"/>
            <a:ext cx="864688" cy="288000"/>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1200" dirty="0" smtClean="0">
                <a:solidFill>
                  <a:schemeClr val="bg1"/>
                </a:solidFill>
                <a:latin typeface="Huawei Sans" panose="020C0503030203020204" pitchFamily="34" charset="0"/>
                <a:ea typeface="方正兰亭黑简体" panose="02000000000000000000" pitchFamily="2" charset="-122"/>
              </a:rPr>
              <a:t>POWER5</a:t>
            </a:r>
            <a:endParaRPr kumimoji="0" lang="zh-CN" altLang="en-US" sz="1200" b="0" i="0" u="none" strike="noStrike" cap="none" normalizeH="0" baseline="0" dirty="0" smtClean="0">
              <a:ln>
                <a:noFill/>
              </a:ln>
              <a:solidFill>
                <a:schemeClr val="bg1"/>
              </a:solidFill>
              <a:effectLst/>
              <a:latin typeface="Huawei Sans" panose="020C0503030203020204" pitchFamily="34" charset="0"/>
              <a:ea typeface="方正兰亭黑简体" panose="02000000000000000000" pitchFamily="2" charset="-122"/>
            </a:endParaRPr>
          </a:p>
        </p:txBody>
      </p:sp>
      <p:sp>
        <p:nvSpPr>
          <p:cNvPr id="22" name="矩形 21"/>
          <p:cNvSpPr/>
          <p:nvPr/>
        </p:nvSpPr>
        <p:spPr bwMode="auto">
          <a:xfrm>
            <a:off x="9300731" y="2626161"/>
            <a:ext cx="950278" cy="288000"/>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1200" dirty="0" smtClean="0">
                <a:solidFill>
                  <a:schemeClr val="bg1"/>
                </a:solidFill>
                <a:latin typeface="Huawei Sans" panose="020C0503030203020204" pitchFamily="34" charset="0"/>
                <a:ea typeface="方正兰亭黑简体" panose="02000000000000000000" pitchFamily="2" charset="-122"/>
              </a:rPr>
              <a:t>POWER6</a:t>
            </a:r>
            <a:endParaRPr kumimoji="0" lang="zh-CN" altLang="en-US" sz="1200" b="0" i="0" u="none" strike="noStrike" cap="none" normalizeH="0" baseline="0" dirty="0" smtClean="0">
              <a:ln>
                <a:noFill/>
              </a:ln>
              <a:solidFill>
                <a:schemeClr val="bg1"/>
              </a:solidFill>
              <a:effectLst/>
              <a:latin typeface="Huawei Sans" panose="020C0503030203020204" pitchFamily="34" charset="0"/>
              <a:ea typeface="方正兰亭黑简体" panose="02000000000000000000" pitchFamily="2" charset="-122"/>
            </a:endParaRPr>
          </a:p>
        </p:txBody>
      </p:sp>
      <p:sp>
        <p:nvSpPr>
          <p:cNvPr id="23" name="矩形 22"/>
          <p:cNvSpPr/>
          <p:nvPr/>
        </p:nvSpPr>
        <p:spPr bwMode="auto">
          <a:xfrm>
            <a:off x="5935876" y="2622021"/>
            <a:ext cx="924936" cy="288000"/>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1200" dirty="0" smtClean="0">
                <a:solidFill>
                  <a:schemeClr val="bg1"/>
                </a:solidFill>
                <a:latin typeface="Huawei Sans" panose="020C0503030203020204" pitchFamily="34" charset="0"/>
                <a:ea typeface="方正兰亭黑简体" panose="02000000000000000000" pitchFamily="2" charset="-122"/>
              </a:rPr>
              <a:t>POWER3</a:t>
            </a:r>
            <a:endParaRPr kumimoji="0" lang="zh-CN" altLang="en-US" sz="1200" b="0" i="0" u="none" strike="noStrike" cap="none" normalizeH="0" baseline="0" dirty="0" smtClean="0">
              <a:ln>
                <a:noFill/>
              </a:ln>
              <a:solidFill>
                <a:schemeClr val="bg1"/>
              </a:solidFill>
              <a:effectLst/>
              <a:latin typeface="Huawei Sans" panose="020C0503030203020204" pitchFamily="34" charset="0"/>
              <a:ea typeface="方正兰亭黑简体" panose="02000000000000000000" pitchFamily="2" charset="-122"/>
            </a:endParaRPr>
          </a:p>
        </p:txBody>
      </p:sp>
      <p:sp>
        <p:nvSpPr>
          <p:cNvPr id="24" name="矩形 23"/>
          <p:cNvSpPr/>
          <p:nvPr/>
        </p:nvSpPr>
        <p:spPr bwMode="auto">
          <a:xfrm>
            <a:off x="4912341" y="2618255"/>
            <a:ext cx="830682" cy="288000"/>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1200" dirty="0" smtClean="0">
                <a:solidFill>
                  <a:schemeClr val="bg1"/>
                </a:solidFill>
                <a:latin typeface="Huawei Sans" panose="020C0503030203020204" pitchFamily="34" charset="0"/>
                <a:ea typeface="方正兰亭黑简体" panose="02000000000000000000" pitchFamily="2" charset="-122"/>
              </a:rPr>
              <a:t>POWER2</a:t>
            </a:r>
            <a:endParaRPr kumimoji="0" lang="zh-CN" altLang="en-US" sz="1200" b="0" i="0" u="none" strike="noStrike" cap="none" normalizeH="0" baseline="0" dirty="0" smtClean="0">
              <a:ln>
                <a:noFill/>
              </a:ln>
              <a:solidFill>
                <a:schemeClr val="bg1"/>
              </a:solidFill>
              <a:effectLst/>
              <a:latin typeface="Huawei Sans" panose="020C0503030203020204" pitchFamily="34" charset="0"/>
              <a:ea typeface="方正兰亭黑简体" panose="02000000000000000000" pitchFamily="2" charset="-122"/>
            </a:endParaRPr>
          </a:p>
        </p:txBody>
      </p:sp>
      <p:sp>
        <p:nvSpPr>
          <p:cNvPr id="25" name="矩形 24"/>
          <p:cNvSpPr/>
          <p:nvPr/>
        </p:nvSpPr>
        <p:spPr bwMode="auto">
          <a:xfrm>
            <a:off x="5079910" y="3863068"/>
            <a:ext cx="1093423" cy="288000"/>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 e100/e200</a:t>
            </a:r>
            <a:endPar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endParaRPr>
          </a:p>
        </p:txBody>
      </p:sp>
      <p:sp>
        <p:nvSpPr>
          <p:cNvPr id="28" name="椭圆 27"/>
          <p:cNvSpPr/>
          <p:nvPr/>
        </p:nvSpPr>
        <p:spPr bwMode="auto">
          <a:xfrm>
            <a:off x="4353893" y="5150608"/>
            <a:ext cx="954804" cy="396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en-US" altLang="zh-CN" sz="1200" dirty="0" smtClean="0">
                <a:latin typeface="Huawei Sans" panose="020C0503030203020204" pitchFamily="34" charset="0"/>
                <a:ea typeface="方正兰亭黑简体" panose="02000000000000000000" pitchFamily="2" charset="-122"/>
              </a:rPr>
              <a:t>ARM7</a:t>
            </a:r>
          </a:p>
        </p:txBody>
      </p:sp>
      <p:cxnSp>
        <p:nvCxnSpPr>
          <p:cNvPr id="30" name="直接连接符 29"/>
          <p:cNvCxnSpPr/>
          <p:nvPr/>
        </p:nvCxnSpPr>
        <p:spPr bwMode="auto">
          <a:xfrm>
            <a:off x="1462120" y="4951112"/>
            <a:ext cx="892899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直接连接符 31"/>
          <p:cNvCxnSpPr/>
          <p:nvPr/>
        </p:nvCxnSpPr>
        <p:spPr bwMode="auto">
          <a:xfrm>
            <a:off x="1462120" y="4195028"/>
            <a:ext cx="8964996" cy="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3" name="直接连接符 32"/>
          <p:cNvCxnSpPr/>
          <p:nvPr/>
        </p:nvCxnSpPr>
        <p:spPr bwMode="auto">
          <a:xfrm flipV="1">
            <a:off x="1462120" y="2466836"/>
            <a:ext cx="9059452" cy="3467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6" name="直接连接符 35"/>
          <p:cNvCxnSpPr/>
          <p:nvPr/>
        </p:nvCxnSpPr>
        <p:spPr bwMode="auto">
          <a:xfrm flipV="1">
            <a:off x="7837363" y="1198689"/>
            <a:ext cx="0" cy="4616519"/>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5" name="文本框 34"/>
          <p:cNvSpPr txBox="1"/>
          <p:nvPr/>
        </p:nvSpPr>
        <p:spPr bwMode="auto">
          <a:xfrm>
            <a:off x="727299" y="5227582"/>
            <a:ext cx="885840"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a:r>
              <a:rPr lang="en-US" altLang="zh-CN" sz="1400" dirty="0" smtClean="0">
                <a:latin typeface="Huawei Sans" panose="020C0503030203020204" pitchFamily="34" charset="0"/>
                <a:ea typeface="方正兰亭黑简体" panose="02000000000000000000" pitchFamily="2" charset="-122"/>
              </a:rPr>
              <a:t>ARM</a:t>
            </a:r>
            <a:endParaRPr lang="zh-CN" altLang="en-US" sz="1400" dirty="0" smtClean="0">
              <a:latin typeface="Huawei Sans" panose="020C0503030203020204" pitchFamily="34" charset="0"/>
              <a:ea typeface="方正兰亭黑简体" panose="02000000000000000000" pitchFamily="2" charset="-122"/>
            </a:endParaRPr>
          </a:p>
        </p:txBody>
      </p:sp>
      <p:sp>
        <p:nvSpPr>
          <p:cNvPr id="39" name="文本框 38"/>
          <p:cNvSpPr txBox="1"/>
          <p:nvPr/>
        </p:nvSpPr>
        <p:spPr bwMode="auto">
          <a:xfrm>
            <a:off x="794857" y="2871774"/>
            <a:ext cx="746069"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a:r>
              <a:rPr lang="en-US" altLang="zh-CN" sz="1400" dirty="0" smtClean="0">
                <a:latin typeface="Huawei Sans" panose="020C0503030203020204" pitchFamily="34" charset="0"/>
                <a:ea typeface="方正兰亭黑简体" panose="02000000000000000000" pitchFamily="2" charset="-122"/>
              </a:rPr>
              <a:t>PPC</a:t>
            </a:r>
            <a:endParaRPr lang="zh-CN" altLang="en-US" sz="1400" dirty="0" smtClean="0">
              <a:latin typeface="Huawei Sans" panose="020C0503030203020204" pitchFamily="34" charset="0"/>
              <a:ea typeface="方正兰亭黑简体" panose="02000000000000000000" pitchFamily="2" charset="-122"/>
            </a:endParaRPr>
          </a:p>
        </p:txBody>
      </p:sp>
      <p:sp>
        <p:nvSpPr>
          <p:cNvPr id="40" name="文本框 39"/>
          <p:cNvSpPr txBox="1"/>
          <p:nvPr/>
        </p:nvSpPr>
        <p:spPr bwMode="auto">
          <a:xfrm>
            <a:off x="727299" y="4275159"/>
            <a:ext cx="905496"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a:r>
              <a:rPr lang="en-US" altLang="zh-CN" sz="1400" dirty="0" smtClean="0">
                <a:latin typeface="Huawei Sans" panose="020C0503030203020204" pitchFamily="34" charset="0"/>
                <a:ea typeface="方正兰亭黑简体" panose="02000000000000000000" pitchFamily="2" charset="-122"/>
              </a:rPr>
              <a:t>MIPS</a:t>
            </a:r>
            <a:endParaRPr lang="zh-CN" altLang="en-US" sz="1400" dirty="0" smtClean="0">
              <a:latin typeface="Huawei Sans" panose="020C0503030203020204" pitchFamily="34" charset="0"/>
              <a:ea typeface="方正兰亭黑简体" panose="02000000000000000000" pitchFamily="2" charset="-122"/>
            </a:endParaRPr>
          </a:p>
        </p:txBody>
      </p:sp>
      <p:sp>
        <p:nvSpPr>
          <p:cNvPr id="41" name="文本框 40"/>
          <p:cNvSpPr txBox="1"/>
          <p:nvPr/>
        </p:nvSpPr>
        <p:spPr bwMode="auto">
          <a:xfrm>
            <a:off x="855698" y="1615074"/>
            <a:ext cx="678089"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a:r>
              <a:rPr lang="en-US" altLang="zh-CN" sz="1400" dirty="0" smtClean="0">
                <a:latin typeface="Huawei Sans" panose="020C0503030203020204" pitchFamily="34" charset="0"/>
                <a:ea typeface="方正兰亭黑简体" panose="02000000000000000000" pitchFamily="2" charset="-122"/>
              </a:rPr>
              <a:t>X86</a:t>
            </a:r>
            <a:endParaRPr lang="zh-CN" altLang="en-US" sz="1400" dirty="0" smtClean="0">
              <a:latin typeface="Huawei Sans" panose="020C0503030203020204" pitchFamily="34" charset="0"/>
              <a:ea typeface="方正兰亭黑简体" panose="02000000000000000000" pitchFamily="2" charset="-122"/>
            </a:endParaRPr>
          </a:p>
        </p:txBody>
      </p:sp>
      <p:sp>
        <p:nvSpPr>
          <p:cNvPr id="42" name="椭圆 41"/>
          <p:cNvSpPr/>
          <p:nvPr/>
        </p:nvSpPr>
        <p:spPr bwMode="auto">
          <a:xfrm>
            <a:off x="5443381" y="5150608"/>
            <a:ext cx="954804" cy="396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ARM9</a:t>
            </a:r>
          </a:p>
        </p:txBody>
      </p:sp>
      <p:sp>
        <p:nvSpPr>
          <p:cNvPr id="43" name="椭圆 42"/>
          <p:cNvSpPr/>
          <p:nvPr/>
        </p:nvSpPr>
        <p:spPr bwMode="auto">
          <a:xfrm>
            <a:off x="7785818" y="5135338"/>
            <a:ext cx="1162575" cy="396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ARM11</a:t>
            </a:r>
            <a:endPar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endParaRPr>
          </a:p>
        </p:txBody>
      </p:sp>
      <p:sp>
        <p:nvSpPr>
          <p:cNvPr id="44" name="椭圆 43"/>
          <p:cNvSpPr/>
          <p:nvPr/>
        </p:nvSpPr>
        <p:spPr bwMode="auto">
          <a:xfrm>
            <a:off x="6520290" y="5150608"/>
            <a:ext cx="1056101" cy="396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ARM10</a:t>
            </a:r>
            <a:endPar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endParaRPr>
          </a:p>
        </p:txBody>
      </p:sp>
      <p:sp>
        <p:nvSpPr>
          <p:cNvPr id="45" name="椭圆 44"/>
          <p:cNvSpPr/>
          <p:nvPr/>
        </p:nvSpPr>
        <p:spPr bwMode="auto">
          <a:xfrm>
            <a:off x="4345186" y="4418713"/>
            <a:ext cx="1043524" cy="468000"/>
          </a:xfrm>
          <a:prstGeom prst="ellipse">
            <a:avLst/>
          </a:prstGeom>
          <a:solidFill>
            <a:schemeClr val="accent1">
              <a:lumMod val="50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bg1"/>
                </a:solidFill>
                <a:effectLst/>
                <a:latin typeface="Huawei Sans" panose="020C0503030203020204" pitchFamily="34" charset="0"/>
                <a:ea typeface="方正兰亭黑简体" panose="02000000000000000000" pitchFamily="2" charset="-122"/>
              </a:rPr>
              <a:t>MIPS3k</a:t>
            </a:r>
            <a:endParaRPr kumimoji="0" lang="zh-CN" altLang="en-US" sz="1200" b="0" i="0" u="none" strike="noStrike" cap="none" normalizeH="0" baseline="0" dirty="0" smtClean="0">
              <a:ln>
                <a:noFill/>
              </a:ln>
              <a:solidFill>
                <a:schemeClr val="bg1"/>
              </a:solidFill>
              <a:effectLst/>
              <a:latin typeface="Huawei Sans" panose="020C0503030203020204" pitchFamily="34" charset="0"/>
              <a:ea typeface="方正兰亭黑简体" panose="02000000000000000000" pitchFamily="2" charset="-122"/>
            </a:endParaRPr>
          </a:p>
        </p:txBody>
      </p:sp>
      <p:sp>
        <p:nvSpPr>
          <p:cNvPr id="47" name="椭圆 46"/>
          <p:cNvSpPr/>
          <p:nvPr/>
        </p:nvSpPr>
        <p:spPr bwMode="auto">
          <a:xfrm>
            <a:off x="7817376" y="4429360"/>
            <a:ext cx="1187030" cy="468000"/>
          </a:xfrm>
          <a:prstGeom prst="ellipse">
            <a:avLst/>
          </a:prstGeom>
          <a:solidFill>
            <a:schemeClr val="accent1">
              <a:lumMod val="50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1200" dirty="0" smtClean="0">
                <a:solidFill>
                  <a:schemeClr val="bg1"/>
                </a:solidFill>
                <a:latin typeface="Huawei Sans" panose="020C0503030203020204" pitchFamily="34" charset="0"/>
                <a:ea typeface="方正兰亭黑简体" panose="02000000000000000000" pitchFamily="2" charset="-122"/>
              </a:rPr>
              <a:t>MIPS10K</a:t>
            </a:r>
            <a:endParaRPr lang="en-US" altLang="zh-CN" sz="1200" dirty="0">
              <a:solidFill>
                <a:schemeClr val="bg1"/>
              </a:solidFill>
              <a:latin typeface="Huawei Sans" panose="020C0503030203020204" pitchFamily="34" charset="0"/>
              <a:ea typeface="方正兰亭黑简体" panose="02000000000000000000" pitchFamily="2" charset="-122"/>
            </a:endParaRPr>
          </a:p>
        </p:txBody>
      </p:sp>
      <p:sp>
        <p:nvSpPr>
          <p:cNvPr id="48" name="椭圆 47"/>
          <p:cNvSpPr/>
          <p:nvPr/>
        </p:nvSpPr>
        <p:spPr bwMode="auto">
          <a:xfrm>
            <a:off x="6628719" y="4429552"/>
            <a:ext cx="1094645" cy="468000"/>
          </a:xfrm>
          <a:prstGeom prst="ellipse">
            <a:avLst/>
          </a:prstGeom>
          <a:solidFill>
            <a:schemeClr val="accent1">
              <a:lumMod val="50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1200" dirty="0" smtClean="0">
                <a:solidFill>
                  <a:schemeClr val="bg1"/>
                </a:solidFill>
                <a:latin typeface="Huawei Sans" panose="020C0503030203020204" pitchFamily="34" charset="0"/>
                <a:ea typeface="方正兰亭黑简体" panose="02000000000000000000" pitchFamily="2" charset="-122"/>
              </a:rPr>
              <a:t>MIPS5K</a:t>
            </a:r>
            <a:endParaRPr lang="en-US" altLang="zh-CN" sz="1200" dirty="0">
              <a:solidFill>
                <a:schemeClr val="bg1"/>
              </a:solidFill>
              <a:latin typeface="Huawei Sans" panose="020C0503030203020204" pitchFamily="34" charset="0"/>
              <a:ea typeface="方正兰亭黑简体" panose="02000000000000000000" pitchFamily="2" charset="-122"/>
            </a:endParaRPr>
          </a:p>
        </p:txBody>
      </p:sp>
      <p:sp>
        <p:nvSpPr>
          <p:cNvPr id="49" name="椭圆 48"/>
          <p:cNvSpPr/>
          <p:nvPr/>
        </p:nvSpPr>
        <p:spPr bwMode="auto">
          <a:xfrm>
            <a:off x="5444022" y="4434781"/>
            <a:ext cx="1113428" cy="468000"/>
          </a:xfrm>
          <a:prstGeom prst="ellipse">
            <a:avLst/>
          </a:prstGeom>
          <a:solidFill>
            <a:schemeClr val="accent1">
              <a:lumMod val="50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bg1"/>
                </a:solidFill>
                <a:effectLst/>
                <a:latin typeface="Huawei Sans" panose="020C0503030203020204" pitchFamily="34" charset="0"/>
                <a:ea typeface="方正兰亭黑简体" panose="02000000000000000000" pitchFamily="2" charset="-122"/>
              </a:rPr>
              <a:t>MIPS4K</a:t>
            </a:r>
          </a:p>
        </p:txBody>
      </p:sp>
      <p:sp>
        <p:nvSpPr>
          <p:cNvPr id="50" name="椭圆 49"/>
          <p:cNvSpPr/>
          <p:nvPr/>
        </p:nvSpPr>
        <p:spPr bwMode="auto">
          <a:xfrm>
            <a:off x="9199283" y="4432733"/>
            <a:ext cx="1605158" cy="468000"/>
          </a:xfrm>
          <a:prstGeom prst="ellipse">
            <a:avLst/>
          </a:prstGeom>
          <a:solidFill>
            <a:schemeClr val="accent1">
              <a:lumMod val="50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1200" dirty="0" smtClean="0">
                <a:solidFill>
                  <a:schemeClr val="bg1"/>
                </a:solidFill>
                <a:latin typeface="Huawei Sans" panose="020C0503030203020204" pitchFamily="34" charset="0"/>
                <a:ea typeface="方正兰亭黑简体" panose="02000000000000000000" pitchFamily="2" charset="-122"/>
              </a:rPr>
              <a:t>MIPS32/64</a:t>
            </a:r>
            <a:endParaRPr lang="en-US" altLang="zh-CN" sz="1200" dirty="0">
              <a:solidFill>
                <a:schemeClr val="bg1"/>
              </a:solidFill>
              <a:latin typeface="Huawei Sans" panose="020C0503030203020204" pitchFamily="34" charset="0"/>
              <a:ea typeface="方正兰亭黑简体" panose="02000000000000000000" pitchFamily="2" charset="-122"/>
            </a:endParaRPr>
          </a:p>
        </p:txBody>
      </p:sp>
      <p:sp>
        <p:nvSpPr>
          <p:cNvPr id="51" name="矩形 50"/>
          <p:cNvSpPr/>
          <p:nvPr/>
        </p:nvSpPr>
        <p:spPr bwMode="auto">
          <a:xfrm>
            <a:off x="6353733" y="3032557"/>
            <a:ext cx="1115566" cy="288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1200" dirty="0" smtClean="0">
                <a:latin typeface="Huawei Sans" panose="020C0503030203020204" pitchFamily="34" charset="0"/>
                <a:ea typeface="方正兰亭黑简体" panose="02000000000000000000" pitchFamily="2" charset="-122"/>
              </a:rPr>
              <a:t>PowerPC700</a:t>
            </a:r>
            <a:endParaRPr lang="zh-CN" altLang="en-US" sz="1200" dirty="0">
              <a:latin typeface="Huawei Sans" panose="020C0503030203020204" pitchFamily="34" charset="0"/>
              <a:ea typeface="方正兰亭黑简体" panose="02000000000000000000" pitchFamily="2" charset="-122"/>
            </a:endParaRPr>
          </a:p>
        </p:txBody>
      </p:sp>
      <p:sp>
        <p:nvSpPr>
          <p:cNvPr id="52" name="矩形 51"/>
          <p:cNvSpPr/>
          <p:nvPr/>
        </p:nvSpPr>
        <p:spPr bwMode="auto">
          <a:xfrm>
            <a:off x="5035179" y="3043906"/>
            <a:ext cx="1197597" cy="288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1200" dirty="0" smtClean="0">
                <a:latin typeface="Huawei Sans" panose="020C0503030203020204" pitchFamily="34" charset="0"/>
                <a:ea typeface="方正兰亭黑简体" panose="02000000000000000000" pitchFamily="2" charset="-122"/>
              </a:rPr>
              <a:t>PowerPC600</a:t>
            </a:r>
            <a:endPar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endParaRPr>
          </a:p>
        </p:txBody>
      </p:sp>
      <p:sp>
        <p:nvSpPr>
          <p:cNvPr id="54" name="矩形 53"/>
          <p:cNvSpPr/>
          <p:nvPr/>
        </p:nvSpPr>
        <p:spPr bwMode="auto">
          <a:xfrm>
            <a:off x="9020017" y="3045372"/>
            <a:ext cx="1045799" cy="288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BE(cell)</a:t>
            </a:r>
            <a:endPar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endParaRPr>
          </a:p>
        </p:txBody>
      </p:sp>
      <p:sp>
        <p:nvSpPr>
          <p:cNvPr id="55" name="矩形 54"/>
          <p:cNvSpPr/>
          <p:nvPr/>
        </p:nvSpPr>
        <p:spPr bwMode="auto">
          <a:xfrm>
            <a:off x="6515433" y="3449353"/>
            <a:ext cx="813697" cy="288000"/>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MPC750</a:t>
            </a:r>
          </a:p>
        </p:txBody>
      </p:sp>
      <p:sp>
        <p:nvSpPr>
          <p:cNvPr id="38" name="圆角矩形 37"/>
          <p:cNvSpPr/>
          <p:nvPr/>
        </p:nvSpPr>
        <p:spPr bwMode="auto">
          <a:xfrm>
            <a:off x="1571940" y="1487845"/>
            <a:ext cx="658526" cy="288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4004</a:t>
            </a:r>
            <a:endPar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endParaRPr>
          </a:p>
        </p:txBody>
      </p:sp>
      <p:sp>
        <p:nvSpPr>
          <p:cNvPr id="67" name="圆角矩形 66"/>
          <p:cNvSpPr/>
          <p:nvPr/>
        </p:nvSpPr>
        <p:spPr bwMode="auto">
          <a:xfrm>
            <a:off x="5269660" y="1488206"/>
            <a:ext cx="658526" cy="288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486</a:t>
            </a:r>
            <a:endPar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endParaRPr>
          </a:p>
        </p:txBody>
      </p:sp>
      <p:sp>
        <p:nvSpPr>
          <p:cNvPr id="68" name="圆角矩形 67"/>
          <p:cNvSpPr/>
          <p:nvPr/>
        </p:nvSpPr>
        <p:spPr bwMode="auto">
          <a:xfrm>
            <a:off x="4539760" y="1494728"/>
            <a:ext cx="658526" cy="288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386</a:t>
            </a:r>
            <a:endPar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endParaRPr>
          </a:p>
        </p:txBody>
      </p:sp>
      <p:sp>
        <p:nvSpPr>
          <p:cNvPr id="69" name="圆角矩形 68"/>
          <p:cNvSpPr/>
          <p:nvPr/>
        </p:nvSpPr>
        <p:spPr bwMode="auto">
          <a:xfrm>
            <a:off x="3065007" y="1489110"/>
            <a:ext cx="658526" cy="288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8086</a:t>
            </a:r>
            <a:endPar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endParaRPr>
          </a:p>
        </p:txBody>
      </p:sp>
      <p:sp>
        <p:nvSpPr>
          <p:cNvPr id="71" name="圆角矩形 70"/>
          <p:cNvSpPr/>
          <p:nvPr/>
        </p:nvSpPr>
        <p:spPr bwMode="auto">
          <a:xfrm>
            <a:off x="2297659" y="1489110"/>
            <a:ext cx="658526" cy="288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8008</a:t>
            </a:r>
            <a:endPar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endParaRPr>
          </a:p>
        </p:txBody>
      </p:sp>
      <p:sp>
        <p:nvSpPr>
          <p:cNvPr id="72" name="圆角矩形 71"/>
          <p:cNvSpPr/>
          <p:nvPr/>
        </p:nvSpPr>
        <p:spPr bwMode="auto">
          <a:xfrm>
            <a:off x="5984555" y="1488206"/>
            <a:ext cx="837277" cy="288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err="1" smtClean="0">
                <a:ln>
                  <a:noFill/>
                </a:ln>
                <a:solidFill>
                  <a:schemeClr val="tx1"/>
                </a:solidFill>
                <a:effectLst/>
                <a:latin typeface="Huawei Sans" panose="020C0503030203020204" pitchFamily="34" charset="0"/>
                <a:ea typeface="方正兰亭黑简体" panose="02000000000000000000" pitchFamily="2" charset="-122"/>
              </a:rPr>
              <a:t>pentium</a:t>
            </a:r>
            <a:endPar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endParaRPr>
          </a:p>
        </p:txBody>
      </p:sp>
      <p:sp>
        <p:nvSpPr>
          <p:cNvPr id="73" name="圆角矩形 72"/>
          <p:cNvSpPr/>
          <p:nvPr/>
        </p:nvSpPr>
        <p:spPr bwMode="auto">
          <a:xfrm>
            <a:off x="6864528" y="1494728"/>
            <a:ext cx="922970" cy="288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1200" dirty="0" err="1" smtClean="0">
                <a:latin typeface="Huawei Sans" panose="020C0503030203020204" pitchFamily="34" charset="0"/>
                <a:ea typeface="方正兰亭黑简体" panose="02000000000000000000" pitchFamily="2" charset="-122"/>
              </a:rPr>
              <a:t>pentiumII</a:t>
            </a:r>
            <a:endPar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endParaRPr>
          </a:p>
        </p:txBody>
      </p:sp>
      <p:sp>
        <p:nvSpPr>
          <p:cNvPr id="74" name="圆角矩形 73"/>
          <p:cNvSpPr/>
          <p:nvPr/>
        </p:nvSpPr>
        <p:spPr bwMode="auto">
          <a:xfrm>
            <a:off x="8989059" y="1494728"/>
            <a:ext cx="1112395" cy="288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1200" dirty="0" err="1" smtClean="0">
                <a:latin typeface="Huawei Sans" panose="020C0503030203020204" pitchFamily="34" charset="0"/>
                <a:ea typeface="方正兰亭黑简体" panose="02000000000000000000" pitchFamily="2" charset="-122"/>
              </a:rPr>
              <a:t>pentiumIV</a:t>
            </a:r>
            <a:endParaRPr lang="en-US" altLang="zh-CN" sz="1200" dirty="0" smtClean="0">
              <a:latin typeface="Huawei Sans" panose="020C0503030203020204" pitchFamily="34" charset="0"/>
              <a:ea typeface="方正兰亭黑简体" panose="02000000000000000000" pitchFamily="2" charset="-122"/>
            </a:endParaRPr>
          </a:p>
        </p:txBody>
      </p:sp>
      <p:sp>
        <p:nvSpPr>
          <p:cNvPr id="75" name="圆角矩形 74"/>
          <p:cNvSpPr/>
          <p:nvPr/>
        </p:nvSpPr>
        <p:spPr bwMode="auto">
          <a:xfrm>
            <a:off x="7898766" y="1502646"/>
            <a:ext cx="1047597" cy="288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1200" dirty="0" err="1" smtClean="0">
                <a:latin typeface="Huawei Sans" panose="020C0503030203020204" pitchFamily="34" charset="0"/>
                <a:ea typeface="方正兰亭黑简体" panose="02000000000000000000" pitchFamily="2" charset="-122"/>
              </a:rPr>
              <a:t>pentiumIII</a:t>
            </a:r>
            <a:endParaRPr lang="zh-CN" altLang="en-US" sz="1200" dirty="0">
              <a:latin typeface="Huawei Sans" panose="020C0503030203020204" pitchFamily="34" charset="0"/>
              <a:ea typeface="方正兰亭黑简体" panose="02000000000000000000" pitchFamily="2" charset="-122"/>
            </a:endParaRPr>
          </a:p>
        </p:txBody>
      </p:sp>
      <p:sp>
        <p:nvSpPr>
          <p:cNvPr id="76" name="圆角矩形 75"/>
          <p:cNvSpPr/>
          <p:nvPr/>
        </p:nvSpPr>
        <p:spPr bwMode="auto">
          <a:xfrm>
            <a:off x="10145074" y="1494728"/>
            <a:ext cx="787906" cy="288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Core</a:t>
            </a:r>
          </a:p>
        </p:txBody>
      </p:sp>
      <p:sp>
        <p:nvSpPr>
          <p:cNvPr id="81" name="圆角矩形 80"/>
          <p:cNvSpPr/>
          <p:nvPr/>
        </p:nvSpPr>
        <p:spPr bwMode="auto">
          <a:xfrm>
            <a:off x="9535462" y="1977085"/>
            <a:ext cx="785393" cy="288000"/>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K10</a:t>
            </a:r>
            <a:endPar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endParaRPr>
          </a:p>
        </p:txBody>
      </p:sp>
      <p:sp>
        <p:nvSpPr>
          <p:cNvPr id="82" name="圆角矩形 81"/>
          <p:cNvSpPr/>
          <p:nvPr/>
        </p:nvSpPr>
        <p:spPr bwMode="auto">
          <a:xfrm>
            <a:off x="8675374" y="1972125"/>
            <a:ext cx="755761" cy="288000"/>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K8</a:t>
            </a:r>
            <a:endPar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endParaRPr>
          </a:p>
        </p:txBody>
      </p:sp>
      <p:sp>
        <p:nvSpPr>
          <p:cNvPr id="83" name="圆角矩形 82"/>
          <p:cNvSpPr/>
          <p:nvPr/>
        </p:nvSpPr>
        <p:spPr bwMode="auto">
          <a:xfrm>
            <a:off x="7051152" y="1969307"/>
            <a:ext cx="658526" cy="288000"/>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K6</a:t>
            </a:r>
            <a:endPar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endParaRPr>
          </a:p>
        </p:txBody>
      </p:sp>
      <p:sp>
        <p:nvSpPr>
          <p:cNvPr id="84" name="圆角矩形 83"/>
          <p:cNvSpPr/>
          <p:nvPr/>
        </p:nvSpPr>
        <p:spPr bwMode="auto">
          <a:xfrm>
            <a:off x="6279913" y="1965258"/>
            <a:ext cx="658526" cy="288000"/>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K5</a:t>
            </a:r>
            <a:endPar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endParaRPr>
          </a:p>
        </p:txBody>
      </p:sp>
      <p:sp>
        <p:nvSpPr>
          <p:cNvPr id="85" name="圆角矩形 84"/>
          <p:cNvSpPr/>
          <p:nvPr/>
        </p:nvSpPr>
        <p:spPr bwMode="auto">
          <a:xfrm>
            <a:off x="5514807" y="1962893"/>
            <a:ext cx="658526" cy="288000"/>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486</a:t>
            </a:r>
            <a:endPar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endParaRPr>
          </a:p>
        </p:txBody>
      </p:sp>
      <p:sp>
        <p:nvSpPr>
          <p:cNvPr id="86" name="圆角矩形 85"/>
          <p:cNvSpPr/>
          <p:nvPr/>
        </p:nvSpPr>
        <p:spPr bwMode="auto">
          <a:xfrm>
            <a:off x="4777873" y="1957162"/>
            <a:ext cx="658526" cy="288000"/>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386</a:t>
            </a:r>
            <a:endPar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endParaRPr>
          </a:p>
        </p:txBody>
      </p:sp>
      <p:sp>
        <p:nvSpPr>
          <p:cNvPr id="87" name="圆角矩形 86"/>
          <p:cNvSpPr/>
          <p:nvPr/>
        </p:nvSpPr>
        <p:spPr bwMode="auto">
          <a:xfrm>
            <a:off x="7931421" y="1970515"/>
            <a:ext cx="658526" cy="288000"/>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K7</a:t>
            </a:r>
            <a:endPar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endParaRPr>
          </a:p>
        </p:txBody>
      </p:sp>
      <p:cxnSp>
        <p:nvCxnSpPr>
          <p:cNvPr id="37" name="直接连接符 36"/>
          <p:cNvCxnSpPr/>
          <p:nvPr/>
        </p:nvCxnSpPr>
        <p:spPr bwMode="auto">
          <a:xfrm flipV="1">
            <a:off x="4332145" y="1198688"/>
            <a:ext cx="0" cy="46165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4" name="直接连接符 33"/>
          <p:cNvCxnSpPr/>
          <p:nvPr/>
        </p:nvCxnSpPr>
        <p:spPr bwMode="auto">
          <a:xfrm flipV="1">
            <a:off x="3032840" y="1198689"/>
            <a:ext cx="0" cy="4616519"/>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35845" name="图片 35844"/>
          <p:cNvPicPr>
            <a:picLocks noChangeAspect="1"/>
          </p:cNvPicPr>
          <p:nvPr/>
        </p:nvPicPr>
        <p:blipFill>
          <a:blip r:embed="rId3"/>
          <a:stretch>
            <a:fillRect/>
          </a:stretch>
        </p:blipFill>
        <p:spPr>
          <a:xfrm>
            <a:off x="2440615" y="1969021"/>
            <a:ext cx="1248783" cy="357026"/>
          </a:xfrm>
          <a:prstGeom prst="rect">
            <a:avLst/>
          </a:prstGeom>
        </p:spPr>
      </p:pic>
      <p:pic>
        <p:nvPicPr>
          <p:cNvPr id="35846" name="图片 35845"/>
          <p:cNvPicPr>
            <a:picLocks noChangeAspect="1"/>
          </p:cNvPicPr>
          <p:nvPr/>
        </p:nvPicPr>
        <p:blipFill>
          <a:blip r:embed="rId4"/>
          <a:stretch>
            <a:fillRect/>
          </a:stretch>
        </p:blipFill>
        <p:spPr>
          <a:xfrm>
            <a:off x="1521509" y="2525266"/>
            <a:ext cx="1275871" cy="490185"/>
          </a:xfrm>
          <a:prstGeom prst="rect">
            <a:avLst/>
          </a:prstGeom>
        </p:spPr>
      </p:pic>
      <p:pic>
        <p:nvPicPr>
          <p:cNvPr id="35847" name="图片 35846"/>
          <p:cNvPicPr>
            <a:picLocks noChangeAspect="1"/>
          </p:cNvPicPr>
          <p:nvPr/>
        </p:nvPicPr>
        <p:blipFill>
          <a:blip r:embed="rId5"/>
          <a:stretch>
            <a:fillRect/>
          </a:stretch>
        </p:blipFill>
        <p:spPr>
          <a:xfrm>
            <a:off x="2800560" y="3629764"/>
            <a:ext cx="2045777" cy="492595"/>
          </a:xfrm>
          <a:prstGeom prst="rect">
            <a:avLst/>
          </a:prstGeom>
        </p:spPr>
      </p:pic>
      <p:sp>
        <p:nvSpPr>
          <p:cNvPr id="80" name="圆角矩形 79"/>
          <p:cNvSpPr/>
          <p:nvPr/>
        </p:nvSpPr>
        <p:spPr bwMode="auto">
          <a:xfrm>
            <a:off x="4054918" y="1956614"/>
            <a:ext cx="658526" cy="288000"/>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286</a:t>
            </a:r>
            <a:endPar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endParaRPr>
          </a:p>
        </p:txBody>
      </p:sp>
      <p:sp>
        <p:nvSpPr>
          <p:cNvPr id="56" name="矩形 55"/>
          <p:cNvSpPr/>
          <p:nvPr/>
        </p:nvSpPr>
        <p:spPr bwMode="auto">
          <a:xfrm>
            <a:off x="7410557" y="3871441"/>
            <a:ext cx="1000333" cy="288000"/>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1200" dirty="0" smtClean="0">
                <a:latin typeface="Huawei Sans" panose="020C0503030203020204" pitchFamily="34" charset="0"/>
                <a:ea typeface="方正兰亭黑简体" panose="02000000000000000000" pitchFamily="2" charset="-122"/>
              </a:rPr>
              <a:t>e300/e500</a:t>
            </a:r>
            <a:endParaRPr lang="zh-CN" altLang="en-US" sz="1200" dirty="0">
              <a:latin typeface="Huawei Sans" panose="020C0503030203020204" pitchFamily="34" charset="0"/>
              <a:ea typeface="方正兰亭黑简体" panose="02000000000000000000" pitchFamily="2" charset="-122"/>
            </a:endParaRPr>
          </a:p>
        </p:txBody>
      </p:sp>
      <p:sp>
        <p:nvSpPr>
          <p:cNvPr id="19" name="矩形 18"/>
          <p:cNvSpPr/>
          <p:nvPr/>
        </p:nvSpPr>
        <p:spPr bwMode="auto">
          <a:xfrm>
            <a:off x="7410557" y="3449352"/>
            <a:ext cx="1000333" cy="288000"/>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1200" dirty="0" smtClean="0">
                <a:latin typeface="Huawei Sans" panose="020C0503030203020204" pitchFamily="34" charset="0"/>
                <a:ea typeface="方正兰亭黑简体" panose="02000000000000000000" pitchFamily="2" charset="-122"/>
              </a:rPr>
              <a:t>MPC7400</a:t>
            </a:r>
            <a:endParaRPr lang="en-US" altLang="zh-CN" sz="1200" dirty="0">
              <a:latin typeface="Huawei Sans" panose="020C0503030203020204" pitchFamily="34" charset="0"/>
              <a:ea typeface="方正兰亭黑简体" panose="02000000000000000000" pitchFamily="2" charset="-122"/>
            </a:endParaRPr>
          </a:p>
        </p:txBody>
      </p:sp>
      <p:sp>
        <p:nvSpPr>
          <p:cNvPr id="57" name="矩形 56"/>
          <p:cNvSpPr/>
          <p:nvPr/>
        </p:nvSpPr>
        <p:spPr bwMode="auto">
          <a:xfrm>
            <a:off x="8650241" y="3870550"/>
            <a:ext cx="658526" cy="288000"/>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rPr>
              <a:t> e600</a:t>
            </a:r>
            <a:endPar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endParaRPr>
          </a:p>
        </p:txBody>
      </p:sp>
      <p:sp>
        <p:nvSpPr>
          <p:cNvPr id="58" name="矩形 57"/>
          <p:cNvSpPr/>
          <p:nvPr/>
        </p:nvSpPr>
        <p:spPr bwMode="auto">
          <a:xfrm>
            <a:off x="9571993" y="3870550"/>
            <a:ext cx="658526" cy="288000"/>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err="1" smtClean="0">
                <a:ln>
                  <a:noFill/>
                </a:ln>
                <a:solidFill>
                  <a:schemeClr val="tx1"/>
                </a:solidFill>
                <a:effectLst/>
                <a:latin typeface="Huawei Sans" panose="020C0503030203020204" pitchFamily="34" charset="0"/>
                <a:ea typeface="方正兰亭黑简体" panose="02000000000000000000" pitchFamily="2" charset="-122"/>
              </a:rPr>
              <a:t>P</a:t>
            </a:r>
            <a:r>
              <a:rPr lang="en-US" altLang="zh-CN" sz="1200" dirty="0" err="1" smtClean="0">
                <a:latin typeface="Huawei Sans" panose="020C0503030203020204" pitchFamily="34" charset="0"/>
                <a:ea typeface="方正兰亭黑简体" panose="02000000000000000000" pitchFamily="2" charset="-122"/>
              </a:rPr>
              <a:t>xxxx</a:t>
            </a:r>
            <a:endParaRPr kumimoji="0" lang="en-US" altLang="zh-CN"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endParaRPr>
          </a:p>
        </p:txBody>
      </p:sp>
      <p:sp>
        <p:nvSpPr>
          <p:cNvPr id="53" name="矩形 52"/>
          <p:cNvSpPr/>
          <p:nvPr/>
        </p:nvSpPr>
        <p:spPr bwMode="auto">
          <a:xfrm>
            <a:off x="7631563" y="3038308"/>
            <a:ext cx="1235566" cy="288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1200" dirty="0" smtClean="0">
                <a:latin typeface="Huawei Sans" panose="020C0503030203020204" pitchFamily="34" charset="0"/>
                <a:ea typeface="方正兰亭黑简体" panose="02000000000000000000" pitchFamily="2" charset="-122"/>
              </a:rPr>
              <a:t>PowerPC9xx</a:t>
            </a:r>
            <a:endParaRPr lang="zh-CN" altLang="en-US" sz="1200" dirty="0">
              <a:latin typeface="Huawei Sans" panose="020C0503030203020204" pitchFamily="34" charset="0"/>
              <a:ea typeface="方正兰亭黑简体" panose="02000000000000000000" pitchFamily="2" charset="-122"/>
            </a:endParaRPr>
          </a:p>
        </p:txBody>
      </p:sp>
      <p:sp>
        <p:nvSpPr>
          <p:cNvPr id="20" name="矩形 19"/>
          <p:cNvSpPr/>
          <p:nvPr/>
        </p:nvSpPr>
        <p:spPr bwMode="auto">
          <a:xfrm>
            <a:off x="7083377" y="2620410"/>
            <a:ext cx="920348" cy="288000"/>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1200" dirty="0" smtClean="0">
                <a:solidFill>
                  <a:schemeClr val="bg1"/>
                </a:solidFill>
                <a:latin typeface="Huawei Sans" panose="020C0503030203020204" pitchFamily="34" charset="0"/>
                <a:ea typeface="方正兰亭黑简体" panose="02000000000000000000" pitchFamily="2" charset="-122"/>
              </a:rPr>
              <a:t>POWER4</a:t>
            </a:r>
            <a:endParaRPr kumimoji="0" lang="zh-CN" altLang="en-US" sz="1200" b="0" i="0" u="none" strike="noStrike" cap="none" normalizeH="0" baseline="0" dirty="0" smtClean="0">
              <a:ln>
                <a:noFill/>
              </a:ln>
              <a:solidFill>
                <a:schemeClr val="bg1"/>
              </a:solidFill>
              <a:effectLst/>
              <a:latin typeface="Huawei Sans" panose="020C0503030203020204" pitchFamily="34" charset="0"/>
              <a:ea typeface="方正兰亭黑简体" panose="02000000000000000000" pitchFamily="2" charset="-122"/>
            </a:endParaRPr>
          </a:p>
        </p:txBody>
      </p:sp>
      <p:sp>
        <p:nvSpPr>
          <p:cNvPr id="70" name="圆角矩形 69"/>
          <p:cNvSpPr/>
          <p:nvPr/>
        </p:nvSpPr>
        <p:spPr bwMode="auto">
          <a:xfrm>
            <a:off x="3794123" y="1488206"/>
            <a:ext cx="675688" cy="288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en-US" altLang="zh-CN" sz="1200" dirty="0" smtClean="0">
                <a:latin typeface="Huawei Sans" panose="020C0503030203020204" pitchFamily="34" charset="0"/>
                <a:ea typeface="方正兰亭黑简体" panose="02000000000000000000" pitchFamily="2" charset="-122"/>
              </a:rPr>
              <a:t>80286</a:t>
            </a:r>
            <a:endPar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endParaRPr>
          </a:p>
        </p:txBody>
      </p:sp>
      <p:sp>
        <p:nvSpPr>
          <p:cNvPr id="21" name="矩形 20"/>
          <p:cNvSpPr/>
          <p:nvPr/>
        </p:nvSpPr>
        <p:spPr bwMode="auto">
          <a:xfrm>
            <a:off x="3850510" y="2623677"/>
            <a:ext cx="867650" cy="288000"/>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bg1"/>
                </a:solidFill>
                <a:effectLst/>
                <a:latin typeface="Huawei Sans" panose="020C0503030203020204" pitchFamily="34" charset="0"/>
                <a:ea typeface="方正兰亭黑简体" panose="02000000000000000000" pitchFamily="2" charset="-122"/>
              </a:rPr>
              <a:t>POWER1</a:t>
            </a:r>
            <a:endParaRPr kumimoji="0" lang="zh-CN" altLang="en-US" sz="1200" b="0" i="0" u="none" strike="noStrike" cap="none" normalizeH="0" baseline="0" dirty="0" smtClean="0">
              <a:ln>
                <a:noFill/>
              </a:ln>
              <a:solidFill>
                <a:schemeClr val="bg1"/>
              </a:solidFill>
              <a:effectLst/>
              <a:latin typeface="Huawei Sans" panose="020C0503030203020204" pitchFamily="34" charset="0"/>
              <a:ea typeface="方正兰亭黑简体" panose="02000000000000000000" pitchFamily="2" charset="-122"/>
            </a:endParaRPr>
          </a:p>
        </p:txBody>
      </p:sp>
      <p:sp>
        <p:nvSpPr>
          <p:cNvPr id="2" name="文本框 1"/>
          <p:cNvSpPr txBox="1"/>
          <p:nvPr/>
        </p:nvSpPr>
        <p:spPr bwMode="auto">
          <a:xfrm>
            <a:off x="1602856" y="1146320"/>
            <a:ext cx="611605" cy="334881"/>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r>
              <a:rPr lang="en-US" altLang="zh-CN" sz="1600" dirty="0" smtClean="0">
                <a:latin typeface="Huawei Sans" panose="020C0503030203020204" pitchFamily="34" charset="0"/>
                <a:ea typeface="方正兰亭黑简体" panose="02000000000000000000" pitchFamily="2" charset="-122"/>
              </a:rPr>
              <a:t>Intel</a:t>
            </a:r>
            <a:endParaRPr lang="zh-CN" altLang="en-US" sz="1600" dirty="0" smtClean="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540835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Rot="1" noChangeArrowheads="1"/>
          </p:cNvSpPr>
          <p:nvPr>
            <p:ph type="title"/>
          </p:nvPr>
        </p:nvSpPr>
        <p:spPr>
          <a:xfrm>
            <a:off x="1703512" y="-136226"/>
            <a:ext cx="8621713" cy="1214422"/>
          </a:xfrm>
        </p:spPr>
        <p:txBody>
          <a:bodyPr/>
          <a:lstStyle/>
          <a:p>
            <a:pPr eaLnBrk="1" hangingPunct="1"/>
            <a:r>
              <a:rPr lang="en-US" altLang="zh-CN" sz="4000" dirty="0"/>
              <a:t>New Concepts ?</a:t>
            </a:r>
          </a:p>
        </p:txBody>
      </p:sp>
      <p:sp>
        <p:nvSpPr>
          <p:cNvPr id="12292" name="Rectangle 3"/>
          <p:cNvSpPr>
            <a:spLocks noGrp="1" noRot="1" noChangeArrowheads="1"/>
          </p:cNvSpPr>
          <p:nvPr>
            <p:ph idx="1"/>
          </p:nvPr>
        </p:nvSpPr>
        <p:spPr>
          <a:xfrm>
            <a:off x="1199456" y="574637"/>
            <a:ext cx="9937104" cy="5878699"/>
          </a:xfrm>
        </p:spPr>
        <p:txBody>
          <a:bodyPr>
            <a:normAutofit/>
          </a:bodyPr>
          <a:lstStyle/>
          <a:p>
            <a:pPr eaLnBrk="1" hangingPunct="1">
              <a:lnSpc>
                <a:spcPct val="80000"/>
              </a:lnSpc>
            </a:pPr>
            <a:endParaRPr lang="en-US" altLang="zh-CN" i="1" dirty="0">
              <a:solidFill>
                <a:srgbClr val="0033CC"/>
              </a:solidFill>
            </a:endParaRPr>
          </a:p>
          <a:p>
            <a:pPr eaLnBrk="1" hangingPunct="1">
              <a:lnSpc>
                <a:spcPct val="80000"/>
              </a:lnSpc>
            </a:pPr>
            <a:endParaRPr lang="en-US" altLang="zh-CN" i="1" dirty="0">
              <a:solidFill>
                <a:srgbClr val="0033CC"/>
              </a:solidFill>
            </a:endParaRPr>
          </a:p>
          <a:p>
            <a:pPr eaLnBrk="1" hangingPunct="1">
              <a:lnSpc>
                <a:spcPct val="80000"/>
              </a:lnSpc>
            </a:pPr>
            <a:r>
              <a:rPr lang="en-US" altLang="zh-CN" sz="3200" i="1" dirty="0">
                <a:solidFill>
                  <a:srgbClr val="FF0000"/>
                </a:solidFill>
              </a:rPr>
              <a:t>Computer Architecture</a:t>
            </a:r>
            <a:r>
              <a:rPr lang="en-US" altLang="zh-CN" sz="3200" dirty="0"/>
              <a:t> is the </a:t>
            </a:r>
            <a:r>
              <a:rPr lang="en-US" altLang="zh-CN" sz="3200" dirty="0">
                <a:solidFill>
                  <a:srgbClr val="3333FF"/>
                </a:solidFill>
              </a:rPr>
              <a:t>science and art</a:t>
            </a:r>
            <a:r>
              <a:rPr lang="en-US" altLang="zh-CN" sz="3200" dirty="0"/>
              <a:t> of </a:t>
            </a:r>
            <a:r>
              <a:rPr lang="en-US" altLang="zh-CN" sz="3200" u="sng" dirty="0">
                <a:solidFill>
                  <a:srgbClr val="FF0000"/>
                </a:solidFill>
              </a:rPr>
              <a:t>selecting</a:t>
            </a:r>
            <a:r>
              <a:rPr lang="en-US" altLang="zh-CN" sz="3200" dirty="0">
                <a:solidFill>
                  <a:srgbClr val="FF0000"/>
                </a:solidFill>
              </a:rPr>
              <a:t> </a:t>
            </a:r>
            <a:r>
              <a:rPr lang="en-US" altLang="zh-CN" sz="3200" dirty="0"/>
              <a:t>and interconnecting hardware components to create computers that meet</a:t>
            </a:r>
            <a:r>
              <a:rPr lang="en-US" altLang="zh-CN" sz="3200" dirty="0">
                <a:solidFill>
                  <a:srgbClr val="0000FF"/>
                </a:solidFill>
              </a:rPr>
              <a:t> functional</a:t>
            </a:r>
            <a:r>
              <a:rPr lang="en-US" altLang="zh-CN" sz="3200" dirty="0"/>
              <a:t>, </a:t>
            </a:r>
            <a:r>
              <a:rPr lang="en-US" altLang="zh-CN" sz="3200" dirty="0">
                <a:solidFill>
                  <a:srgbClr val="3333FF"/>
                </a:solidFill>
              </a:rPr>
              <a:t>performance, cost</a:t>
            </a:r>
            <a:r>
              <a:rPr lang="en-US" altLang="zh-CN" sz="3200" dirty="0"/>
              <a:t> and </a:t>
            </a:r>
            <a:r>
              <a:rPr lang="en-US" altLang="zh-CN" sz="3200" dirty="0">
                <a:solidFill>
                  <a:srgbClr val="FF3300"/>
                </a:solidFill>
              </a:rPr>
              <a:t>power</a:t>
            </a:r>
            <a:r>
              <a:rPr lang="en-US" altLang="zh-CN" sz="3200" dirty="0"/>
              <a:t> goals.</a:t>
            </a:r>
          </a:p>
          <a:p>
            <a:pPr eaLnBrk="1" hangingPunct="1">
              <a:lnSpc>
                <a:spcPct val="80000"/>
              </a:lnSpc>
            </a:pPr>
            <a:endParaRPr lang="en-US" sz="3200" dirty="0"/>
          </a:p>
          <a:p>
            <a:pPr eaLnBrk="1" hangingPunct="1">
              <a:lnSpc>
                <a:spcPct val="80000"/>
              </a:lnSpc>
            </a:pPr>
            <a:r>
              <a:rPr lang="en-US" sz="3200" dirty="0"/>
              <a:t>It is a </a:t>
            </a:r>
            <a:r>
              <a:rPr lang="en-US" sz="3200" b="1" dirty="0">
                <a:solidFill>
                  <a:srgbClr val="FF0000"/>
                </a:solidFill>
              </a:rPr>
              <a:t>blueprint</a:t>
            </a:r>
            <a:r>
              <a:rPr lang="en-US" sz="3200" dirty="0"/>
              <a:t> and functional description of requirements and design implementations for the various parts of a computer, focusing largely on the way by which the central processing unit (CPU) performs internally and accesses addresses in memory.</a:t>
            </a:r>
            <a:endParaRPr lang="en-US" altLang="zh-CN" sz="3200" dirty="0"/>
          </a:p>
        </p:txBody>
      </p:sp>
      <p:sp>
        <p:nvSpPr>
          <p:cNvPr id="12293" name="AutoShape 4"/>
          <p:cNvSpPr>
            <a:spLocks noChangeArrowheads="1"/>
          </p:cNvSpPr>
          <p:nvPr/>
        </p:nvSpPr>
        <p:spPr bwMode="auto">
          <a:xfrm>
            <a:off x="4727575" y="4797425"/>
            <a:ext cx="1028700" cy="1143000"/>
          </a:xfrm>
          <a:prstGeom prst="horizontalScroll">
            <a:avLst>
              <a:gd name="adj" fmla="val 12500"/>
            </a:avLst>
          </a:prstGeom>
          <a:noFill/>
          <a:ln w="9525">
            <a:noFill/>
            <a:round/>
            <a:headEnd type="none" w="sm" len="sm"/>
            <a:tailEnd type="none" w="sm" len="sm"/>
          </a:ln>
        </p:spPr>
        <p:txBody>
          <a:bodyPr wrap="none" anchor="ctr"/>
          <a:lstStyle/>
          <a:p>
            <a:endParaRPr lang="zh-CN" altLang="en-US"/>
          </a:p>
        </p:txBody>
      </p:sp>
      <p:sp>
        <p:nvSpPr>
          <p:cNvPr id="12294" name="AutoShape 5"/>
          <p:cNvSpPr>
            <a:spLocks noChangeArrowheads="1"/>
          </p:cNvSpPr>
          <p:nvPr/>
        </p:nvSpPr>
        <p:spPr bwMode="auto">
          <a:xfrm>
            <a:off x="3575051" y="5805488"/>
            <a:ext cx="4608513" cy="792162"/>
          </a:xfrm>
          <a:prstGeom prst="horizontalScroll">
            <a:avLst>
              <a:gd name="adj" fmla="val 12500"/>
            </a:avLst>
          </a:prstGeom>
          <a:noFill/>
          <a:ln w="9525">
            <a:noFill/>
            <a:round/>
            <a:headEnd type="none" w="sm" len="sm"/>
            <a:tailEnd type="none" w="sm" len="sm"/>
          </a:ln>
        </p:spPr>
        <p:txBody>
          <a:bodyPr wrap="none" anchor="ctr"/>
          <a:lstStyle/>
          <a:p>
            <a:endParaRPr lang="zh-CN" altLang="zh-CN" sz="4400" i="0">
              <a:solidFill>
                <a:schemeClr val="tx2"/>
              </a:solidFill>
            </a:endParaRPr>
          </a:p>
        </p:txBody>
      </p:sp>
      <p:sp>
        <p:nvSpPr>
          <p:cNvPr id="8" name="爆炸形 1 7"/>
          <p:cNvSpPr/>
          <p:nvPr/>
        </p:nvSpPr>
        <p:spPr bwMode="auto">
          <a:xfrm>
            <a:off x="7096100" y="1"/>
            <a:ext cx="3571900" cy="1500197"/>
          </a:xfrm>
          <a:prstGeom prst="irregularSeal1">
            <a:avLst/>
          </a:prstGeom>
          <a:solidFill>
            <a:srgbClr val="FFFF00"/>
          </a:solidFill>
          <a:ln w="9525" cap="flat" cmpd="sng" algn="ctr">
            <a:solidFill>
              <a:srgbClr val="3333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r>
              <a:rPr lang="en-US" altLang="zh-CN" dirty="0"/>
              <a:t>Tradeoff</a:t>
            </a:r>
            <a:endParaRPr lang="zh-CN" altLang="en-US" dirty="0"/>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1" presetClass="entr" presetSubtype="0" fill="hold" grpId="0" nodeType="clickEffect">
                                  <p:stCondLst>
                                    <p:cond delay="0"/>
                                  </p:stCondLst>
                                  <p:childTnLst>
                                    <p:set>
                                      <p:cBhvr>
                                        <p:cTn id="10" dur="1000">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 grpId="0"/>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Rot="1" noChangeArrowheads="1"/>
          </p:cNvSpPr>
          <p:nvPr>
            <p:ph type="title"/>
          </p:nvPr>
        </p:nvSpPr>
        <p:spPr>
          <a:xfrm>
            <a:off x="1503647" y="0"/>
            <a:ext cx="8621713" cy="936625"/>
          </a:xfrm>
        </p:spPr>
        <p:txBody>
          <a:bodyPr/>
          <a:lstStyle/>
          <a:p>
            <a:pPr eaLnBrk="1" hangingPunct="1"/>
            <a:r>
              <a:rPr lang="en-US" altLang="zh-CN" dirty="0" smtClean="0"/>
              <a:t>Computer architecture</a:t>
            </a:r>
          </a:p>
        </p:txBody>
      </p:sp>
      <p:sp>
        <p:nvSpPr>
          <p:cNvPr id="13316" name="Rectangle 3"/>
          <p:cNvSpPr>
            <a:spLocks noGrp="1" noRot="1" noChangeArrowheads="1"/>
          </p:cNvSpPr>
          <p:nvPr>
            <p:ph idx="1"/>
          </p:nvPr>
        </p:nvSpPr>
        <p:spPr>
          <a:xfrm>
            <a:off x="1343472" y="936625"/>
            <a:ext cx="10081120" cy="5302420"/>
          </a:xfrm>
        </p:spPr>
        <p:txBody>
          <a:bodyPr/>
          <a:lstStyle/>
          <a:p>
            <a:r>
              <a:rPr lang="en-US" sz="2000" dirty="0"/>
              <a:t>Computer architecture comprises at least three main subcategories:</a:t>
            </a:r>
            <a:r>
              <a:rPr lang="en-US" sz="2000" baseline="30000" dirty="0">
                <a:hlinkClick r:id="rId2"/>
              </a:rPr>
              <a:t>[1]</a:t>
            </a:r>
            <a:endParaRPr lang="en-US" sz="2000" dirty="0"/>
          </a:p>
          <a:p>
            <a:r>
              <a:rPr lang="en-US" sz="2800" b="1" i="1" dirty="0">
                <a:solidFill>
                  <a:srgbClr val="FF0000"/>
                </a:solidFill>
              </a:rPr>
              <a:t>Instruction set architecture</a:t>
            </a:r>
            <a:r>
              <a:rPr lang="en-US" sz="2800" b="1" dirty="0"/>
              <a:t>, </a:t>
            </a:r>
          </a:p>
          <a:p>
            <a:r>
              <a:rPr lang="en-US" sz="2800" b="1" i="1" dirty="0" err="1">
                <a:solidFill>
                  <a:srgbClr val="FF0000"/>
                </a:solidFill>
              </a:rPr>
              <a:t>Microarchitecture</a:t>
            </a:r>
            <a:r>
              <a:rPr lang="en-US" sz="2800" b="1" dirty="0"/>
              <a:t>, </a:t>
            </a:r>
            <a:r>
              <a:rPr lang="en-US" sz="2800" dirty="0"/>
              <a:t>also known as </a:t>
            </a:r>
            <a:r>
              <a:rPr lang="en-US" sz="2800" b="1" i="1" dirty="0">
                <a:solidFill>
                  <a:srgbClr val="3333FF"/>
                </a:solidFill>
              </a:rPr>
              <a:t>Computer organization</a:t>
            </a:r>
            <a:r>
              <a:rPr lang="en-US" sz="2800" b="1" dirty="0">
                <a:solidFill>
                  <a:srgbClr val="3333FF"/>
                </a:solidFill>
              </a:rPr>
              <a:t> </a:t>
            </a:r>
            <a:r>
              <a:rPr lang="en-US" sz="2800" dirty="0"/>
              <a:t>is a lower level, more concrete and detailed, description of the system that involves how the constituent parts of the system are interconnected and how they interoperate in order to implement the ISA.</a:t>
            </a:r>
            <a:r>
              <a:rPr lang="en-US" sz="2800" baseline="30000" dirty="0">
                <a:hlinkClick r:id="rId2"/>
              </a:rPr>
              <a:t>[</a:t>
            </a:r>
            <a:endParaRPr lang="en-US" sz="2800" dirty="0"/>
          </a:p>
          <a:p>
            <a:r>
              <a:rPr lang="en-US" sz="2800" b="1" i="1" dirty="0">
                <a:solidFill>
                  <a:srgbClr val="3333FF"/>
                </a:solidFill>
              </a:rPr>
              <a:t>System Design</a:t>
            </a:r>
            <a:r>
              <a:rPr lang="en-US" sz="2800" b="1" dirty="0">
                <a:solidFill>
                  <a:srgbClr val="3333FF"/>
                </a:solidFill>
              </a:rPr>
              <a:t> </a:t>
            </a:r>
            <a:r>
              <a:rPr lang="en-US" sz="2800" dirty="0"/>
              <a:t>which includes all of the other hardware components within a computing system such as:</a:t>
            </a:r>
          </a:p>
          <a:p>
            <a:pPr lvl="2"/>
            <a:r>
              <a:rPr lang="en-US" sz="2000" dirty="0"/>
              <a:t>Logic Implementation</a:t>
            </a:r>
          </a:p>
          <a:p>
            <a:pPr lvl="2"/>
            <a:r>
              <a:rPr lang="en-US" sz="2000" dirty="0"/>
              <a:t>Circuit Implementation</a:t>
            </a:r>
          </a:p>
          <a:p>
            <a:pPr lvl="2"/>
            <a:r>
              <a:rPr lang="en-US" sz="2000" dirty="0"/>
              <a:t>Physical Implementation</a:t>
            </a:r>
            <a:endParaRPr lang="en-US" sz="2000" dirty="0" smtClean="0"/>
          </a:p>
          <a:p>
            <a:pPr lvl="3"/>
            <a:endParaRPr lang="en-US" sz="800" dirty="0"/>
          </a:p>
          <a:p>
            <a:pPr eaLnBrk="1" hangingPunct="1">
              <a:lnSpc>
                <a:spcPct val="80000"/>
              </a:lnSpc>
              <a:buNone/>
            </a:pPr>
            <a:endParaRPr lang="en-US" altLang="zh-CN" dirty="0" smtClean="0"/>
          </a:p>
        </p:txBody>
      </p:sp>
    </p:spTree>
  </p:cSld>
  <p:clrMapOvr>
    <a:masterClrMapping/>
  </p:clrMapOvr>
  <p:transition spd="slow">
    <p:pull dir="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Rot="1" noChangeArrowheads="1"/>
          </p:cNvSpPr>
          <p:nvPr>
            <p:ph type="title"/>
          </p:nvPr>
        </p:nvSpPr>
        <p:spPr>
          <a:xfrm>
            <a:off x="2855913" y="0"/>
            <a:ext cx="7561262" cy="719138"/>
          </a:xfrm>
        </p:spPr>
        <p:txBody>
          <a:bodyPr/>
          <a:lstStyle/>
          <a:p>
            <a:pPr eaLnBrk="1" hangingPunct="1"/>
            <a:r>
              <a:rPr lang="en-US" altLang="zh-CN" dirty="0" smtClean="0"/>
              <a:t>Topics in Chapter 1</a:t>
            </a:r>
          </a:p>
        </p:txBody>
      </p:sp>
      <p:sp>
        <p:nvSpPr>
          <p:cNvPr id="10244" name="Rectangle 3"/>
          <p:cNvSpPr>
            <a:spLocks noGrp="1" noRot="1" noChangeArrowheads="1"/>
          </p:cNvSpPr>
          <p:nvPr>
            <p:ph idx="1"/>
          </p:nvPr>
        </p:nvSpPr>
        <p:spPr>
          <a:xfrm>
            <a:off x="1847850" y="1196975"/>
            <a:ext cx="8534400" cy="5410200"/>
          </a:xfrm>
        </p:spPr>
        <p:txBody>
          <a:bodyPr>
            <a:normAutofit/>
          </a:bodyPr>
          <a:lstStyle/>
          <a:p>
            <a:pPr eaLnBrk="1" hangingPunct="1">
              <a:lnSpc>
                <a:spcPct val="90000"/>
              </a:lnSpc>
              <a:buFont typeface="Wingdings" pitchFamily="2" charset="2"/>
              <a:buNone/>
            </a:pPr>
            <a:r>
              <a:rPr lang="en-US" altLang="zh-CN" sz="2800" dirty="0">
                <a:latin typeface="Comic Sans MS" pitchFamily="66" charset="0"/>
              </a:rPr>
              <a:t>1.1  Introduction</a:t>
            </a:r>
          </a:p>
          <a:p>
            <a:pPr eaLnBrk="1" hangingPunct="1">
              <a:lnSpc>
                <a:spcPct val="90000"/>
              </a:lnSpc>
              <a:buFont typeface="Wingdings" pitchFamily="2" charset="2"/>
              <a:buNone/>
            </a:pPr>
            <a:r>
              <a:rPr lang="en-US" altLang="zh-CN" sz="2800" dirty="0">
                <a:latin typeface="Comic Sans MS" pitchFamily="66" charset="0"/>
              </a:rPr>
              <a:t>1.2  Classes of computers</a:t>
            </a:r>
          </a:p>
          <a:p>
            <a:pPr eaLnBrk="1" hangingPunct="1">
              <a:lnSpc>
                <a:spcPct val="90000"/>
              </a:lnSpc>
              <a:buFont typeface="Wingdings" pitchFamily="2" charset="2"/>
              <a:buNone/>
            </a:pPr>
            <a:r>
              <a:rPr lang="en-US" altLang="zh-CN" sz="2800" dirty="0">
                <a:solidFill>
                  <a:srgbClr val="FF0000"/>
                </a:solidFill>
                <a:latin typeface="Comic Sans MS" pitchFamily="66" charset="0"/>
              </a:rPr>
              <a:t>1.3  Defining computer architecture  and What’s the task of computer design?</a:t>
            </a:r>
          </a:p>
          <a:p>
            <a:pPr eaLnBrk="1" hangingPunct="1">
              <a:lnSpc>
                <a:spcPct val="90000"/>
              </a:lnSpc>
              <a:buFont typeface="Wingdings" pitchFamily="2" charset="2"/>
              <a:buNone/>
            </a:pPr>
            <a:r>
              <a:rPr lang="en-US" altLang="zh-CN" sz="2800" dirty="0">
                <a:latin typeface="Comic Sans MS" pitchFamily="66" charset="0"/>
              </a:rPr>
              <a:t>1.4  Trends in Technology</a:t>
            </a:r>
          </a:p>
          <a:p>
            <a:pPr eaLnBrk="1" hangingPunct="1">
              <a:lnSpc>
                <a:spcPct val="90000"/>
              </a:lnSpc>
              <a:buFont typeface="Wingdings" pitchFamily="2" charset="2"/>
              <a:buNone/>
            </a:pPr>
            <a:r>
              <a:rPr lang="en-US" altLang="zh-CN" sz="2800" dirty="0">
                <a:latin typeface="Comic Sans MS" pitchFamily="66" charset="0"/>
              </a:rPr>
              <a:t>1.5  Trends in power in Integrated circuits</a:t>
            </a:r>
          </a:p>
          <a:p>
            <a:pPr eaLnBrk="1" hangingPunct="1">
              <a:lnSpc>
                <a:spcPct val="90000"/>
              </a:lnSpc>
              <a:buFont typeface="Wingdings" pitchFamily="2" charset="2"/>
              <a:buNone/>
            </a:pPr>
            <a:r>
              <a:rPr lang="en-US" altLang="zh-CN" sz="2800" dirty="0">
                <a:latin typeface="Comic Sans MS" pitchFamily="66" charset="0"/>
              </a:rPr>
              <a:t>1.6  Trends in Cost</a:t>
            </a:r>
          </a:p>
          <a:p>
            <a:pPr eaLnBrk="1" hangingPunct="1">
              <a:lnSpc>
                <a:spcPct val="90000"/>
              </a:lnSpc>
              <a:buFont typeface="Wingdings" pitchFamily="2" charset="2"/>
              <a:buNone/>
            </a:pPr>
            <a:r>
              <a:rPr lang="en-US" altLang="zh-CN" sz="2800" dirty="0">
                <a:latin typeface="Comic Sans MS" pitchFamily="66" charset="0"/>
              </a:rPr>
              <a:t>1.7  Dependability</a:t>
            </a:r>
          </a:p>
          <a:p>
            <a:pPr eaLnBrk="1" hangingPunct="1">
              <a:lnSpc>
                <a:spcPct val="90000"/>
              </a:lnSpc>
              <a:buFont typeface="Wingdings" pitchFamily="2" charset="2"/>
              <a:buNone/>
            </a:pPr>
            <a:r>
              <a:rPr lang="en-US" altLang="zh-CN" sz="2800" dirty="0">
                <a:latin typeface="Comic Sans MS" pitchFamily="66" charset="0"/>
              </a:rPr>
              <a:t>1.8  Measuring, Reporting and </a:t>
            </a:r>
            <a:r>
              <a:rPr lang="en-US" altLang="zh-CN" sz="2800" dirty="0" err="1">
                <a:latin typeface="Comic Sans MS" pitchFamily="66" charset="0"/>
              </a:rPr>
              <a:t>summerizing</a:t>
            </a:r>
            <a:r>
              <a:rPr lang="en-US" altLang="zh-CN" sz="2800" dirty="0">
                <a:latin typeface="Comic Sans MS" pitchFamily="66" charset="0"/>
              </a:rPr>
              <a:t> </a:t>
            </a:r>
            <a:r>
              <a:rPr lang="en-US" altLang="zh-CN" sz="2800" dirty="0" err="1">
                <a:latin typeface="Comic Sans MS" pitchFamily="66" charset="0"/>
              </a:rPr>
              <a:t>Perf</a:t>
            </a:r>
            <a:r>
              <a:rPr lang="en-US" altLang="zh-CN" sz="2800" dirty="0">
                <a:latin typeface="Comic Sans MS" pitchFamily="66" charset="0"/>
              </a:rPr>
              <a:t>.</a:t>
            </a:r>
          </a:p>
          <a:p>
            <a:pPr eaLnBrk="1" hangingPunct="1">
              <a:lnSpc>
                <a:spcPct val="90000"/>
              </a:lnSpc>
              <a:buFont typeface="Wingdings" pitchFamily="2" charset="2"/>
              <a:buNone/>
            </a:pPr>
            <a:r>
              <a:rPr lang="en-US" altLang="zh-CN" sz="2800" dirty="0">
                <a:solidFill>
                  <a:srgbClr val="FF0000"/>
                </a:solidFill>
                <a:latin typeface="Comic Sans MS" pitchFamily="66" charset="0"/>
              </a:rPr>
              <a:t>1.9 Quantitative Principles of computer Design </a:t>
            </a:r>
          </a:p>
          <a:p>
            <a:pPr eaLnBrk="1" hangingPunct="1">
              <a:lnSpc>
                <a:spcPct val="90000"/>
              </a:lnSpc>
              <a:buFont typeface="Wingdings" pitchFamily="2" charset="2"/>
              <a:buNone/>
            </a:pPr>
            <a:r>
              <a:rPr lang="en-US" altLang="zh-CN" sz="2800" dirty="0">
                <a:latin typeface="Comic Sans MS" pitchFamily="66" charset="0"/>
              </a:rPr>
              <a:t>1.10 Putting it altogether</a:t>
            </a:r>
            <a:endParaRPr lang="en-US" altLang="zh-CN" sz="28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rrowheads="1"/>
          </p:cNvSpPr>
          <p:nvPr>
            <p:ph type="title"/>
          </p:nvPr>
        </p:nvSpPr>
        <p:spPr/>
        <p:txBody>
          <a:bodyPr/>
          <a:lstStyle/>
          <a:p>
            <a:pPr eaLnBrk="1" hangingPunct="1"/>
            <a:r>
              <a:rPr lang="en-US" altLang="zh-CN" sz="3600" dirty="0"/>
              <a:t>The Task of Computer </a:t>
            </a:r>
            <a:r>
              <a:rPr lang="en-US" altLang="zh-CN" sz="3600" dirty="0" smtClean="0"/>
              <a:t>Design</a:t>
            </a:r>
            <a:endParaRPr lang="en-US" altLang="zh-CN" sz="3600" dirty="0"/>
          </a:p>
        </p:txBody>
      </p:sp>
      <p:sp>
        <p:nvSpPr>
          <p:cNvPr id="61443" name="Rectangle 3"/>
          <p:cNvSpPr>
            <a:spLocks noGrp="1" noRot="1" noChangeArrowheads="1"/>
          </p:cNvSpPr>
          <p:nvPr>
            <p:ph idx="1"/>
          </p:nvPr>
        </p:nvSpPr>
        <p:spPr>
          <a:xfrm>
            <a:off x="1305262" y="1052736"/>
            <a:ext cx="9975314" cy="5454352"/>
          </a:xfrm>
        </p:spPr>
        <p:txBody>
          <a:bodyPr>
            <a:normAutofit/>
          </a:bodyPr>
          <a:lstStyle/>
          <a:p>
            <a:pPr eaLnBrk="1" hangingPunct="1"/>
            <a:r>
              <a:rPr lang="en-US" altLang="zh-CN" dirty="0">
                <a:solidFill>
                  <a:srgbClr val="0000FF"/>
                </a:solidFill>
                <a:latin typeface="Comic Sans MS" pitchFamily="66" charset="0"/>
              </a:rPr>
              <a:t>Determine the important attributes of a new machine to maximize performance while staying with constrains, such as cost, power, availability, etc.</a:t>
            </a:r>
            <a:r>
              <a:rPr lang="en-US" altLang="zh-CN" dirty="0">
                <a:solidFill>
                  <a:srgbClr val="0000FF"/>
                </a:solidFill>
              </a:rPr>
              <a:t> </a:t>
            </a:r>
          </a:p>
          <a:p>
            <a:pPr lvl="1" eaLnBrk="1" hangingPunct="1"/>
            <a:r>
              <a:rPr lang="en-US" altLang="zh-CN" dirty="0">
                <a:latin typeface="Times-Roman" charset="0"/>
              </a:rPr>
              <a:t>instruction set architecture design</a:t>
            </a:r>
          </a:p>
          <a:p>
            <a:pPr lvl="1" eaLnBrk="1" hangingPunct="1"/>
            <a:r>
              <a:rPr lang="en-US" altLang="zh-CN" dirty="0">
                <a:latin typeface="Times-Roman" charset="0"/>
              </a:rPr>
              <a:t>functional organization </a:t>
            </a:r>
          </a:p>
          <a:p>
            <a:pPr lvl="2" eaLnBrk="1" hangingPunct="1"/>
            <a:r>
              <a:rPr lang="en-US" altLang="zh-CN" dirty="0"/>
              <a:t> </a:t>
            </a:r>
            <a:r>
              <a:rPr lang="en-US" altLang="zh-CN" dirty="0">
                <a:latin typeface="Comic Sans MS" pitchFamily="66" charset="0"/>
              </a:rPr>
              <a:t>High level aspects of computer design, i.e. memory system, bus architecture and internal CPU design.</a:t>
            </a:r>
            <a:r>
              <a:rPr lang="en-US" altLang="zh-CN" dirty="0"/>
              <a:t> </a:t>
            </a:r>
            <a:endParaRPr lang="en-US" altLang="zh-CN" dirty="0">
              <a:latin typeface="Times-Roman" charset="0"/>
            </a:endParaRPr>
          </a:p>
          <a:p>
            <a:pPr lvl="1" eaLnBrk="1" hangingPunct="1"/>
            <a:r>
              <a:rPr lang="en-US" altLang="zh-CN" dirty="0">
                <a:latin typeface="Times-Roman" charset="0"/>
              </a:rPr>
              <a:t>logic design ( hardware )  </a:t>
            </a:r>
          </a:p>
          <a:p>
            <a:pPr lvl="1" eaLnBrk="1" hangingPunct="1"/>
            <a:r>
              <a:rPr lang="en-US" altLang="zh-CN" dirty="0">
                <a:latin typeface="Times-Roman" charset="0"/>
              </a:rPr>
              <a:t>implementation (hardware )</a:t>
            </a:r>
            <a:endParaRPr lang="en-US" altLang="zh-CN" dirty="0" smtClean="0">
              <a:latin typeface="Times-Roman" charset="0"/>
            </a:endParaRPr>
          </a:p>
        </p:txBody>
      </p:sp>
    </p:spTree>
  </p:cSld>
  <p:clrMapOvr>
    <a:masterClrMapping/>
  </p:clrMapOvr>
  <p:transition spd="slow">
    <p:random/>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2"/>
          <p:cNvPicPr>
            <a:picLocks noChangeAspect="1"/>
          </p:cNvPicPr>
          <p:nvPr/>
        </p:nvPicPr>
        <p:blipFill>
          <a:blip r:embed="rId2"/>
          <a:stretch>
            <a:fillRect/>
          </a:stretch>
        </p:blipFill>
        <p:spPr>
          <a:xfrm>
            <a:off x="1415480" y="1490854"/>
            <a:ext cx="9361040" cy="5229714"/>
          </a:xfrm>
          <a:prstGeom prst="rect">
            <a:avLst/>
          </a:prstGeom>
        </p:spPr>
      </p:pic>
      <p:sp>
        <p:nvSpPr>
          <p:cNvPr id="36866" name="Rectangle 2"/>
          <p:cNvSpPr>
            <a:spLocks noGrp="1" noRot="1" noChangeArrowheads="1"/>
          </p:cNvSpPr>
          <p:nvPr>
            <p:ph type="title"/>
          </p:nvPr>
        </p:nvSpPr>
        <p:spPr>
          <a:xfrm>
            <a:off x="1703512" y="62662"/>
            <a:ext cx="10369152" cy="766762"/>
          </a:xfrm>
        </p:spPr>
        <p:txBody>
          <a:bodyPr>
            <a:normAutofit fontScale="90000"/>
          </a:bodyPr>
          <a:lstStyle/>
          <a:p>
            <a:r>
              <a:rPr lang="en-US" altLang="zh-CN" dirty="0"/>
              <a:t>Incredible CPU performance improvement</a:t>
            </a:r>
            <a:endParaRPr lang="zh-CN" altLang="zh-CN" dirty="0" smtClean="0"/>
          </a:p>
        </p:txBody>
      </p:sp>
      <p:sp>
        <p:nvSpPr>
          <p:cNvPr id="36868" name="Text Box 5"/>
          <p:cNvSpPr txBox="1">
            <a:spLocks noChangeArrowheads="1"/>
          </p:cNvSpPr>
          <p:nvPr/>
        </p:nvSpPr>
        <p:spPr bwMode="auto">
          <a:xfrm>
            <a:off x="695400" y="975473"/>
            <a:ext cx="109452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en-US" altLang="zh-CN" sz="1800" b="1" dirty="0">
                <a:solidFill>
                  <a:srgbClr val="0000FF"/>
                </a:solidFill>
                <a:latin typeface="Times New Roman" panose="02020603050405020304" pitchFamily="18" charset="0"/>
              </a:rPr>
              <a:t>VAX         : 25%/year  1978 to </a:t>
            </a:r>
            <a:r>
              <a:rPr kumimoji="1" lang="en-US" altLang="zh-CN" sz="1800" b="1" dirty="0" smtClean="0">
                <a:solidFill>
                  <a:srgbClr val="0000FF"/>
                </a:solidFill>
                <a:latin typeface="Times New Roman" panose="02020603050405020304" pitchFamily="18" charset="0"/>
              </a:rPr>
              <a:t>1986</a:t>
            </a:r>
            <a:r>
              <a:rPr kumimoji="1" lang="zh-CN" altLang="en-US" sz="1800" b="1" dirty="0" smtClean="0">
                <a:solidFill>
                  <a:srgbClr val="0000FF"/>
                </a:solidFill>
                <a:latin typeface="Times New Roman" panose="02020603050405020304" pitchFamily="18" charset="0"/>
              </a:rPr>
              <a:t>；     </a:t>
            </a:r>
            <a:r>
              <a:rPr kumimoji="1" lang="en-US" altLang="zh-CN" sz="1800" b="1" dirty="0" smtClean="0">
                <a:solidFill>
                  <a:srgbClr val="0000FF"/>
                </a:solidFill>
                <a:latin typeface="Times New Roman" panose="02020603050405020304" pitchFamily="18" charset="0"/>
              </a:rPr>
              <a:t>RISC+x86</a:t>
            </a:r>
            <a:r>
              <a:rPr kumimoji="1" lang="en-US" altLang="zh-CN" sz="1800" b="1" dirty="0">
                <a:solidFill>
                  <a:srgbClr val="0000FF"/>
                </a:solidFill>
                <a:latin typeface="Times New Roman" panose="02020603050405020304" pitchFamily="18" charset="0"/>
              </a:rPr>
              <a:t>:  52%/year 1986 to </a:t>
            </a:r>
            <a:r>
              <a:rPr kumimoji="1" lang="en-US" altLang="zh-CN" sz="1800" b="1" dirty="0" smtClean="0">
                <a:solidFill>
                  <a:srgbClr val="0000FF"/>
                </a:solidFill>
                <a:latin typeface="Times New Roman" panose="02020603050405020304" pitchFamily="18" charset="0"/>
              </a:rPr>
              <a:t>2002</a:t>
            </a:r>
            <a:r>
              <a:rPr kumimoji="1" lang="zh-CN" altLang="en-US" sz="1800" b="1" dirty="0" smtClean="0">
                <a:solidFill>
                  <a:srgbClr val="0000FF"/>
                </a:solidFill>
                <a:latin typeface="Times New Roman" panose="02020603050405020304" pitchFamily="18" charset="0"/>
              </a:rPr>
              <a:t>；  </a:t>
            </a:r>
            <a:r>
              <a:rPr kumimoji="1" lang="en-US" altLang="zh-CN" sz="1800" b="1" dirty="0" smtClean="0">
                <a:solidFill>
                  <a:srgbClr val="0000FF"/>
                </a:solidFill>
                <a:latin typeface="Times New Roman" panose="02020603050405020304" pitchFamily="18" charset="0"/>
              </a:rPr>
              <a:t>RISC+x86</a:t>
            </a:r>
            <a:r>
              <a:rPr kumimoji="1" lang="en-US" altLang="zh-CN" sz="1800" b="1" dirty="0">
                <a:solidFill>
                  <a:srgbClr val="0000FF"/>
                </a:solidFill>
                <a:latin typeface="Times New Roman" panose="02020603050405020304" pitchFamily="18" charset="0"/>
              </a:rPr>
              <a:t>:  22%/year  after 2002</a:t>
            </a:r>
          </a:p>
        </p:txBody>
      </p:sp>
      <p:sp>
        <p:nvSpPr>
          <p:cNvPr id="5" name="椭圆 4"/>
          <p:cNvSpPr/>
          <p:nvPr/>
        </p:nvSpPr>
        <p:spPr bwMode="auto">
          <a:xfrm rot="20280000">
            <a:off x="2119564" y="5800259"/>
            <a:ext cx="1687512" cy="627063"/>
          </a:xfrm>
          <a:prstGeom prst="ellipse">
            <a:avLst/>
          </a:prstGeom>
          <a:noFill/>
          <a:ln w="28575">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algn="ctr" eaLnBrk="1" hangingPunct="1">
              <a:defRPr/>
            </a:pPr>
            <a:endParaRPr lang="zh-CN" altLang="en-US" sz="1800">
              <a:solidFill>
                <a:schemeClr val="tx1"/>
              </a:solidFill>
            </a:endParaRPr>
          </a:p>
        </p:txBody>
      </p:sp>
      <p:sp>
        <p:nvSpPr>
          <p:cNvPr id="9" name="任意多边形 8"/>
          <p:cNvSpPr/>
          <p:nvPr/>
        </p:nvSpPr>
        <p:spPr>
          <a:xfrm>
            <a:off x="7195457" y="2383971"/>
            <a:ext cx="3167743" cy="664029"/>
          </a:xfrm>
          <a:custGeom>
            <a:avLst/>
            <a:gdLst>
              <a:gd name="connsiteX0" fmla="*/ 0 w 3167743"/>
              <a:gd name="connsiteY0" fmla="*/ 664029 h 664029"/>
              <a:gd name="connsiteX1" fmla="*/ 1719943 w 3167743"/>
              <a:gd name="connsiteY1" fmla="*/ 163286 h 664029"/>
              <a:gd name="connsiteX2" fmla="*/ 3167743 w 3167743"/>
              <a:gd name="connsiteY2" fmla="*/ 0 h 664029"/>
              <a:gd name="connsiteX3" fmla="*/ 3167743 w 3167743"/>
              <a:gd name="connsiteY3" fmla="*/ 0 h 664029"/>
              <a:gd name="connsiteX4" fmla="*/ 3167743 w 3167743"/>
              <a:gd name="connsiteY4" fmla="*/ 0 h 664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743" h="664029">
                <a:moveTo>
                  <a:pt x="0" y="664029"/>
                </a:moveTo>
                <a:cubicBezTo>
                  <a:pt x="595993" y="468993"/>
                  <a:pt x="1191986" y="273957"/>
                  <a:pt x="1719943" y="163286"/>
                </a:cubicBezTo>
                <a:cubicBezTo>
                  <a:pt x="2247900" y="52615"/>
                  <a:pt x="3167743" y="0"/>
                  <a:pt x="3167743" y="0"/>
                </a:cubicBezTo>
                <a:lnTo>
                  <a:pt x="3167743" y="0"/>
                </a:lnTo>
                <a:lnTo>
                  <a:pt x="3167743" y="0"/>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p:nvPr/>
        </p:nvCxnSpPr>
        <p:spPr>
          <a:xfrm flipV="1">
            <a:off x="4007768" y="3501008"/>
            <a:ext cx="3240360" cy="2376264"/>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6683306"/>
      </p:ext>
    </p:extLst>
  </p:cSld>
  <p:clrMapOvr>
    <a:masterClrMapping/>
  </p:clrMapOvr>
  <p:transition spd="slow">
    <p:pull dir="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rrowheads="1"/>
          </p:cNvSpPr>
          <p:nvPr>
            <p:ph type="title"/>
          </p:nvPr>
        </p:nvSpPr>
        <p:spPr/>
        <p:txBody>
          <a:bodyPr/>
          <a:lstStyle/>
          <a:p>
            <a:r>
              <a:rPr lang="en-US" altLang="zh-CN" sz="3600" dirty="0"/>
              <a:t>Why lower down after 2004 </a:t>
            </a:r>
            <a:r>
              <a:rPr lang="zh-CN" altLang="en-US" sz="3600" dirty="0" smtClean="0"/>
              <a:t>？</a:t>
            </a:r>
            <a:r>
              <a:rPr lang="en-US" altLang="zh-CN" sz="3600" b="1" dirty="0" smtClean="0"/>
              <a:t>Three changes </a:t>
            </a:r>
            <a:endParaRPr lang="en-US" altLang="zh-CN" sz="3600" b="1" dirty="0" smtClean="0">
              <a:solidFill>
                <a:srgbClr val="000000"/>
              </a:solidFill>
            </a:endParaRPr>
          </a:p>
        </p:txBody>
      </p:sp>
      <p:sp>
        <p:nvSpPr>
          <p:cNvPr id="59395" name="Rectangle 3"/>
          <p:cNvSpPr>
            <a:spLocks noGrp="1" noRot="1" noChangeArrowheads="1"/>
          </p:cNvSpPr>
          <p:nvPr>
            <p:ph idx="1"/>
          </p:nvPr>
        </p:nvSpPr>
        <p:spPr>
          <a:xfrm>
            <a:off x="1127448" y="981076"/>
            <a:ext cx="10540473" cy="5472608"/>
          </a:xfrm>
        </p:spPr>
        <p:txBody>
          <a:bodyPr/>
          <a:lstStyle/>
          <a:p>
            <a:pPr eaLnBrk="1" hangingPunct="1">
              <a:lnSpc>
                <a:spcPct val="90000"/>
              </a:lnSpc>
            </a:pPr>
            <a:r>
              <a:rPr lang="en-US" altLang="zh-CN" dirty="0" smtClean="0">
                <a:solidFill>
                  <a:srgbClr val="3333FF"/>
                </a:solidFill>
                <a:latin typeface="Comic Sans MS" pitchFamily="66" charset="0"/>
              </a:rPr>
              <a:t>Technology</a:t>
            </a:r>
          </a:p>
          <a:p>
            <a:pPr lvl="1">
              <a:lnSpc>
                <a:spcPct val="90000"/>
              </a:lnSpc>
            </a:pPr>
            <a:r>
              <a:rPr lang="en-US" altLang="zh-CN" sz="2400" dirty="0" smtClean="0">
                <a:latin typeface="Comic Sans MS" pitchFamily="66" charset="0"/>
              </a:rPr>
              <a:t>End of Dennard  scaling: power becomes key constraint</a:t>
            </a:r>
          </a:p>
          <a:p>
            <a:pPr lvl="2">
              <a:lnSpc>
                <a:spcPct val="90000"/>
              </a:lnSpc>
            </a:pPr>
            <a:r>
              <a:rPr lang="en-US" altLang="zh-CN" sz="2000" dirty="0">
                <a:solidFill>
                  <a:srgbClr val="3333FF"/>
                </a:solidFill>
              </a:rPr>
              <a:t>Power density was constant for a given area of silicon even as increase the number of transistors</a:t>
            </a:r>
          </a:p>
          <a:p>
            <a:pPr lvl="1">
              <a:lnSpc>
                <a:spcPct val="90000"/>
              </a:lnSpc>
            </a:pPr>
            <a:r>
              <a:rPr lang="en-US" altLang="zh-CN" sz="2400" dirty="0" smtClean="0">
                <a:latin typeface="Comic Sans MS" pitchFamily="66" charset="0"/>
              </a:rPr>
              <a:t>Slowdown in Moore’s Law</a:t>
            </a:r>
            <a:r>
              <a:rPr lang="zh-CN" altLang="en-US" sz="2400" dirty="0" smtClean="0">
                <a:latin typeface="Comic Sans MS" pitchFamily="66" charset="0"/>
              </a:rPr>
              <a:t>： </a:t>
            </a:r>
            <a:r>
              <a:rPr lang="en-US" altLang="zh-CN" sz="2400" dirty="0" smtClean="0">
                <a:latin typeface="Comic Sans MS" pitchFamily="66" charset="0"/>
              </a:rPr>
              <a:t>transistors cost</a:t>
            </a:r>
            <a:r>
              <a:rPr lang="zh-CN" altLang="en-US" sz="2400" dirty="0" smtClean="0">
                <a:latin typeface="Comic Sans MS" pitchFamily="66" charset="0"/>
              </a:rPr>
              <a:t>（</a:t>
            </a:r>
            <a:r>
              <a:rPr lang="en-US" altLang="zh-CN" sz="2400" dirty="0" smtClean="0">
                <a:latin typeface="Comic Sans MS" pitchFamily="66" charset="0"/>
              </a:rPr>
              <a:t>even unused</a:t>
            </a:r>
            <a:r>
              <a:rPr lang="zh-CN" altLang="en-US" sz="2400" dirty="0" smtClean="0">
                <a:latin typeface="Comic Sans MS" pitchFamily="66" charset="0"/>
              </a:rPr>
              <a:t>）</a:t>
            </a:r>
            <a:endParaRPr lang="en-US" altLang="zh-CN" sz="2400" dirty="0" smtClean="0">
              <a:latin typeface="Comic Sans MS" pitchFamily="66" charset="0"/>
            </a:endParaRPr>
          </a:p>
          <a:p>
            <a:pPr eaLnBrk="1" hangingPunct="1">
              <a:lnSpc>
                <a:spcPct val="90000"/>
              </a:lnSpc>
            </a:pPr>
            <a:r>
              <a:rPr lang="en-US" altLang="zh-CN" dirty="0" smtClean="0">
                <a:solidFill>
                  <a:srgbClr val="3333FF"/>
                </a:solidFill>
                <a:latin typeface="Comic Sans MS" pitchFamily="66" charset="0"/>
              </a:rPr>
              <a:t>Architectural</a:t>
            </a:r>
          </a:p>
          <a:p>
            <a:pPr lvl="1">
              <a:lnSpc>
                <a:spcPct val="90000"/>
              </a:lnSpc>
            </a:pPr>
            <a:r>
              <a:rPr lang="en-US" altLang="zh-CN" dirty="0" smtClean="0">
                <a:latin typeface="Comic Sans MS" pitchFamily="66" charset="0"/>
              </a:rPr>
              <a:t>Limitation and Inefficiencies in exploiting ILP and the uniprocessor era.</a:t>
            </a:r>
            <a:endParaRPr lang="en-US" altLang="zh-CN" dirty="0" smtClean="0">
              <a:latin typeface="Comic Sans MS" pitchFamily="66" charset="0"/>
            </a:endParaRPr>
          </a:p>
          <a:p>
            <a:pPr lvl="1">
              <a:lnSpc>
                <a:spcPct val="90000"/>
              </a:lnSpc>
            </a:pPr>
            <a:r>
              <a:rPr lang="en-US" altLang="zh-CN" dirty="0" smtClean="0">
                <a:latin typeface="Comic Sans MS" pitchFamily="66" charset="0"/>
              </a:rPr>
              <a:t>Amdahl’s Law and its implications end the “easy” multicore era</a:t>
            </a:r>
            <a:endParaRPr lang="en-US" altLang="zh-CN" dirty="0">
              <a:latin typeface="Comic Sans MS" pitchFamily="66" charset="0"/>
            </a:endParaRPr>
          </a:p>
          <a:p>
            <a:pPr eaLnBrk="1" hangingPunct="1">
              <a:lnSpc>
                <a:spcPct val="90000"/>
              </a:lnSpc>
            </a:pPr>
            <a:r>
              <a:rPr lang="en-US" altLang="zh-CN" dirty="0" smtClean="0">
                <a:solidFill>
                  <a:srgbClr val="3333FF"/>
                </a:solidFill>
                <a:latin typeface="Comic Sans MS" pitchFamily="66" charset="0"/>
              </a:rPr>
              <a:t>Application focus shifts</a:t>
            </a:r>
          </a:p>
          <a:p>
            <a:pPr lvl="1">
              <a:lnSpc>
                <a:spcPct val="90000"/>
              </a:lnSpc>
            </a:pPr>
            <a:r>
              <a:rPr lang="en-US" altLang="zh-CN" dirty="0" smtClean="0">
                <a:latin typeface="Comic Sans MS" pitchFamily="66" charset="0"/>
              </a:rPr>
              <a:t>From desktop to individual, mobile devices and </a:t>
            </a:r>
            <a:r>
              <a:rPr lang="en-US" altLang="zh-CN" dirty="0" err="1" smtClean="0">
                <a:latin typeface="Comic Sans MS" pitchFamily="66" charset="0"/>
              </a:rPr>
              <a:t>ultrascale</a:t>
            </a:r>
            <a:r>
              <a:rPr lang="en-US" altLang="zh-CN" dirty="0" smtClean="0">
                <a:latin typeface="Comic Sans MS" pitchFamily="66" charset="0"/>
              </a:rPr>
              <a:t> cloud computing:  new constraints.</a:t>
            </a:r>
          </a:p>
          <a:p>
            <a:pPr lvl="1">
              <a:lnSpc>
                <a:spcPct val="90000"/>
              </a:lnSpc>
            </a:pPr>
            <a:endParaRPr lang="en-US" altLang="zh-CN" dirty="0">
              <a:latin typeface="Comic Sans MS" pitchFamily="66" charset="0"/>
            </a:endParaRPr>
          </a:p>
        </p:txBody>
      </p:sp>
    </p:spTree>
  </p:cSld>
  <p:clrMapOvr>
    <a:masterClrMapping/>
  </p:clrMapOvr>
  <p:transition spd="slow">
    <p:random/>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1774826" y="188913"/>
            <a:ext cx="8893175" cy="792162"/>
          </a:xfrm>
        </p:spPr>
        <p:txBody>
          <a:bodyPr/>
          <a:lstStyle/>
          <a:p>
            <a:r>
              <a:rPr lang="en-US" altLang="zh-CN" dirty="0" smtClean="0"/>
              <a:t>Challenges of “</a:t>
            </a:r>
            <a:r>
              <a:rPr lang="en-US" altLang="zh-CN" dirty="0"/>
              <a:t>three walls</a:t>
            </a:r>
            <a:r>
              <a:rPr lang="en-US" altLang="zh-CN" sz="3600" dirty="0"/>
              <a:t>”</a:t>
            </a:r>
            <a:endParaRPr lang="en-US" altLang="zh-CN" dirty="0"/>
          </a:p>
        </p:txBody>
      </p:sp>
      <p:sp>
        <p:nvSpPr>
          <p:cNvPr id="92163" name="Rectangle 3"/>
          <p:cNvSpPr>
            <a:spLocks noGrp="1" noChangeArrowheads="1"/>
          </p:cNvSpPr>
          <p:nvPr>
            <p:ph idx="1"/>
          </p:nvPr>
        </p:nvSpPr>
        <p:spPr>
          <a:xfrm>
            <a:off x="1199456" y="1124744"/>
            <a:ext cx="10243739" cy="4752975"/>
          </a:xfrm>
        </p:spPr>
        <p:txBody>
          <a:bodyPr>
            <a:noAutofit/>
          </a:bodyPr>
          <a:lstStyle/>
          <a:p>
            <a:r>
              <a:rPr lang="en-US" altLang="zh-CN" sz="3200" dirty="0">
                <a:solidFill>
                  <a:srgbClr val="0000FF"/>
                </a:solidFill>
              </a:rPr>
              <a:t>ILP Wall</a:t>
            </a:r>
          </a:p>
          <a:p>
            <a:pPr lvl="1"/>
            <a:r>
              <a:rPr lang="en-US" altLang="zh-CN" sz="2800" dirty="0"/>
              <a:t>diminishing returns on finding more </a:t>
            </a:r>
            <a:r>
              <a:rPr lang="en-US" altLang="zh-CN" sz="2800" u="sng" dirty="0"/>
              <a:t>ILP</a:t>
            </a:r>
            <a:r>
              <a:rPr lang="en-US" altLang="zh-CN" sz="2800" dirty="0"/>
              <a:t> HW (Explicit thread and data parallelism must be exploited) </a:t>
            </a:r>
            <a:endParaRPr lang="en-US" altLang="zh-CN" sz="2800" dirty="0">
              <a:solidFill>
                <a:srgbClr val="FF0000"/>
              </a:solidFill>
            </a:endParaRPr>
          </a:p>
          <a:p>
            <a:r>
              <a:rPr lang="en-US" altLang="zh-CN" sz="3200" dirty="0">
                <a:solidFill>
                  <a:srgbClr val="0000FF"/>
                </a:solidFill>
              </a:rPr>
              <a:t>Memory Wall</a:t>
            </a:r>
            <a:r>
              <a:rPr lang="en-US" altLang="zh-CN" sz="3200" dirty="0"/>
              <a:t> </a:t>
            </a:r>
          </a:p>
          <a:p>
            <a:pPr lvl="1"/>
            <a:r>
              <a:rPr lang="en-US" altLang="zh-CN" sz="2800" dirty="0"/>
              <a:t>growing disparity of speed between CPU and memory outside the CPU chip. Memory latency would become an overwhelming </a:t>
            </a:r>
            <a:r>
              <a:rPr lang="en-US" altLang="zh-CN" sz="2800" dirty="0">
                <a:solidFill>
                  <a:srgbClr val="0000FF"/>
                </a:solidFill>
              </a:rPr>
              <a:t>bottleneck</a:t>
            </a:r>
            <a:r>
              <a:rPr lang="en-US" altLang="zh-CN" sz="2800" dirty="0"/>
              <a:t> in computer performance. </a:t>
            </a:r>
          </a:p>
          <a:p>
            <a:r>
              <a:rPr lang="en-US" altLang="zh-CN" sz="3200" dirty="0">
                <a:solidFill>
                  <a:srgbClr val="0000FF"/>
                </a:solidFill>
              </a:rPr>
              <a:t>Power Wall</a:t>
            </a:r>
          </a:p>
          <a:p>
            <a:pPr lvl="1"/>
            <a:r>
              <a:rPr lang="en-US" altLang="zh-CN" sz="2800" dirty="0"/>
              <a:t>the trend of consuming double the power with each doubling of operating frequency </a:t>
            </a:r>
          </a:p>
        </p:txBody>
      </p:sp>
    </p:spTree>
    <p:extLst>
      <p:ext uri="{BB962C8B-B14F-4D97-AF65-F5344CB8AC3E}">
        <p14:creationId xmlns:p14="http://schemas.microsoft.com/office/powerpoint/2010/main" val="3460412632"/>
      </p:ext>
    </p:extLst>
  </p:cSld>
  <p:clrMapOvr>
    <a:masterClrMapping/>
  </p:clrMapOvr>
  <p:transition spd="slow">
    <p:pull dir="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
          <p:cNvSpPr>
            <a:spLocks noGrp="1"/>
          </p:cNvSpPr>
          <p:nvPr>
            <p:ph type="title"/>
          </p:nvPr>
        </p:nvSpPr>
        <p:spPr>
          <a:xfrm>
            <a:off x="1847528" y="112728"/>
            <a:ext cx="10188699" cy="744810"/>
          </a:xfrm>
        </p:spPr>
        <p:txBody>
          <a:bodyPr/>
          <a:lstStyle/>
          <a:p>
            <a:r>
              <a:rPr lang="zh-CN" altLang="en-US" dirty="0" smtClean="0"/>
              <a:t>处理器芯片的发展趋势</a:t>
            </a:r>
            <a:endParaRPr lang="zh-CN" altLang="en-US" dirty="0"/>
          </a:p>
        </p:txBody>
      </p:sp>
      <p:sp>
        <p:nvSpPr>
          <p:cNvPr id="13" name="文本占位符 12"/>
          <p:cNvSpPr>
            <a:spLocks noGrp="1"/>
          </p:cNvSpPr>
          <p:nvPr>
            <p:ph type="body" sz="quarter" idx="10"/>
          </p:nvPr>
        </p:nvSpPr>
        <p:spPr/>
        <p:txBody>
          <a:bodyPr/>
          <a:lstStyle/>
          <a:p>
            <a:r>
              <a:rPr lang="zh-CN" altLang="en-US" sz="2800" dirty="0" smtClean="0"/>
              <a:t>工艺、主频遇到瓶颈后，开始通过增加核数的方式来提升性能；</a:t>
            </a:r>
            <a:endParaRPr lang="en-US" altLang="zh-CN" sz="2800" dirty="0" smtClean="0"/>
          </a:p>
          <a:p>
            <a:r>
              <a:rPr lang="zh-CN" altLang="en-US" sz="2800" dirty="0" smtClean="0"/>
              <a:t>芯片的物理尺寸有限制，不能无限制的增加；</a:t>
            </a:r>
            <a:endParaRPr lang="en-US" altLang="zh-CN" sz="2800" dirty="0" smtClean="0"/>
          </a:p>
          <a:p>
            <a:r>
              <a:rPr lang="en-US" altLang="zh-CN" sz="2800" dirty="0" smtClean="0"/>
              <a:t>ARM</a:t>
            </a:r>
            <a:r>
              <a:rPr lang="zh-CN" altLang="en-US" sz="2800" dirty="0" smtClean="0"/>
              <a:t>的众核横向扩展空间优势明显。</a:t>
            </a:r>
            <a:endParaRPr lang="zh-CN" altLang="en-US" sz="2800" dirty="0"/>
          </a:p>
        </p:txBody>
      </p:sp>
      <p:grpSp>
        <p:nvGrpSpPr>
          <p:cNvPr id="8" name="Group 7"/>
          <p:cNvGrpSpPr/>
          <p:nvPr/>
        </p:nvGrpSpPr>
        <p:grpSpPr>
          <a:xfrm>
            <a:off x="6776519" y="3853717"/>
            <a:ext cx="4548093" cy="1150551"/>
            <a:chOff x="920749" y="4521612"/>
            <a:chExt cx="5353871" cy="1321982"/>
          </a:xfrm>
        </p:grpSpPr>
        <p:sp>
          <p:nvSpPr>
            <p:cNvPr id="50" name="Rounded Rectangle 49"/>
            <p:cNvSpPr>
              <a:spLocks noChangeAspect="1"/>
            </p:cNvSpPr>
            <p:nvPr/>
          </p:nvSpPr>
          <p:spPr>
            <a:xfrm>
              <a:off x="920750" y="4891439"/>
              <a:ext cx="932229" cy="934893"/>
            </a:xfrm>
            <a:prstGeom prst="round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uawei Sans" panose="020C0503030203020204" pitchFamily="34" charset="0"/>
                <a:ea typeface="方正兰亭黑简体" panose="02000000000000000000" pitchFamily="2" charset="-122"/>
              </a:endParaRPr>
            </a:p>
          </p:txBody>
        </p:sp>
        <p:sp>
          <p:nvSpPr>
            <p:cNvPr id="51" name="Right Arrow 50"/>
            <p:cNvSpPr/>
            <p:nvPr/>
          </p:nvSpPr>
          <p:spPr>
            <a:xfrm>
              <a:off x="2024063" y="5271310"/>
              <a:ext cx="914400"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uawei Sans" panose="020C0503030203020204" pitchFamily="34" charset="0"/>
                <a:ea typeface="方正兰亭黑简体" panose="02000000000000000000" pitchFamily="2" charset="-122"/>
              </a:endParaRPr>
            </a:p>
          </p:txBody>
        </p:sp>
        <p:sp>
          <p:nvSpPr>
            <p:cNvPr id="52" name="Right Arrow 51"/>
            <p:cNvSpPr/>
            <p:nvPr/>
          </p:nvSpPr>
          <p:spPr>
            <a:xfrm>
              <a:off x="4198724" y="5247947"/>
              <a:ext cx="914400"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uawei Sans" panose="020C0503030203020204" pitchFamily="34" charset="0"/>
                <a:ea typeface="方正兰亭黑简体" panose="02000000000000000000" pitchFamily="2" charset="-122"/>
              </a:endParaRPr>
            </a:p>
          </p:txBody>
        </p:sp>
        <p:grpSp>
          <p:nvGrpSpPr>
            <p:cNvPr id="53" name="Group 52"/>
            <p:cNvGrpSpPr>
              <a:grpSpLocks noChangeAspect="1"/>
            </p:cNvGrpSpPr>
            <p:nvPr/>
          </p:nvGrpSpPr>
          <p:grpSpPr>
            <a:xfrm>
              <a:off x="3065050" y="4874178"/>
              <a:ext cx="952154" cy="952154"/>
              <a:chOff x="3703320" y="1812035"/>
              <a:chExt cx="1069848" cy="1069848"/>
            </a:xfrm>
          </p:grpSpPr>
          <p:sp>
            <p:nvSpPr>
              <p:cNvPr id="54" name="Rounded Rectangle 53"/>
              <p:cNvSpPr/>
              <p:nvPr/>
            </p:nvSpPr>
            <p:spPr>
              <a:xfrm>
                <a:off x="3703320" y="1812035"/>
                <a:ext cx="1069848" cy="1069848"/>
              </a:xfrm>
              <a:prstGeom prst="roundRect">
                <a:avLst/>
              </a:prstGeom>
              <a:solidFill>
                <a:schemeClr val="accent1">
                  <a:alpha val="9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uawei Sans" panose="020C0503030203020204" pitchFamily="34" charset="0"/>
                  <a:ea typeface="方正兰亭黑简体" panose="02000000000000000000" pitchFamily="2" charset="-122"/>
                </a:endParaRPr>
              </a:p>
            </p:txBody>
          </p:sp>
          <p:sp>
            <p:nvSpPr>
              <p:cNvPr id="55" name="Rounded Rectangle 54"/>
              <p:cNvSpPr>
                <a:spLocks noChangeAspect="1"/>
              </p:cNvSpPr>
              <p:nvPr/>
            </p:nvSpPr>
            <p:spPr>
              <a:xfrm>
                <a:off x="3840480" y="1981200"/>
                <a:ext cx="266700" cy="26746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uawei Sans" panose="020C0503030203020204" pitchFamily="34" charset="0"/>
                  <a:ea typeface="方正兰亭黑简体" panose="02000000000000000000" pitchFamily="2" charset="-122"/>
                </a:endParaRPr>
              </a:p>
            </p:txBody>
          </p:sp>
          <p:sp>
            <p:nvSpPr>
              <p:cNvPr id="56" name="Rounded Rectangle 55"/>
              <p:cNvSpPr>
                <a:spLocks noChangeAspect="1"/>
              </p:cNvSpPr>
              <p:nvPr/>
            </p:nvSpPr>
            <p:spPr>
              <a:xfrm>
                <a:off x="4389120" y="1981200"/>
                <a:ext cx="266700" cy="26746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uawei Sans" panose="020C0503030203020204" pitchFamily="34" charset="0"/>
                  <a:ea typeface="方正兰亭黑简体" panose="02000000000000000000" pitchFamily="2" charset="-122"/>
                </a:endParaRPr>
              </a:p>
            </p:txBody>
          </p:sp>
          <p:sp>
            <p:nvSpPr>
              <p:cNvPr id="57" name="Rounded Rectangle 56"/>
              <p:cNvSpPr>
                <a:spLocks noChangeAspect="1"/>
              </p:cNvSpPr>
              <p:nvPr/>
            </p:nvSpPr>
            <p:spPr>
              <a:xfrm>
                <a:off x="3840480" y="2399538"/>
                <a:ext cx="266700" cy="26746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uawei Sans" panose="020C0503030203020204" pitchFamily="34" charset="0"/>
                  <a:ea typeface="方正兰亭黑简体" panose="02000000000000000000" pitchFamily="2" charset="-122"/>
                </a:endParaRPr>
              </a:p>
            </p:txBody>
          </p:sp>
          <p:sp>
            <p:nvSpPr>
              <p:cNvPr id="58" name="Rounded Rectangle 57"/>
              <p:cNvSpPr>
                <a:spLocks noChangeAspect="1"/>
              </p:cNvSpPr>
              <p:nvPr/>
            </p:nvSpPr>
            <p:spPr>
              <a:xfrm>
                <a:off x="4389120" y="2399538"/>
                <a:ext cx="266700" cy="26746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uawei Sans" panose="020C0503030203020204" pitchFamily="34" charset="0"/>
                  <a:ea typeface="方正兰亭黑简体" panose="02000000000000000000" pitchFamily="2" charset="-122"/>
                </a:endParaRPr>
              </a:p>
            </p:txBody>
          </p:sp>
        </p:grpSp>
        <p:sp>
          <p:nvSpPr>
            <p:cNvPr id="61" name="TextBox 60"/>
            <p:cNvSpPr txBox="1"/>
            <p:nvPr/>
          </p:nvSpPr>
          <p:spPr>
            <a:xfrm>
              <a:off x="920749" y="4521612"/>
              <a:ext cx="932229" cy="388998"/>
            </a:xfrm>
            <a:prstGeom prst="rect">
              <a:avLst/>
            </a:prstGeom>
            <a:noFill/>
          </p:spPr>
          <p:txBody>
            <a:bodyPr wrap="square" rtlCol="0">
              <a:spAutoFit/>
            </a:bodyPr>
            <a:lstStyle/>
            <a:p>
              <a:pPr algn="ctr"/>
              <a:r>
                <a:rPr lang="zh-CN" altLang="en-US" sz="1600" dirty="0">
                  <a:latin typeface="Huawei Sans" panose="020C0503030203020204" pitchFamily="34" charset="0"/>
                  <a:ea typeface="方正兰亭黑简体" panose="02000000000000000000" pitchFamily="2" charset="-122"/>
                  <a:cs typeface="Lucida Sans" charset="0"/>
                </a:rPr>
                <a:t>单核</a:t>
              </a:r>
              <a:endParaRPr lang="en-US" sz="1600" dirty="0">
                <a:latin typeface="Huawei Sans" panose="020C0503030203020204" pitchFamily="34" charset="0"/>
                <a:ea typeface="方正兰亭黑简体" panose="02000000000000000000" pitchFamily="2" charset="-122"/>
                <a:cs typeface="Lucida Sans" charset="0"/>
              </a:endParaRPr>
            </a:p>
          </p:txBody>
        </p:sp>
        <p:pic>
          <p:nvPicPr>
            <p:cNvPr id="7" name="Picture 6"/>
            <p:cNvPicPr>
              <a:picLocks noChangeAspect="1"/>
            </p:cNvPicPr>
            <p:nvPr/>
          </p:nvPicPr>
          <p:blipFill>
            <a:blip r:embed="rId3"/>
            <a:stretch>
              <a:fillRect/>
            </a:stretch>
          </p:blipFill>
          <p:spPr>
            <a:xfrm>
              <a:off x="5322465" y="4891439"/>
              <a:ext cx="952155" cy="952155"/>
            </a:xfrm>
            <a:prstGeom prst="rect">
              <a:avLst/>
            </a:prstGeom>
          </p:spPr>
        </p:pic>
        <p:sp>
          <p:nvSpPr>
            <p:cNvPr id="169" name="TextBox 168"/>
            <p:cNvSpPr txBox="1"/>
            <p:nvPr/>
          </p:nvSpPr>
          <p:spPr>
            <a:xfrm>
              <a:off x="3058391" y="4521612"/>
              <a:ext cx="932229" cy="388998"/>
            </a:xfrm>
            <a:prstGeom prst="rect">
              <a:avLst/>
            </a:prstGeom>
            <a:noFill/>
          </p:spPr>
          <p:txBody>
            <a:bodyPr wrap="square" rtlCol="0">
              <a:spAutoFit/>
            </a:bodyPr>
            <a:lstStyle/>
            <a:p>
              <a:pPr algn="ctr"/>
              <a:r>
                <a:rPr lang="zh-CN" altLang="en-US" sz="1600" dirty="0" smtClean="0">
                  <a:latin typeface="Huawei Sans" panose="020C0503030203020204" pitchFamily="34" charset="0"/>
                  <a:ea typeface="方正兰亭黑简体" panose="02000000000000000000" pitchFamily="2" charset="-122"/>
                  <a:cs typeface="Lucida Sans" charset="0"/>
                </a:rPr>
                <a:t>多核</a:t>
              </a:r>
              <a:endParaRPr lang="en-US" sz="1600" dirty="0">
                <a:latin typeface="Huawei Sans" panose="020C0503030203020204" pitchFamily="34" charset="0"/>
                <a:ea typeface="方正兰亭黑简体" panose="02000000000000000000" pitchFamily="2" charset="-122"/>
                <a:cs typeface="Lucida Sans" charset="0"/>
              </a:endParaRPr>
            </a:p>
          </p:txBody>
        </p:sp>
        <p:sp>
          <p:nvSpPr>
            <p:cNvPr id="170" name="TextBox 169"/>
            <p:cNvSpPr txBox="1"/>
            <p:nvPr/>
          </p:nvSpPr>
          <p:spPr>
            <a:xfrm>
              <a:off x="5309205" y="4521612"/>
              <a:ext cx="932229" cy="388998"/>
            </a:xfrm>
            <a:prstGeom prst="rect">
              <a:avLst/>
            </a:prstGeom>
            <a:noFill/>
          </p:spPr>
          <p:txBody>
            <a:bodyPr wrap="square" rtlCol="0">
              <a:spAutoFit/>
            </a:bodyPr>
            <a:lstStyle/>
            <a:p>
              <a:pPr algn="ctr"/>
              <a:r>
                <a:rPr lang="zh-CN" altLang="en-US" sz="1600" dirty="0" smtClean="0">
                  <a:latin typeface="Huawei Sans" panose="020C0503030203020204" pitchFamily="34" charset="0"/>
                  <a:ea typeface="方正兰亭黑简体" panose="02000000000000000000" pitchFamily="2" charset="-122"/>
                  <a:cs typeface="Lucida Sans" charset="0"/>
                </a:rPr>
                <a:t>众核</a:t>
              </a:r>
              <a:endParaRPr lang="en-US" sz="1600" dirty="0">
                <a:latin typeface="Huawei Sans" panose="020C0503030203020204" pitchFamily="34" charset="0"/>
                <a:ea typeface="方正兰亭黑简体" panose="02000000000000000000" pitchFamily="2" charset="-122"/>
                <a:cs typeface="Lucida Sans" charset="0"/>
              </a:endParaRPr>
            </a:p>
          </p:txBody>
        </p:sp>
      </p:grpSp>
      <p:grpSp>
        <p:nvGrpSpPr>
          <p:cNvPr id="15" name="组合 14"/>
          <p:cNvGrpSpPr/>
          <p:nvPr/>
        </p:nvGrpSpPr>
        <p:grpSpPr>
          <a:xfrm>
            <a:off x="1061912" y="3199359"/>
            <a:ext cx="5556883" cy="2932003"/>
            <a:chOff x="6417302" y="2236670"/>
            <a:chExt cx="4281052" cy="2300644"/>
          </a:xfrm>
        </p:grpSpPr>
        <p:pic>
          <p:nvPicPr>
            <p:cNvPr id="4" name="Picture 3"/>
            <p:cNvPicPr>
              <a:picLocks noChangeAspect="1"/>
            </p:cNvPicPr>
            <p:nvPr/>
          </p:nvPicPr>
          <p:blipFill>
            <a:blip r:embed="rId4"/>
            <a:stretch>
              <a:fillRect/>
            </a:stretch>
          </p:blipFill>
          <p:spPr>
            <a:xfrm>
              <a:off x="6417302" y="2236670"/>
              <a:ext cx="4281052" cy="2300644"/>
            </a:xfrm>
            <a:prstGeom prst="rect">
              <a:avLst/>
            </a:prstGeom>
          </p:spPr>
        </p:pic>
        <p:sp>
          <p:nvSpPr>
            <p:cNvPr id="14" name="TextBox 13"/>
            <p:cNvSpPr txBox="1"/>
            <p:nvPr/>
          </p:nvSpPr>
          <p:spPr>
            <a:xfrm>
              <a:off x="6635923" y="3652921"/>
              <a:ext cx="1006741" cy="362253"/>
            </a:xfrm>
            <a:prstGeom prst="rect">
              <a:avLst/>
            </a:prstGeom>
            <a:noFill/>
          </p:spPr>
          <p:txBody>
            <a:bodyPr wrap="none" rtlCol="0">
              <a:spAutoFit/>
            </a:bodyPr>
            <a:lstStyle/>
            <a:p>
              <a:pPr algn="ctr"/>
              <a:r>
                <a:rPr lang="zh-CN" altLang="en-US" sz="1200" b="1" dirty="0" smtClean="0">
                  <a:latin typeface="Huawei Sans" panose="020C0503030203020204" pitchFamily="34" charset="0"/>
                  <a:ea typeface="方正兰亭黑简体" panose="02000000000000000000" pitchFamily="2" charset="-122"/>
                </a:rPr>
                <a:t>单个</a:t>
              </a:r>
              <a:r>
                <a:rPr lang="en-US" altLang="zh-CN" sz="1200" b="1" dirty="0" smtClean="0">
                  <a:latin typeface="Huawei Sans" panose="020C0503030203020204" pitchFamily="34" charset="0"/>
                  <a:ea typeface="方正兰亭黑简体" panose="02000000000000000000" pitchFamily="2" charset="-122"/>
                </a:rPr>
                <a:t>ARM</a:t>
              </a:r>
              <a:r>
                <a:rPr lang="zh-CN" altLang="en-US" sz="1200" b="1" dirty="0" smtClean="0">
                  <a:latin typeface="Huawei Sans" panose="020C0503030203020204" pitchFamily="34" charset="0"/>
                  <a:ea typeface="方正兰亭黑简体" panose="02000000000000000000" pitchFamily="2" charset="-122"/>
                </a:rPr>
                <a:t>核面积</a:t>
              </a:r>
              <a:endParaRPr lang="en-US" altLang="zh-CN" sz="1200" b="1" dirty="0" smtClean="0">
                <a:latin typeface="Huawei Sans" panose="020C0503030203020204" pitchFamily="34" charset="0"/>
                <a:ea typeface="方正兰亭黑简体" panose="02000000000000000000" pitchFamily="2" charset="-122"/>
              </a:endParaRPr>
            </a:p>
            <a:p>
              <a:pPr algn="ctr"/>
              <a:r>
                <a:rPr lang="en-US" altLang="zh-CN" sz="1200" b="1" dirty="0">
                  <a:latin typeface="Huawei Sans" panose="020C0503030203020204" pitchFamily="34" charset="0"/>
                  <a:ea typeface="方正兰亭黑简体" panose="02000000000000000000" pitchFamily="2" charset="-122"/>
                </a:rPr>
                <a:t>~</a:t>
              </a:r>
              <a:r>
                <a:rPr lang="en-US" altLang="zh-CN" sz="1200" b="1" dirty="0" smtClean="0">
                  <a:latin typeface="Huawei Sans" panose="020C0503030203020204" pitchFamily="34" charset="0"/>
                  <a:ea typeface="方正兰亭黑简体" panose="02000000000000000000" pitchFamily="2" charset="-122"/>
                </a:rPr>
                <a:t>1.15mm</a:t>
              </a:r>
              <a:r>
                <a:rPr lang="en-US" altLang="zh-CN" sz="1200" b="1" baseline="30000" dirty="0" smtClean="0">
                  <a:latin typeface="Huawei Sans" panose="020C0503030203020204" pitchFamily="34" charset="0"/>
                  <a:ea typeface="方正兰亭黑简体" panose="02000000000000000000" pitchFamily="2" charset="-122"/>
                </a:rPr>
                <a:t>2</a:t>
              </a:r>
              <a:endParaRPr lang="zh-CN" altLang="en-US" sz="1200" b="1" baseline="30000" dirty="0">
                <a:latin typeface="Huawei Sans" panose="020C0503030203020204" pitchFamily="34" charset="0"/>
                <a:ea typeface="方正兰亭黑简体" panose="02000000000000000000" pitchFamily="2" charset="-122"/>
              </a:endParaRPr>
            </a:p>
          </p:txBody>
        </p:sp>
        <p:sp>
          <p:nvSpPr>
            <p:cNvPr id="177" name="TextBox 176"/>
            <p:cNvSpPr txBox="1"/>
            <p:nvPr/>
          </p:nvSpPr>
          <p:spPr>
            <a:xfrm>
              <a:off x="7952510" y="2372877"/>
              <a:ext cx="1332147" cy="362253"/>
            </a:xfrm>
            <a:prstGeom prst="rect">
              <a:avLst/>
            </a:prstGeom>
            <a:noFill/>
          </p:spPr>
          <p:txBody>
            <a:bodyPr wrap="square" rtlCol="0">
              <a:spAutoFit/>
            </a:bodyPr>
            <a:lstStyle/>
            <a:p>
              <a:pPr algn="ctr"/>
              <a:r>
                <a:rPr lang="zh-CN" altLang="en-US" sz="1200" b="1" dirty="0" smtClean="0">
                  <a:latin typeface="Huawei Sans" panose="020C0503030203020204" pitchFamily="34" charset="0"/>
                  <a:ea typeface="方正兰亭黑简体" panose="02000000000000000000" pitchFamily="2" charset="-122"/>
                </a:rPr>
                <a:t>单个</a:t>
              </a:r>
              <a:r>
                <a:rPr lang="en-US" altLang="zh-CN" sz="1200" b="1" dirty="0" smtClean="0">
                  <a:latin typeface="Huawei Sans" panose="020C0503030203020204" pitchFamily="34" charset="0"/>
                  <a:ea typeface="方正兰亭黑简体" panose="02000000000000000000" pitchFamily="2" charset="-122"/>
                </a:rPr>
                <a:t>X86</a:t>
              </a:r>
              <a:r>
                <a:rPr lang="zh-CN" altLang="en-US" sz="1200" b="1" dirty="0" smtClean="0">
                  <a:latin typeface="Huawei Sans" panose="020C0503030203020204" pitchFamily="34" charset="0"/>
                  <a:ea typeface="方正兰亭黑简体" panose="02000000000000000000" pitchFamily="2" charset="-122"/>
                </a:rPr>
                <a:t>核面积</a:t>
              </a:r>
              <a:endParaRPr lang="en-US" altLang="zh-CN" sz="1200" b="1" dirty="0" smtClean="0">
                <a:latin typeface="Huawei Sans" panose="020C0503030203020204" pitchFamily="34" charset="0"/>
                <a:ea typeface="方正兰亭黑简体" panose="02000000000000000000" pitchFamily="2" charset="-122"/>
              </a:endParaRPr>
            </a:p>
            <a:p>
              <a:pPr algn="ctr"/>
              <a:r>
                <a:rPr lang="en-US" altLang="zh-CN" sz="1200" b="1" dirty="0" smtClean="0">
                  <a:latin typeface="Huawei Sans" panose="020C0503030203020204" pitchFamily="34" charset="0"/>
                  <a:ea typeface="方正兰亭黑简体" panose="02000000000000000000" pitchFamily="2" charset="-122"/>
                </a:rPr>
                <a:t>~</a:t>
              </a:r>
              <a:r>
                <a:rPr lang="en-US" altLang="zh-CN" sz="1200" b="1" dirty="0">
                  <a:latin typeface="Huawei Sans" panose="020C0503030203020204" pitchFamily="34" charset="0"/>
                  <a:ea typeface="方正兰亭黑简体" panose="02000000000000000000" pitchFamily="2" charset="-122"/>
                </a:rPr>
                <a:t>8</a:t>
              </a:r>
              <a:r>
                <a:rPr lang="en-US" altLang="zh-CN" sz="1200" b="1" dirty="0" smtClean="0">
                  <a:latin typeface="Huawei Sans" panose="020C0503030203020204" pitchFamily="34" charset="0"/>
                  <a:ea typeface="方正兰亭黑简体" panose="02000000000000000000" pitchFamily="2" charset="-122"/>
                </a:rPr>
                <a:t>mm</a:t>
              </a:r>
              <a:r>
                <a:rPr lang="en-US" altLang="zh-CN" sz="1200" b="1" baseline="30000" dirty="0" smtClean="0">
                  <a:latin typeface="Huawei Sans" panose="020C0503030203020204" pitchFamily="34" charset="0"/>
                  <a:ea typeface="方正兰亭黑简体" panose="02000000000000000000" pitchFamily="2" charset="-122"/>
                </a:rPr>
                <a:t>2</a:t>
              </a:r>
              <a:endParaRPr lang="zh-CN" altLang="en-US" sz="1200" b="1" baseline="30000" dirty="0">
                <a:latin typeface="Huawei Sans" panose="020C0503030203020204" pitchFamily="34" charset="0"/>
                <a:ea typeface="方正兰亭黑简体" panose="02000000000000000000" pitchFamily="2" charset="-122"/>
              </a:endParaRPr>
            </a:p>
          </p:txBody>
        </p:sp>
      </p:grpSp>
    </p:spTree>
    <p:extLst>
      <p:ext uri="{BB962C8B-B14F-4D97-AF65-F5344CB8AC3E}">
        <p14:creationId xmlns:p14="http://schemas.microsoft.com/office/powerpoint/2010/main" val="17199245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椭圆 17"/>
          <p:cNvSpPr/>
          <p:nvPr/>
        </p:nvSpPr>
        <p:spPr bwMode="auto">
          <a:xfrm>
            <a:off x="5151347" y="2132668"/>
            <a:ext cx="1218790" cy="792065"/>
          </a:xfrm>
          <a:prstGeom prst="ellipse">
            <a:avLst/>
          </a:prstGeom>
          <a:solidFill>
            <a:srgbClr val="92D05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algn="ctr" defTabSz="914309">
              <a:buClr>
                <a:srgbClr val="CC9900"/>
              </a:buClr>
            </a:pPr>
            <a:r>
              <a:rPr lang="en-US" altLang="zh-CN" sz="1400" b="1" dirty="0" smtClean="0">
                <a:latin typeface="+mj-lt"/>
                <a:ea typeface="方正兰亭黑简体" panose="02000000000000000000" pitchFamily="2" charset="-122"/>
              </a:rPr>
              <a:t>POWER</a:t>
            </a:r>
            <a:endParaRPr lang="zh-CN" altLang="en-US" sz="1400" b="1" dirty="0">
              <a:latin typeface="+mj-lt"/>
              <a:ea typeface="方正兰亭黑简体" panose="02000000000000000000" pitchFamily="2" charset="-122"/>
            </a:endParaRPr>
          </a:p>
        </p:txBody>
      </p:sp>
      <p:sp>
        <p:nvSpPr>
          <p:cNvPr id="19" name="椭圆 18"/>
          <p:cNvSpPr/>
          <p:nvPr/>
        </p:nvSpPr>
        <p:spPr bwMode="auto">
          <a:xfrm>
            <a:off x="5866095" y="2636709"/>
            <a:ext cx="864071" cy="1944160"/>
          </a:xfrm>
          <a:prstGeom prst="ellipse">
            <a:avLst/>
          </a:prstGeom>
          <a:solidFill>
            <a:srgbClr val="00B0F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algn="ctr" defTabSz="914309">
              <a:buClr>
                <a:srgbClr val="CC9900"/>
              </a:buClr>
            </a:pPr>
            <a:r>
              <a:rPr lang="en-US" altLang="zh-CN" sz="1400" b="1" dirty="0">
                <a:latin typeface="+mj-lt"/>
                <a:ea typeface="方正兰亭黑简体" panose="02000000000000000000" pitchFamily="2" charset="-122"/>
              </a:rPr>
              <a:t>X86</a:t>
            </a:r>
            <a:endParaRPr lang="zh-CN" altLang="en-US" sz="1400" b="1" dirty="0">
              <a:latin typeface="+mj-lt"/>
              <a:ea typeface="方正兰亭黑简体" panose="02000000000000000000" pitchFamily="2" charset="-122"/>
            </a:endParaRPr>
          </a:p>
        </p:txBody>
      </p:sp>
      <p:sp>
        <p:nvSpPr>
          <p:cNvPr id="21" name="椭圆 20"/>
          <p:cNvSpPr/>
          <p:nvPr/>
        </p:nvSpPr>
        <p:spPr bwMode="auto">
          <a:xfrm>
            <a:off x="6154118" y="4182072"/>
            <a:ext cx="985644" cy="542810"/>
          </a:xfrm>
          <a:prstGeom prst="ellipse">
            <a:avLst/>
          </a:prstGeom>
          <a:solidFill>
            <a:schemeClr val="accent1">
              <a:lumMod val="75000"/>
            </a:schemeClr>
          </a:solidFill>
          <a:ln>
            <a:noFill/>
          </a:ln>
          <a:effectLst/>
          <a:extLst/>
        </p:spPr>
        <p:txBody>
          <a:bodyPr vert="horz" wrap="square" lIns="91437" tIns="45719" rIns="91437" bIns="45719" numCol="1" rtlCol="0" anchor="ctr" anchorCtr="0" compatLnSpc="1">
            <a:prstTxWarp prst="textNoShape">
              <a:avLst/>
            </a:prstTxWarp>
          </a:bodyPr>
          <a:lstStyle/>
          <a:p>
            <a:pPr algn="ctr" defTabSz="914309">
              <a:buClr>
                <a:srgbClr val="CC9900"/>
              </a:buClr>
            </a:pPr>
            <a:r>
              <a:rPr lang="en-US" altLang="zh-CN" sz="1200" b="1" dirty="0">
                <a:latin typeface="+mj-lt"/>
                <a:ea typeface="方正兰亭黑简体" panose="02000000000000000000" pitchFamily="2" charset="-122"/>
              </a:rPr>
              <a:t>MIPS</a:t>
            </a:r>
            <a:endParaRPr lang="zh-CN" altLang="en-US" sz="1200" b="1" dirty="0">
              <a:latin typeface="+mj-lt"/>
              <a:ea typeface="方正兰亭黑简体" panose="02000000000000000000" pitchFamily="2" charset="-122"/>
            </a:endParaRPr>
          </a:p>
        </p:txBody>
      </p:sp>
      <p:sp>
        <p:nvSpPr>
          <p:cNvPr id="20" name="椭圆 19"/>
          <p:cNvSpPr/>
          <p:nvPr/>
        </p:nvSpPr>
        <p:spPr bwMode="auto">
          <a:xfrm>
            <a:off x="5327097" y="3851008"/>
            <a:ext cx="899028" cy="1233903"/>
          </a:xfrm>
          <a:prstGeom prst="ellipse">
            <a:avLst/>
          </a:prstGeom>
          <a:solidFill>
            <a:srgbClr val="FFFF0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algn="ctr" defTabSz="914309">
              <a:buClr>
                <a:srgbClr val="CC9900"/>
              </a:buClr>
            </a:pPr>
            <a:r>
              <a:rPr lang="en-US" altLang="zh-CN" sz="1400" b="1" dirty="0">
                <a:latin typeface="+mj-lt"/>
                <a:ea typeface="方正兰亭黑简体" panose="02000000000000000000" pitchFamily="2" charset="-122"/>
              </a:rPr>
              <a:t>ARM</a:t>
            </a:r>
            <a:endParaRPr lang="zh-CN" altLang="en-US" sz="1400" b="1" dirty="0">
              <a:latin typeface="+mj-lt"/>
              <a:ea typeface="方正兰亭黑简体" panose="02000000000000000000" pitchFamily="2" charset="-122"/>
            </a:endParaRPr>
          </a:p>
        </p:txBody>
      </p:sp>
      <p:cxnSp>
        <p:nvCxnSpPr>
          <p:cNvPr id="23" name="直接连接符 22"/>
          <p:cNvCxnSpPr/>
          <p:nvPr/>
        </p:nvCxnSpPr>
        <p:spPr bwMode="auto">
          <a:xfrm>
            <a:off x="1019175" y="5522835"/>
            <a:ext cx="10286134" cy="0"/>
          </a:xfrm>
          <a:prstGeom prst="line">
            <a:avLst/>
          </a:prstGeom>
          <a:noFill/>
          <a:ln w="38100">
            <a:solidFill>
              <a:srgbClr val="C7000B"/>
            </a:solidFill>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TextBox 24"/>
          <p:cNvSpPr txBox="1"/>
          <p:nvPr/>
        </p:nvSpPr>
        <p:spPr>
          <a:xfrm>
            <a:off x="981756" y="2156696"/>
            <a:ext cx="1325541" cy="338554"/>
          </a:xfrm>
          <a:prstGeom prst="rect">
            <a:avLst/>
          </a:prstGeom>
          <a:noFill/>
        </p:spPr>
        <p:txBody>
          <a:bodyPr wrap="square" rtlCol="0">
            <a:spAutoFit/>
          </a:bodyPr>
          <a:lstStyle/>
          <a:p>
            <a:r>
              <a:rPr lang="zh-CN" altLang="en-US" sz="1600" dirty="0">
                <a:latin typeface="Huawei Sans" panose="020C0503030203020204" pitchFamily="34" charset="0"/>
                <a:ea typeface="方正兰亭黑简体" panose="02000000000000000000" pitchFamily="2" charset="-122"/>
              </a:rPr>
              <a:t>高端服务器</a:t>
            </a:r>
          </a:p>
        </p:txBody>
      </p:sp>
      <p:sp>
        <p:nvSpPr>
          <p:cNvPr id="26" name="TextBox 25"/>
          <p:cNvSpPr txBox="1"/>
          <p:nvPr/>
        </p:nvSpPr>
        <p:spPr>
          <a:xfrm>
            <a:off x="978108" y="3371036"/>
            <a:ext cx="1365044" cy="338554"/>
          </a:xfrm>
          <a:prstGeom prst="rect">
            <a:avLst/>
          </a:prstGeom>
          <a:noFill/>
        </p:spPr>
        <p:txBody>
          <a:bodyPr wrap="square" rtlCol="0">
            <a:spAutoFit/>
          </a:bodyPr>
          <a:lstStyle/>
          <a:p>
            <a:r>
              <a:rPr lang="en-US" altLang="zh-CN" sz="1600" dirty="0">
                <a:latin typeface="+mj-lt"/>
                <a:ea typeface="方正兰亭黑简体" panose="02000000000000000000" pitchFamily="2" charset="-122"/>
              </a:rPr>
              <a:t>PC &amp; </a:t>
            </a:r>
            <a:r>
              <a:rPr lang="zh-CN" altLang="en-US" sz="1600" dirty="0">
                <a:latin typeface="Huawei Sans" panose="020C0503030203020204" pitchFamily="34" charset="0"/>
                <a:ea typeface="方正兰亭黑简体" panose="02000000000000000000" pitchFamily="2" charset="-122"/>
              </a:rPr>
              <a:t>服务器</a:t>
            </a:r>
          </a:p>
        </p:txBody>
      </p:sp>
      <p:sp>
        <p:nvSpPr>
          <p:cNvPr id="27" name="TextBox 26"/>
          <p:cNvSpPr txBox="1"/>
          <p:nvPr/>
        </p:nvSpPr>
        <p:spPr>
          <a:xfrm>
            <a:off x="977671" y="4605735"/>
            <a:ext cx="1729647" cy="584775"/>
          </a:xfrm>
          <a:prstGeom prst="rect">
            <a:avLst/>
          </a:prstGeom>
          <a:noFill/>
        </p:spPr>
        <p:txBody>
          <a:bodyPr wrap="square" rtlCol="0">
            <a:spAutoFit/>
          </a:bodyPr>
          <a:lstStyle/>
          <a:p>
            <a:r>
              <a:rPr lang="zh-CN" altLang="en-US" sz="1600" dirty="0">
                <a:latin typeface="Huawei Sans" panose="020C0503030203020204" pitchFamily="34" charset="0"/>
                <a:ea typeface="方正兰亭黑简体" panose="02000000000000000000" pitchFamily="2" charset="-122"/>
              </a:rPr>
              <a:t>嵌入式</a:t>
            </a:r>
            <a:r>
              <a:rPr lang="en-US" altLang="zh-CN" sz="1600" dirty="0" smtClean="0">
                <a:latin typeface="Huawei Sans" panose="020C0503030203020204" pitchFamily="34" charset="0"/>
                <a:ea typeface="方正兰亭黑简体" panose="02000000000000000000" pitchFamily="2" charset="-122"/>
              </a:rPr>
              <a:t>/</a:t>
            </a:r>
          </a:p>
          <a:p>
            <a:r>
              <a:rPr lang="zh-CN" altLang="en-US" sz="1600" dirty="0" smtClean="0">
                <a:latin typeface="Huawei Sans" panose="020C0503030203020204" pitchFamily="34" charset="0"/>
                <a:ea typeface="方正兰亭黑简体" panose="02000000000000000000" pitchFamily="2" charset="-122"/>
              </a:rPr>
              <a:t>移动</a:t>
            </a:r>
            <a:r>
              <a:rPr lang="en-US" altLang="zh-CN" sz="1600" dirty="0">
                <a:latin typeface="Huawei Sans" panose="020C0503030203020204" pitchFamily="34" charset="0"/>
                <a:ea typeface="方正兰亭黑简体" panose="02000000000000000000" pitchFamily="2" charset="-122"/>
              </a:rPr>
              <a:t>/</a:t>
            </a:r>
            <a:r>
              <a:rPr lang="zh-CN" altLang="en-US" sz="1600" dirty="0">
                <a:latin typeface="Huawei Sans" panose="020C0503030203020204" pitchFamily="34" charset="0"/>
                <a:ea typeface="方正兰亭黑简体" panose="02000000000000000000" pitchFamily="2" charset="-122"/>
              </a:rPr>
              <a:t>消费</a:t>
            </a:r>
          </a:p>
        </p:txBody>
      </p:sp>
      <p:sp>
        <p:nvSpPr>
          <p:cNvPr id="4" name="椭圆 3"/>
          <p:cNvSpPr/>
          <p:nvPr/>
        </p:nvSpPr>
        <p:spPr bwMode="auto">
          <a:xfrm>
            <a:off x="2209843" y="1946708"/>
            <a:ext cx="1393573" cy="892170"/>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algn="ctr" defTabSz="914309">
              <a:buClr>
                <a:srgbClr val="CC9900"/>
              </a:buClr>
            </a:pPr>
            <a:r>
              <a:rPr lang="en-US" altLang="zh-CN" sz="1600" b="1" dirty="0" smtClean="0">
                <a:solidFill>
                  <a:schemeClr val="bg1"/>
                </a:solidFill>
                <a:latin typeface="+mj-lt"/>
                <a:ea typeface="方正兰亭黑简体" panose="02000000000000000000" pitchFamily="2" charset="-122"/>
              </a:rPr>
              <a:t>POWER</a:t>
            </a:r>
            <a:endParaRPr lang="zh-CN" altLang="en-US" sz="1600" b="1" dirty="0">
              <a:solidFill>
                <a:schemeClr val="bg1"/>
              </a:solidFill>
              <a:latin typeface="+mj-lt"/>
              <a:ea typeface="方正兰亭黑简体" panose="02000000000000000000" pitchFamily="2" charset="-122"/>
            </a:endParaRPr>
          </a:p>
        </p:txBody>
      </p:sp>
      <p:sp>
        <p:nvSpPr>
          <p:cNvPr id="5" name="椭圆 4"/>
          <p:cNvSpPr/>
          <p:nvPr/>
        </p:nvSpPr>
        <p:spPr bwMode="auto">
          <a:xfrm>
            <a:off x="3505961" y="2190028"/>
            <a:ext cx="1137022" cy="251141"/>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algn="ctr" defTabSz="914309">
              <a:buClr>
                <a:srgbClr val="CC9900"/>
              </a:buClr>
            </a:pPr>
            <a:r>
              <a:rPr lang="en-US" altLang="zh-CN" sz="1200" b="1" dirty="0">
                <a:solidFill>
                  <a:schemeClr val="bg1"/>
                </a:solidFill>
                <a:latin typeface="+mj-lt"/>
                <a:ea typeface="方正兰亭黑简体" panose="02000000000000000000" pitchFamily="2" charset="-122"/>
              </a:rPr>
              <a:t>PA-RISC</a:t>
            </a:r>
            <a:endParaRPr lang="zh-CN" altLang="en-US" sz="1200" b="1" dirty="0">
              <a:solidFill>
                <a:schemeClr val="bg1"/>
              </a:solidFill>
              <a:latin typeface="+mj-lt"/>
              <a:ea typeface="方正兰亭黑简体" panose="02000000000000000000" pitchFamily="2" charset="-122"/>
            </a:endParaRPr>
          </a:p>
        </p:txBody>
      </p:sp>
      <p:sp>
        <p:nvSpPr>
          <p:cNvPr id="7" name="椭圆 6"/>
          <p:cNvSpPr/>
          <p:nvPr/>
        </p:nvSpPr>
        <p:spPr bwMode="auto">
          <a:xfrm>
            <a:off x="3505960" y="1865602"/>
            <a:ext cx="1162811" cy="269087"/>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algn="ctr" defTabSz="914309">
              <a:buClr>
                <a:srgbClr val="CC9900"/>
              </a:buClr>
            </a:pPr>
            <a:r>
              <a:rPr lang="en-US" altLang="zh-CN" sz="1200" b="1" dirty="0">
                <a:solidFill>
                  <a:schemeClr val="bg1"/>
                </a:solidFill>
                <a:latin typeface="+mj-lt"/>
                <a:ea typeface="方正兰亭黑简体" panose="02000000000000000000" pitchFamily="2" charset="-122"/>
              </a:rPr>
              <a:t>SPARC</a:t>
            </a:r>
            <a:endParaRPr lang="zh-CN" altLang="en-US" sz="1200" b="1" dirty="0">
              <a:solidFill>
                <a:schemeClr val="bg1"/>
              </a:solidFill>
              <a:latin typeface="+mj-lt"/>
              <a:ea typeface="方正兰亭黑简体" panose="02000000000000000000" pitchFamily="2" charset="-122"/>
            </a:endParaRPr>
          </a:p>
        </p:txBody>
      </p:sp>
      <p:sp>
        <p:nvSpPr>
          <p:cNvPr id="8" name="椭圆 7"/>
          <p:cNvSpPr/>
          <p:nvPr/>
        </p:nvSpPr>
        <p:spPr bwMode="auto">
          <a:xfrm>
            <a:off x="3505962" y="2514454"/>
            <a:ext cx="1079096" cy="286480"/>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algn="ctr" defTabSz="914309">
              <a:buClr>
                <a:srgbClr val="CC9900"/>
              </a:buClr>
            </a:pPr>
            <a:r>
              <a:rPr lang="en-US" altLang="zh-CN" sz="1200" b="1" dirty="0">
                <a:solidFill>
                  <a:schemeClr val="bg1"/>
                </a:solidFill>
                <a:latin typeface="+mj-lt"/>
                <a:ea typeface="方正兰亭黑简体" panose="02000000000000000000" pitchFamily="2" charset="-122"/>
              </a:rPr>
              <a:t>Itanium</a:t>
            </a:r>
            <a:endParaRPr lang="zh-CN" altLang="en-US" sz="1200" b="1" dirty="0">
              <a:solidFill>
                <a:schemeClr val="bg1"/>
              </a:solidFill>
              <a:latin typeface="+mj-lt"/>
              <a:ea typeface="方正兰亭黑简体" panose="02000000000000000000" pitchFamily="2" charset="-122"/>
            </a:endParaRPr>
          </a:p>
        </p:txBody>
      </p:sp>
      <p:sp>
        <p:nvSpPr>
          <p:cNvPr id="9" name="椭圆 8"/>
          <p:cNvSpPr/>
          <p:nvPr/>
        </p:nvSpPr>
        <p:spPr bwMode="auto">
          <a:xfrm>
            <a:off x="3547489" y="3881851"/>
            <a:ext cx="1079752" cy="405531"/>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algn="ctr" defTabSz="914309">
              <a:buClr>
                <a:srgbClr val="CC9900"/>
              </a:buClr>
            </a:pPr>
            <a:r>
              <a:rPr lang="en-US" altLang="zh-CN" sz="1200" b="1" dirty="0">
                <a:solidFill>
                  <a:schemeClr val="bg1"/>
                </a:solidFill>
                <a:latin typeface="+mj-lt"/>
                <a:ea typeface="方正兰亭黑简体" panose="02000000000000000000" pitchFamily="2" charset="-122"/>
              </a:rPr>
              <a:t>Moto 68K</a:t>
            </a:r>
            <a:endParaRPr lang="zh-CN" altLang="en-US" sz="1200" b="1" dirty="0">
              <a:solidFill>
                <a:schemeClr val="bg1"/>
              </a:solidFill>
              <a:latin typeface="+mj-lt"/>
              <a:ea typeface="方正兰亭黑简体" panose="02000000000000000000" pitchFamily="2" charset="-122"/>
            </a:endParaRPr>
          </a:p>
        </p:txBody>
      </p:sp>
      <p:sp>
        <p:nvSpPr>
          <p:cNvPr id="10" name="椭圆 9"/>
          <p:cNvSpPr/>
          <p:nvPr/>
        </p:nvSpPr>
        <p:spPr bwMode="auto">
          <a:xfrm>
            <a:off x="2343152" y="2919986"/>
            <a:ext cx="1296000" cy="1296000"/>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algn="ctr" defTabSz="914309">
              <a:buClr>
                <a:srgbClr val="CC9900"/>
              </a:buClr>
            </a:pPr>
            <a:r>
              <a:rPr lang="en-US" altLang="zh-CN" sz="1600" b="1" dirty="0" smtClean="0">
                <a:solidFill>
                  <a:schemeClr val="bg1"/>
                </a:solidFill>
                <a:latin typeface="+mj-lt"/>
                <a:ea typeface="方正兰亭黑简体" panose="02000000000000000000" pitchFamily="2" charset="-122"/>
              </a:rPr>
              <a:t>X86</a:t>
            </a:r>
            <a:endParaRPr lang="zh-CN" altLang="en-US" sz="1600" b="1" dirty="0">
              <a:solidFill>
                <a:schemeClr val="bg1"/>
              </a:solidFill>
              <a:latin typeface="+mj-lt"/>
              <a:ea typeface="方正兰亭黑简体" panose="02000000000000000000" pitchFamily="2" charset="-122"/>
            </a:endParaRPr>
          </a:p>
        </p:txBody>
      </p:sp>
      <p:sp>
        <p:nvSpPr>
          <p:cNvPr id="11" name="椭圆 10"/>
          <p:cNvSpPr/>
          <p:nvPr/>
        </p:nvSpPr>
        <p:spPr bwMode="auto">
          <a:xfrm>
            <a:off x="3672077" y="3487732"/>
            <a:ext cx="830578" cy="324426"/>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algn="ctr" defTabSz="914309">
              <a:buClr>
                <a:srgbClr val="CC9900"/>
              </a:buClr>
            </a:pPr>
            <a:r>
              <a:rPr lang="en-US" altLang="zh-CN" sz="1200" b="1" dirty="0">
                <a:solidFill>
                  <a:schemeClr val="bg1"/>
                </a:solidFill>
                <a:latin typeface="+mj-lt"/>
                <a:ea typeface="方正兰亭黑简体" panose="02000000000000000000" pitchFamily="2" charset="-122"/>
              </a:rPr>
              <a:t>MIPS</a:t>
            </a:r>
            <a:endParaRPr lang="zh-CN" altLang="en-US" sz="1200" b="1" dirty="0">
              <a:solidFill>
                <a:schemeClr val="bg1"/>
              </a:solidFill>
              <a:latin typeface="+mj-lt"/>
              <a:ea typeface="方正兰亭黑简体" panose="02000000000000000000" pitchFamily="2" charset="-122"/>
            </a:endParaRPr>
          </a:p>
        </p:txBody>
      </p:sp>
      <p:sp>
        <p:nvSpPr>
          <p:cNvPr id="12" name="椭圆 11"/>
          <p:cNvSpPr/>
          <p:nvPr/>
        </p:nvSpPr>
        <p:spPr bwMode="auto">
          <a:xfrm>
            <a:off x="2592326" y="4298797"/>
            <a:ext cx="830578" cy="324426"/>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algn="ctr" defTabSz="914309">
              <a:buClr>
                <a:srgbClr val="CC9900"/>
              </a:buClr>
            </a:pPr>
            <a:r>
              <a:rPr lang="en-US" altLang="zh-CN" sz="1200" b="1" dirty="0">
                <a:solidFill>
                  <a:schemeClr val="bg1"/>
                </a:solidFill>
                <a:latin typeface="+mj-lt"/>
                <a:ea typeface="方正兰亭黑简体" panose="02000000000000000000" pitchFamily="2" charset="-122"/>
              </a:rPr>
              <a:t>PPC</a:t>
            </a:r>
            <a:endParaRPr lang="zh-CN" altLang="en-US" sz="1200" b="1" dirty="0">
              <a:solidFill>
                <a:schemeClr val="bg1"/>
              </a:solidFill>
              <a:latin typeface="+mj-lt"/>
              <a:ea typeface="方正兰亭黑简体" panose="02000000000000000000" pitchFamily="2" charset="-122"/>
            </a:endParaRPr>
          </a:p>
        </p:txBody>
      </p:sp>
      <p:sp>
        <p:nvSpPr>
          <p:cNvPr id="13" name="椭圆 12"/>
          <p:cNvSpPr/>
          <p:nvPr/>
        </p:nvSpPr>
        <p:spPr bwMode="auto">
          <a:xfrm>
            <a:off x="2571268" y="4704328"/>
            <a:ext cx="830578" cy="648851"/>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algn="ctr" defTabSz="914309">
              <a:buClr>
                <a:srgbClr val="CC9900"/>
              </a:buClr>
            </a:pPr>
            <a:r>
              <a:rPr lang="en-US" altLang="zh-CN" sz="1200" b="1" dirty="0">
                <a:solidFill>
                  <a:schemeClr val="bg1"/>
                </a:solidFill>
                <a:latin typeface="+mj-lt"/>
                <a:ea typeface="方正兰亭黑简体" panose="02000000000000000000" pitchFamily="2" charset="-122"/>
              </a:rPr>
              <a:t>ARM</a:t>
            </a:r>
            <a:endParaRPr lang="zh-CN" altLang="en-US" sz="1200" b="1" dirty="0">
              <a:solidFill>
                <a:schemeClr val="bg1"/>
              </a:solidFill>
              <a:latin typeface="+mj-lt"/>
              <a:ea typeface="方正兰亭黑简体" panose="02000000000000000000" pitchFamily="2" charset="-122"/>
            </a:endParaRPr>
          </a:p>
        </p:txBody>
      </p:sp>
      <p:sp>
        <p:nvSpPr>
          <p:cNvPr id="16" name="椭圆 15"/>
          <p:cNvSpPr/>
          <p:nvPr/>
        </p:nvSpPr>
        <p:spPr bwMode="auto">
          <a:xfrm>
            <a:off x="2426210" y="1605534"/>
            <a:ext cx="996694" cy="324426"/>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algn="ctr" defTabSz="914309">
              <a:buClr>
                <a:srgbClr val="CC9900"/>
              </a:buClr>
            </a:pPr>
            <a:r>
              <a:rPr lang="en-US" altLang="zh-CN" sz="1200" b="1" dirty="0">
                <a:solidFill>
                  <a:schemeClr val="bg1"/>
                </a:solidFill>
                <a:latin typeface="+mj-lt"/>
                <a:ea typeface="方正兰亭黑简体" panose="02000000000000000000" pitchFamily="2" charset="-122"/>
              </a:rPr>
              <a:t>Z</a:t>
            </a:r>
            <a:endParaRPr lang="zh-CN" altLang="en-US" sz="1200" b="1" dirty="0">
              <a:solidFill>
                <a:schemeClr val="bg1"/>
              </a:solidFill>
              <a:latin typeface="+mj-lt"/>
              <a:ea typeface="方正兰亭黑简体" panose="02000000000000000000" pitchFamily="2" charset="-122"/>
            </a:endParaRPr>
          </a:p>
        </p:txBody>
      </p:sp>
      <p:sp>
        <p:nvSpPr>
          <p:cNvPr id="28" name="椭圆 27"/>
          <p:cNvSpPr/>
          <p:nvPr/>
        </p:nvSpPr>
        <p:spPr bwMode="auto">
          <a:xfrm>
            <a:off x="3505962" y="4866540"/>
            <a:ext cx="830578" cy="324426"/>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algn="ctr" defTabSz="914309">
              <a:buClr>
                <a:srgbClr val="CC9900"/>
              </a:buClr>
            </a:pPr>
            <a:r>
              <a:rPr lang="en-US" altLang="zh-CN" sz="1200" b="1" dirty="0">
                <a:solidFill>
                  <a:schemeClr val="bg1"/>
                </a:solidFill>
                <a:latin typeface="+mj-lt"/>
                <a:ea typeface="方正兰亭黑简体" panose="02000000000000000000" pitchFamily="2" charset="-122"/>
              </a:rPr>
              <a:t>DSP</a:t>
            </a:r>
            <a:endParaRPr lang="zh-CN" altLang="en-US" sz="1200" b="1" dirty="0">
              <a:solidFill>
                <a:schemeClr val="bg1"/>
              </a:solidFill>
              <a:latin typeface="+mj-lt"/>
              <a:ea typeface="方正兰亭黑简体" panose="02000000000000000000" pitchFamily="2" charset="-122"/>
            </a:endParaRPr>
          </a:p>
        </p:txBody>
      </p:sp>
      <p:sp>
        <p:nvSpPr>
          <p:cNvPr id="29" name="椭圆 28"/>
          <p:cNvSpPr/>
          <p:nvPr/>
        </p:nvSpPr>
        <p:spPr bwMode="auto">
          <a:xfrm>
            <a:off x="3505962" y="4461009"/>
            <a:ext cx="830578" cy="324426"/>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algn="ctr" defTabSz="914309">
              <a:buClr>
                <a:srgbClr val="CC9900"/>
              </a:buClr>
            </a:pPr>
            <a:r>
              <a:rPr lang="en-US" altLang="zh-CN" sz="1200" b="1" dirty="0">
                <a:solidFill>
                  <a:schemeClr val="bg1"/>
                </a:solidFill>
                <a:latin typeface="+mj-lt"/>
                <a:ea typeface="方正兰亭黑简体" panose="02000000000000000000" pitchFamily="2" charset="-122"/>
              </a:rPr>
              <a:t>NP</a:t>
            </a:r>
            <a:endParaRPr lang="zh-CN" altLang="en-US" sz="1200" b="1" dirty="0">
              <a:solidFill>
                <a:schemeClr val="bg1"/>
              </a:solidFill>
              <a:latin typeface="+mj-lt"/>
              <a:ea typeface="方正兰亭黑简体" panose="02000000000000000000" pitchFamily="2" charset="-122"/>
            </a:endParaRPr>
          </a:p>
        </p:txBody>
      </p:sp>
      <p:cxnSp>
        <p:nvCxnSpPr>
          <p:cNvPr id="32" name="直接连接符 31"/>
          <p:cNvCxnSpPr/>
          <p:nvPr/>
        </p:nvCxnSpPr>
        <p:spPr bwMode="auto">
          <a:xfrm>
            <a:off x="1554304" y="4367527"/>
            <a:ext cx="8983909" cy="0"/>
          </a:xfrm>
          <a:prstGeom prst="line">
            <a:avLst/>
          </a:prstGeom>
          <a:noFill/>
          <a:ln>
            <a:solidFill>
              <a:schemeClr val="tx1"/>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连接符 32"/>
          <p:cNvCxnSpPr/>
          <p:nvPr/>
        </p:nvCxnSpPr>
        <p:spPr bwMode="auto">
          <a:xfrm flipV="1">
            <a:off x="1555146" y="3030048"/>
            <a:ext cx="9071563" cy="39956"/>
          </a:xfrm>
          <a:prstGeom prst="line">
            <a:avLst/>
          </a:prstGeom>
          <a:noFill/>
          <a:ln>
            <a:solidFill>
              <a:schemeClr val="tx1"/>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矩形标注 38"/>
          <p:cNvSpPr/>
          <p:nvPr/>
        </p:nvSpPr>
        <p:spPr bwMode="auto">
          <a:xfrm>
            <a:off x="5667892" y="5144033"/>
            <a:ext cx="1958096" cy="258764"/>
          </a:xfrm>
          <a:prstGeom prst="wedgeRectCallout">
            <a:avLst>
              <a:gd name="adj1" fmla="val -37764"/>
              <a:gd name="adj2" fmla="val -124805"/>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t" anchorCtr="0" compatLnSpc="1">
            <a:prstTxWarp prst="textNoShape">
              <a:avLst/>
            </a:prstTxWarp>
          </a:bodyPr>
          <a:lstStyle/>
          <a:p>
            <a:pPr defTabSz="914309">
              <a:buClr>
                <a:srgbClr val="CC9900"/>
              </a:buClr>
            </a:pPr>
            <a:r>
              <a:rPr lang="zh-CN" altLang="en-US" sz="1400" dirty="0">
                <a:latin typeface="Huawei Sans" panose="020C0503030203020204" pitchFamily="34" charset="0"/>
                <a:ea typeface="方正兰亭黑简体" panose="02000000000000000000" pitchFamily="2" charset="-122"/>
              </a:rPr>
              <a:t>完全开放，生态良好</a:t>
            </a:r>
          </a:p>
        </p:txBody>
      </p:sp>
      <p:sp>
        <p:nvSpPr>
          <p:cNvPr id="41" name="TextBox 40"/>
          <p:cNvSpPr txBox="1"/>
          <p:nvPr/>
        </p:nvSpPr>
        <p:spPr>
          <a:xfrm>
            <a:off x="9521977" y="1887955"/>
            <a:ext cx="646331" cy="369332"/>
          </a:xfrm>
          <a:prstGeom prst="rect">
            <a:avLst/>
          </a:prstGeom>
          <a:noFill/>
        </p:spPr>
        <p:txBody>
          <a:bodyPr wrap="none" rtlCol="0">
            <a:spAutoFit/>
          </a:bodyPr>
          <a:lstStyle/>
          <a:p>
            <a:r>
              <a:rPr lang="zh-CN" altLang="en-US" sz="1800" b="1" dirty="0">
                <a:solidFill>
                  <a:srgbClr val="990000"/>
                </a:solidFill>
                <a:latin typeface="Huawei Sans" panose="020C0503030203020204" pitchFamily="34" charset="0"/>
                <a:ea typeface="方正兰亭黑简体" panose="02000000000000000000" pitchFamily="2" charset="-122"/>
              </a:rPr>
              <a:t>众核</a:t>
            </a:r>
          </a:p>
        </p:txBody>
      </p:sp>
      <p:sp>
        <p:nvSpPr>
          <p:cNvPr id="42" name="TextBox 41"/>
          <p:cNvSpPr txBox="1"/>
          <p:nvPr/>
        </p:nvSpPr>
        <p:spPr>
          <a:xfrm>
            <a:off x="9604389" y="3256069"/>
            <a:ext cx="646331" cy="369332"/>
          </a:xfrm>
          <a:prstGeom prst="rect">
            <a:avLst/>
          </a:prstGeom>
          <a:noFill/>
        </p:spPr>
        <p:txBody>
          <a:bodyPr wrap="none" rtlCol="0">
            <a:spAutoFit/>
          </a:bodyPr>
          <a:lstStyle/>
          <a:p>
            <a:r>
              <a:rPr lang="zh-CN" altLang="en-US" sz="1800" b="1" dirty="0">
                <a:solidFill>
                  <a:srgbClr val="990000"/>
                </a:solidFill>
                <a:latin typeface="Huawei Sans" panose="020C0503030203020204" pitchFamily="34" charset="0"/>
                <a:ea typeface="方正兰亭黑简体" panose="02000000000000000000" pitchFamily="2" charset="-122"/>
              </a:rPr>
              <a:t>异构</a:t>
            </a:r>
          </a:p>
        </p:txBody>
      </p:sp>
      <p:sp>
        <p:nvSpPr>
          <p:cNvPr id="43" name="TextBox 42"/>
          <p:cNvSpPr txBox="1"/>
          <p:nvPr/>
        </p:nvSpPr>
        <p:spPr>
          <a:xfrm>
            <a:off x="9640392" y="4392806"/>
            <a:ext cx="646331" cy="369332"/>
          </a:xfrm>
          <a:prstGeom prst="rect">
            <a:avLst/>
          </a:prstGeom>
          <a:noFill/>
        </p:spPr>
        <p:txBody>
          <a:bodyPr wrap="none" rtlCol="0">
            <a:spAutoFit/>
          </a:bodyPr>
          <a:lstStyle/>
          <a:p>
            <a:r>
              <a:rPr lang="zh-CN" altLang="en-US" sz="1800" b="1" dirty="0">
                <a:solidFill>
                  <a:srgbClr val="990000"/>
                </a:solidFill>
                <a:latin typeface="Huawei Sans" panose="020C0503030203020204" pitchFamily="34" charset="0"/>
                <a:ea typeface="方正兰亭黑简体" panose="02000000000000000000" pitchFamily="2" charset="-122"/>
              </a:rPr>
              <a:t>融合</a:t>
            </a:r>
          </a:p>
        </p:txBody>
      </p:sp>
      <p:sp>
        <p:nvSpPr>
          <p:cNvPr id="44" name="矩形标注 43"/>
          <p:cNvSpPr/>
          <p:nvPr/>
        </p:nvSpPr>
        <p:spPr bwMode="auto">
          <a:xfrm>
            <a:off x="6482203" y="4799816"/>
            <a:ext cx="1986039" cy="265978"/>
          </a:xfrm>
          <a:prstGeom prst="wedgeRectCallout">
            <a:avLst>
              <a:gd name="adj1" fmla="val -39996"/>
              <a:gd name="adj2" fmla="val -99802"/>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t" anchorCtr="0" compatLnSpc="1">
            <a:prstTxWarp prst="textNoShape">
              <a:avLst/>
            </a:prstTxWarp>
          </a:bodyPr>
          <a:lstStyle/>
          <a:p>
            <a:pPr defTabSz="914309">
              <a:buClr>
                <a:srgbClr val="CC9900"/>
              </a:buClr>
            </a:pPr>
            <a:r>
              <a:rPr lang="zh-CN" altLang="en-US" sz="1400" dirty="0">
                <a:latin typeface="Huawei Sans" panose="020C0503030203020204" pitchFamily="34" charset="0"/>
                <a:ea typeface="方正兰亭黑简体" panose="02000000000000000000" pitchFamily="2" charset="-122"/>
              </a:rPr>
              <a:t>学习</a:t>
            </a:r>
            <a:r>
              <a:rPr lang="en-US" altLang="zh-CN" sz="1400" dirty="0">
                <a:latin typeface="Huawei Sans" panose="020C0503030203020204" pitchFamily="34" charset="0"/>
                <a:ea typeface="方正兰亭黑简体" panose="02000000000000000000" pitchFamily="2" charset="-122"/>
              </a:rPr>
              <a:t>ARM</a:t>
            </a:r>
            <a:r>
              <a:rPr lang="zh-CN" altLang="en-US" sz="1400" dirty="0">
                <a:latin typeface="Huawei Sans" panose="020C0503030203020204" pitchFamily="34" charset="0"/>
                <a:ea typeface="方正兰亭黑简体" panose="02000000000000000000" pitchFamily="2" charset="-122"/>
              </a:rPr>
              <a:t>，谋求复生</a:t>
            </a:r>
          </a:p>
        </p:txBody>
      </p:sp>
      <p:sp>
        <p:nvSpPr>
          <p:cNvPr id="45" name="矩形标注 44"/>
          <p:cNvSpPr/>
          <p:nvPr/>
        </p:nvSpPr>
        <p:spPr bwMode="auto">
          <a:xfrm>
            <a:off x="6062341" y="1724262"/>
            <a:ext cx="615587" cy="316201"/>
          </a:xfrm>
          <a:prstGeom prst="wedgeRectCallout">
            <a:avLst>
              <a:gd name="adj1" fmla="val -32926"/>
              <a:gd name="adj2" fmla="val 192660"/>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t" anchorCtr="0" compatLnSpc="1">
            <a:prstTxWarp prst="textNoShape">
              <a:avLst/>
            </a:prstTxWarp>
          </a:bodyPr>
          <a:lstStyle/>
          <a:p>
            <a:pPr defTabSz="914309">
              <a:buClr>
                <a:srgbClr val="CC9900"/>
              </a:buClr>
            </a:pPr>
            <a:r>
              <a:rPr lang="zh-CN" altLang="en-US" sz="1400" dirty="0" smtClean="0">
                <a:latin typeface="Huawei Sans" panose="020C0503030203020204" pitchFamily="34" charset="0"/>
                <a:ea typeface="方正兰亭黑简体" panose="02000000000000000000" pitchFamily="2" charset="-122"/>
              </a:rPr>
              <a:t>开放</a:t>
            </a:r>
            <a:endParaRPr lang="zh-CN" altLang="en-US" sz="1400" dirty="0">
              <a:latin typeface="Huawei Sans" panose="020C0503030203020204" pitchFamily="34" charset="0"/>
              <a:ea typeface="方正兰亭黑简体" panose="02000000000000000000" pitchFamily="2" charset="-122"/>
            </a:endParaRPr>
          </a:p>
        </p:txBody>
      </p:sp>
      <p:sp>
        <p:nvSpPr>
          <p:cNvPr id="46" name="矩形标注 45"/>
          <p:cNvSpPr/>
          <p:nvPr/>
        </p:nvSpPr>
        <p:spPr bwMode="auto">
          <a:xfrm>
            <a:off x="6874178" y="3284763"/>
            <a:ext cx="1008082" cy="278517"/>
          </a:xfrm>
          <a:prstGeom prst="wedgeRectCallout">
            <a:avLst>
              <a:gd name="adj1" fmla="val -95183"/>
              <a:gd name="adj2" fmla="val 155623"/>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t" anchorCtr="0" compatLnSpc="1">
            <a:prstTxWarp prst="textNoShape">
              <a:avLst/>
            </a:prstTxWarp>
          </a:bodyPr>
          <a:lstStyle/>
          <a:p>
            <a:pPr defTabSz="914309">
              <a:buClr>
                <a:srgbClr val="CC9900"/>
              </a:buClr>
            </a:pPr>
            <a:r>
              <a:rPr lang="zh-CN" altLang="en-US" sz="1400" dirty="0">
                <a:latin typeface="Huawei Sans" panose="020C0503030203020204" pitchFamily="34" charset="0"/>
                <a:ea typeface="方正兰亭黑简体" panose="02000000000000000000" pitchFamily="2" charset="-122"/>
              </a:rPr>
              <a:t>封闭架构</a:t>
            </a:r>
          </a:p>
        </p:txBody>
      </p:sp>
      <p:sp>
        <p:nvSpPr>
          <p:cNvPr id="49" name="TextBox 48"/>
          <p:cNvSpPr txBox="1"/>
          <p:nvPr/>
        </p:nvSpPr>
        <p:spPr>
          <a:xfrm>
            <a:off x="8688577" y="2373496"/>
            <a:ext cx="2549959" cy="584775"/>
          </a:xfrm>
          <a:prstGeom prst="rect">
            <a:avLst/>
          </a:prstGeom>
          <a:noFill/>
        </p:spPr>
        <p:txBody>
          <a:bodyPr wrap="square" rtlCol="0">
            <a:spAutoFit/>
          </a:bodyPr>
          <a:lstStyle/>
          <a:p>
            <a:r>
              <a:rPr lang="zh-CN" altLang="en-US" sz="1600" dirty="0">
                <a:latin typeface="Huawei Sans" panose="020C0503030203020204" pitchFamily="34" charset="0"/>
                <a:ea typeface="方正兰亭黑简体" panose="02000000000000000000" pitchFamily="2" charset="-122"/>
              </a:rPr>
              <a:t>内核数量大量增加</a:t>
            </a:r>
            <a:r>
              <a:rPr lang="zh-CN" altLang="en-US" sz="1600" dirty="0" smtClean="0">
                <a:latin typeface="Huawei Sans" panose="020C0503030203020204" pitchFamily="34" charset="0"/>
                <a:ea typeface="方正兰亭黑简体" panose="02000000000000000000" pitchFamily="2" charset="-122"/>
              </a:rPr>
              <a:t>，处理器互联。</a:t>
            </a:r>
            <a:endParaRPr lang="zh-CN" altLang="en-US" sz="1600" dirty="0">
              <a:latin typeface="Huawei Sans" panose="020C0503030203020204" pitchFamily="34" charset="0"/>
              <a:ea typeface="方正兰亭黑简体" panose="02000000000000000000" pitchFamily="2" charset="-122"/>
            </a:endParaRPr>
          </a:p>
        </p:txBody>
      </p:sp>
      <p:sp>
        <p:nvSpPr>
          <p:cNvPr id="50" name="TextBox 49"/>
          <p:cNvSpPr txBox="1"/>
          <p:nvPr/>
        </p:nvSpPr>
        <p:spPr>
          <a:xfrm>
            <a:off x="8846310" y="3794775"/>
            <a:ext cx="2154757" cy="338554"/>
          </a:xfrm>
          <a:prstGeom prst="rect">
            <a:avLst/>
          </a:prstGeom>
          <a:noFill/>
        </p:spPr>
        <p:txBody>
          <a:bodyPr wrap="none" rtlCol="0">
            <a:spAutoFit/>
          </a:bodyPr>
          <a:lstStyle/>
          <a:p>
            <a:r>
              <a:rPr lang="en-US" altLang="zh-CN" sz="1600" dirty="0" smtClean="0">
                <a:latin typeface="+mj-lt"/>
                <a:ea typeface="方正兰亭黑简体" panose="02000000000000000000" pitchFamily="2" charset="-122"/>
              </a:rPr>
              <a:t>CPU+GPGPU+FPGA</a:t>
            </a:r>
            <a:endParaRPr lang="zh-CN" altLang="en-US" sz="1600" dirty="0">
              <a:latin typeface="+mj-lt"/>
              <a:ea typeface="方正兰亭黑简体" panose="02000000000000000000" pitchFamily="2" charset="-122"/>
            </a:endParaRPr>
          </a:p>
        </p:txBody>
      </p:sp>
      <p:sp>
        <p:nvSpPr>
          <p:cNvPr id="51" name="TextBox 50"/>
          <p:cNvSpPr txBox="1"/>
          <p:nvPr/>
        </p:nvSpPr>
        <p:spPr>
          <a:xfrm>
            <a:off x="8715453" y="4679436"/>
            <a:ext cx="2496208" cy="830997"/>
          </a:xfrm>
          <a:prstGeom prst="rect">
            <a:avLst/>
          </a:prstGeom>
          <a:noFill/>
        </p:spPr>
        <p:txBody>
          <a:bodyPr wrap="square" rtlCol="0">
            <a:spAutoFit/>
          </a:bodyPr>
          <a:lstStyle/>
          <a:p>
            <a:r>
              <a:rPr lang="zh-CN" altLang="en-US" sz="1600" dirty="0">
                <a:latin typeface="Huawei Sans" panose="020C0503030203020204" pitchFamily="34" charset="0"/>
                <a:ea typeface="方正兰亭黑简体" panose="02000000000000000000" pitchFamily="2" charset="-122"/>
              </a:rPr>
              <a:t>内存体系重构，</a:t>
            </a:r>
            <a:r>
              <a:rPr lang="en-US" altLang="zh-CN" sz="1600" dirty="0">
                <a:latin typeface="+mj-lt"/>
                <a:ea typeface="方正兰亭黑简体" panose="02000000000000000000" pitchFamily="2" charset="-122"/>
              </a:rPr>
              <a:t>CPU</a:t>
            </a:r>
            <a:r>
              <a:rPr lang="en-US" altLang="zh-CN" sz="1600" dirty="0" smtClean="0">
                <a:latin typeface="+mj-lt"/>
                <a:ea typeface="方正兰亭黑简体" panose="02000000000000000000" pitchFamily="2" charset="-122"/>
              </a:rPr>
              <a:t>/</a:t>
            </a:r>
            <a:r>
              <a:rPr lang="zh-CN" altLang="en-US" sz="1600" dirty="0" smtClean="0">
                <a:latin typeface="Huawei Sans" panose="020C0503030203020204" pitchFamily="34" charset="0"/>
                <a:ea typeface="方正兰亭黑简体" panose="02000000000000000000" pitchFamily="2" charset="-122"/>
              </a:rPr>
              <a:t>内存深度</a:t>
            </a:r>
            <a:r>
              <a:rPr lang="zh-CN" altLang="en-US" sz="1600" dirty="0">
                <a:latin typeface="Huawei Sans" panose="020C0503030203020204" pitchFamily="34" charset="0"/>
                <a:ea typeface="方正兰亭黑简体" panose="02000000000000000000" pitchFamily="2" charset="-122"/>
              </a:rPr>
              <a:t>融合，内存更贴近</a:t>
            </a:r>
            <a:r>
              <a:rPr lang="zh-CN" altLang="en-US" sz="1600" dirty="0" smtClean="0">
                <a:latin typeface="Huawei Sans" panose="020C0503030203020204" pitchFamily="34" charset="0"/>
                <a:ea typeface="方正兰亭黑简体" panose="02000000000000000000" pitchFamily="2" charset="-122"/>
              </a:rPr>
              <a:t>计算。</a:t>
            </a:r>
            <a:endParaRPr lang="zh-CN" altLang="en-US" sz="1600" dirty="0">
              <a:latin typeface="Huawei Sans" panose="020C0503030203020204" pitchFamily="34" charset="0"/>
              <a:ea typeface="方正兰亭黑简体" panose="02000000000000000000" pitchFamily="2" charset="-122"/>
            </a:endParaRPr>
          </a:p>
        </p:txBody>
      </p:sp>
      <p:sp>
        <p:nvSpPr>
          <p:cNvPr id="52" name="TextBox 51"/>
          <p:cNvSpPr txBox="1"/>
          <p:nvPr/>
        </p:nvSpPr>
        <p:spPr>
          <a:xfrm>
            <a:off x="1644526" y="5712748"/>
            <a:ext cx="2646878" cy="338554"/>
          </a:xfrm>
          <a:prstGeom prst="rect">
            <a:avLst/>
          </a:prstGeom>
          <a:noFill/>
        </p:spPr>
        <p:txBody>
          <a:bodyPr wrap="none" rtlCol="0">
            <a:spAutoFit/>
          </a:bodyPr>
          <a:lstStyle/>
          <a:p>
            <a:r>
              <a:rPr lang="zh-CN" altLang="en-US" sz="1600" b="1" dirty="0">
                <a:latin typeface="Huawei Sans" panose="020C0503030203020204" pitchFamily="34" charset="0"/>
                <a:ea typeface="方正兰亭黑简体" panose="02000000000000000000" pitchFamily="2" charset="-122"/>
              </a:rPr>
              <a:t>过去：架构众多，百花齐放</a:t>
            </a:r>
          </a:p>
        </p:txBody>
      </p:sp>
      <p:sp>
        <p:nvSpPr>
          <p:cNvPr id="53" name="TextBox 52"/>
          <p:cNvSpPr txBox="1"/>
          <p:nvPr/>
        </p:nvSpPr>
        <p:spPr>
          <a:xfrm>
            <a:off x="4884792" y="5712748"/>
            <a:ext cx="2646878" cy="338554"/>
          </a:xfrm>
          <a:prstGeom prst="rect">
            <a:avLst/>
          </a:prstGeom>
          <a:noFill/>
        </p:spPr>
        <p:txBody>
          <a:bodyPr wrap="none" rtlCol="0">
            <a:spAutoFit/>
          </a:bodyPr>
          <a:lstStyle/>
          <a:p>
            <a:r>
              <a:rPr lang="zh-CN" altLang="en-US" sz="1600" b="1" dirty="0">
                <a:latin typeface="Huawei Sans" panose="020C0503030203020204" pitchFamily="34" charset="0"/>
                <a:ea typeface="方正兰亭黑简体" panose="02000000000000000000" pitchFamily="2" charset="-122"/>
              </a:rPr>
              <a:t>现在：生态成熟，架构垄断</a:t>
            </a:r>
          </a:p>
        </p:txBody>
      </p:sp>
      <p:sp>
        <p:nvSpPr>
          <p:cNvPr id="55" name="TextBox 54"/>
          <p:cNvSpPr txBox="1"/>
          <p:nvPr/>
        </p:nvSpPr>
        <p:spPr>
          <a:xfrm>
            <a:off x="7761776" y="5715693"/>
            <a:ext cx="3672800" cy="338554"/>
          </a:xfrm>
          <a:prstGeom prst="rect">
            <a:avLst/>
          </a:prstGeom>
          <a:noFill/>
        </p:spPr>
        <p:txBody>
          <a:bodyPr wrap="none" rtlCol="0">
            <a:spAutoFit/>
          </a:bodyPr>
          <a:lstStyle/>
          <a:p>
            <a:r>
              <a:rPr lang="zh-CN" altLang="en-US" sz="1600" b="1" dirty="0">
                <a:latin typeface="Huawei Sans" panose="020C0503030203020204" pitchFamily="34" charset="0"/>
                <a:ea typeface="方正兰亭黑简体" panose="02000000000000000000" pitchFamily="2" charset="-122"/>
              </a:rPr>
              <a:t>未来</a:t>
            </a:r>
            <a:r>
              <a:rPr lang="zh-CN" altLang="en-US" sz="1600" b="1" dirty="0" smtClean="0">
                <a:latin typeface="Huawei Sans" panose="020C0503030203020204" pitchFamily="34" charset="0"/>
                <a:ea typeface="方正兰亭黑简体" panose="02000000000000000000" pitchFamily="2" charset="-122"/>
              </a:rPr>
              <a:t>：摩尔定律失效</a:t>
            </a:r>
            <a:r>
              <a:rPr lang="zh-CN" altLang="en-US" sz="1600" b="1" dirty="0">
                <a:latin typeface="Huawei Sans" panose="020C0503030203020204" pitchFamily="34" charset="0"/>
                <a:ea typeface="方正兰亭黑简体" panose="02000000000000000000" pitchFamily="2" charset="-122"/>
              </a:rPr>
              <a:t>，寻求多方向突破</a:t>
            </a:r>
          </a:p>
        </p:txBody>
      </p:sp>
      <p:sp>
        <p:nvSpPr>
          <p:cNvPr id="2" name="文本框 1"/>
          <p:cNvSpPr txBox="1"/>
          <p:nvPr/>
        </p:nvSpPr>
        <p:spPr>
          <a:xfrm>
            <a:off x="1464714" y="144437"/>
            <a:ext cx="8367187" cy="707886"/>
          </a:xfrm>
          <a:prstGeom prst="rect">
            <a:avLst/>
          </a:prstGeom>
          <a:noFill/>
        </p:spPr>
        <p:txBody>
          <a:bodyPr wrap="square" rtlCol="0">
            <a:spAutoFit/>
          </a:bodyPr>
          <a:lstStyle/>
          <a:p>
            <a:r>
              <a:rPr lang="zh-CN" altLang="en-US" sz="4000" b="1" i="0" dirty="0" smtClean="0">
                <a:solidFill>
                  <a:srgbClr val="FF0000"/>
                </a:solidFill>
                <a:latin typeface="+mj-ea"/>
                <a:ea typeface="+mj-ea"/>
              </a:rPr>
              <a:t>现代</a:t>
            </a:r>
            <a:r>
              <a:rPr lang="en-US" altLang="zh-CN" sz="4000" b="1" i="0" dirty="0" smtClean="0">
                <a:solidFill>
                  <a:srgbClr val="FF0000"/>
                </a:solidFill>
                <a:latin typeface="+mj-ea"/>
                <a:ea typeface="+mj-ea"/>
              </a:rPr>
              <a:t>CPU </a:t>
            </a:r>
            <a:r>
              <a:rPr lang="zh-CN" altLang="en-US" sz="4000" b="1" i="0" dirty="0" smtClean="0">
                <a:solidFill>
                  <a:srgbClr val="FF0000"/>
                </a:solidFill>
                <a:latin typeface="+mj-ea"/>
                <a:ea typeface="+mj-ea"/>
              </a:rPr>
              <a:t>发展的一些趋势特点</a:t>
            </a:r>
            <a:r>
              <a:rPr lang="en-US" altLang="zh-CN" sz="3600" dirty="0" smtClean="0"/>
              <a:t> </a:t>
            </a:r>
            <a:endParaRPr lang="zh-CN" altLang="en-US" sz="3600" dirty="0"/>
          </a:p>
        </p:txBody>
      </p:sp>
    </p:spTree>
    <p:extLst>
      <p:ext uri="{BB962C8B-B14F-4D97-AF65-F5344CB8AC3E}">
        <p14:creationId xmlns:p14="http://schemas.microsoft.com/office/powerpoint/2010/main" val="155254296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
          <p:cNvSpPr>
            <a:spLocks noGrp="1"/>
          </p:cNvSpPr>
          <p:nvPr>
            <p:ph type="title"/>
          </p:nvPr>
        </p:nvSpPr>
        <p:spPr>
          <a:xfrm>
            <a:off x="1821911" y="196195"/>
            <a:ext cx="10728325" cy="485982"/>
          </a:xfrm>
        </p:spPr>
        <p:txBody>
          <a:bodyPr>
            <a:normAutofit fontScale="90000"/>
          </a:bodyPr>
          <a:lstStyle/>
          <a:p>
            <a:r>
              <a:rPr lang="en-US" altLang="zh-CN" dirty="0" smtClean="0"/>
              <a:t>ARM </a:t>
            </a:r>
            <a:r>
              <a:rPr lang="zh-CN" altLang="en-US" dirty="0" smtClean="0"/>
              <a:t>服务器级别处理器一览</a:t>
            </a:r>
            <a:endParaRPr lang="zh-CN" altLang="en-US" dirty="0"/>
          </a:p>
        </p:txBody>
      </p:sp>
      <p:grpSp>
        <p:nvGrpSpPr>
          <p:cNvPr id="3" name="组合 2"/>
          <p:cNvGrpSpPr/>
          <p:nvPr/>
        </p:nvGrpSpPr>
        <p:grpSpPr>
          <a:xfrm>
            <a:off x="991439" y="1095841"/>
            <a:ext cx="10631205" cy="5045129"/>
            <a:chOff x="603611" y="1395442"/>
            <a:chExt cx="11803808" cy="4837178"/>
          </a:xfrm>
        </p:grpSpPr>
        <p:sp>
          <p:nvSpPr>
            <p:cNvPr id="36" name="矩形 56"/>
            <p:cNvSpPr/>
            <p:nvPr/>
          </p:nvSpPr>
          <p:spPr bwMode="auto">
            <a:xfrm>
              <a:off x="2073179" y="1503630"/>
              <a:ext cx="1262380" cy="400860"/>
            </a:xfrm>
            <a:prstGeom prst="rect">
              <a:avLst/>
            </a:prstGeom>
            <a:solidFill>
              <a:srgbClr val="CBDEF1"/>
            </a:solidFill>
            <a:ln>
              <a:solidFill>
                <a:schemeClr val="tx1"/>
              </a:solidFill>
            </a:ln>
            <a:effectLst/>
            <a:scene3d>
              <a:camera prst="orthographicFront"/>
              <a:lightRig rig="threePt" dir="t"/>
            </a:scene3d>
            <a:sp3d>
              <a:bevelT w="1143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999" tIns="81277" rIns="63999" bIns="81277" numCol="1" rtlCol="0" anchor="ctr" anchorCtr="0" compatLnSpc="1">
              <a:prstTxWarp prst="textNoShape">
                <a:avLst/>
              </a:prstTxWarp>
            </a:bodyPr>
            <a:lstStyle/>
            <a:p>
              <a:pPr algn="ctr" defTabSz="1625519">
                <a:buClr>
                  <a:srgbClr val="CC9900"/>
                </a:buClr>
              </a:pPr>
              <a:r>
                <a:rPr lang="en-US" altLang="zh-CN" sz="2133"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rPr>
                <a:t>Hi1612</a:t>
              </a:r>
              <a:endParaRPr lang="zh-CN" altLang="en-US" sz="2133"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37" name="TextBox 46"/>
            <p:cNvSpPr txBox="1"/>
            <p:nvPr/>
          </p:nvSpPr>
          <p:spPr>
            <a:xfrm>
              <a:off x="3290384" y="1401788"/>
              <a:ext cx="1967067" cy="619690"/>
            </a:xfrm>
            <a:prstGeom prst="rect">
              <a:avLst/>
            </a:prstGeom>
            <a:noFill/>
            <a:ln>
              <a:noFill/>
            </a:ln>
          </p:spPr>
          <p:txBody>
            <a:bodyPr wrap="square" rtlCol="0">
              <a:spAutoFit/>
            </a:bodyPr>
            <a:lstStyle/>
            <a:p>
              <a:pPr>
                <a:buNone/>
              </a:pPr>
              <a:r>
                <a:rPr lang="en-US" altLang="zh-CN" sz="1800" dirty="0">
                  <a:latin typeface="Huawei Sans" panose="020C0503030203020204" pitchFamily="34" charset="0"/>
                  <a:ea typeface="方正兰亭黑简体" panose="02000000000000000000" pitchFamily="2" charset="-122"/>
                  <a:cs typeface="Arial" panose="020B0604020202020204" pitchFamily="34" charset="0"/>
                </a:rPr>
                <a:t>32C, 2.1GHz</a:t>
              </a:r>
            </a:p>
            <a:p>
              <a:pPr>
                <a:buNone/>
              </a:pPr>
              <a:r>
                <a:rPr lang="en-US" altLang="zh-CN" sz="1800" dirty="0">
                  <a:latin typeface="Huawei Sans" panose="020C0503030203020204" pitchFamily="34" charset="0"/>
                  <a:ea typeface="方正兰亭黑简体" panose="02000000000000000000" pitchFamily="2" charset="-122"/>
                  <a:cs typeface="Arial" panose="020B0604020202020204" pitchFamily="34" charset="0"/>
                </a:rPr>
                <a:t>16nm</a:t>
              </a:r>
              <a:endParaRPr lang="zh-CN" altLang="en-US" sz="1800"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39" name="TextBox 46"/>
            <p:cNvSpPr txBox="1"/>
            <p:nvPr/>
          </p:nvSpPr>
          <p:spPr>
            <a:xfrm>
              <a:off x="6493928" y="1395442"/>
              <a:ext cx="1883175" cy="619690"/>
            </a:xfrm>
            <a:prstGeom prst="rect">
              <a:avLst/>
            </a:prstGeom>
            <a:noFill/>
            <a:ln>
              <a:noFill/>
            </a:ln>
          </p:spPr>
          <p:txBody>
            <a:bodyPr wrap="square" rtlCol="0">
              <a:spAutoFit/>
            </a:bodyPr>
            <a:lstStyle/>
            <a:p>
              <a:pPr>
                <a:buNone/>
              </a:pPr>
              <a:r>
                <a:rPr lang="en-US" altLang="zh-CN" sz="1800" dirty="0">
                  <a:latin typeface="Huawei Sans" panose="020C0503030203020204" pitchFamily="34" charset="0"/>
                  <a:ea typeface="方正兰亭黑简体" panose="02000000000000000000" pitchFamily="2" charset="-122"/>
                  <a:cs typeface="Arial" panose="020B0604020202020204" pitchFamily="34" charset="0"/>
                </a:rPr>
                <a:t>32C,2.4GHz</a:t>
              </a:r>
            </a:p>
            <a:p>
              <a:pPr>
                <a:buNone/>
              </a:pPr>
              <a:r>
                <a:rPr lang="en-US" altLang="zh-CN" sz="1800" dirty="0">
                  <a:latin typeface="Huawei Sans" panose="020C0503030203020204" pitchFamily="34" charset="0"/>
                  <a:ea typeface="方正兰亭黑简体" panose="02000000000000000000" pitchFamily="2" charset="-122"/>
                  <a:cs typeface="Arial" panose="020B0604020202020204" pitchFamily="34" charset="0"/>
                </a:rPr>
                <a:t>16nm</a:t>
              </a:r>
              <a:endParaRPr lang="zh-CN" altLang="en-US" sz="1800"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42" name="矩形 64"/>
            <p:cNvSpPr/>
            <p:nvPr/>
          </p:nvSpPr>
          <p:spPr bwMode="auto">
            <a:xfrm>
              <a:off x="2243305" y="2492263"/>
              <a:ext cx="1728192" cy="378764"/>
            </a:xfrm>
            <a:prstGeom prst="rect">
              <a:avLst/>
            </a:prstGeom>
            <a:solidFill>
              <a:srgbClr val="CBDEF1"/>
            </a:solidFill>
            <a:ln>
              <a:solidFill>
                <a:schemeClr val="tx1"/>
              </a:solidFill>
            </a:ln>
            <a:effectLst/>
            <a:scene3d>
              <a:camera prst="orthographicFront"/>
              <a:lightRig rig="threePt" dir="t"/>
            </a:scene3d>
            <a:sp3d>
              <a:bevelT w="1143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999" tIns="81277" rIns="63999" bIns="81277" numCol="1" rtlCol="0" anchor="ctr" anchorCtr="0" compatLnSpc="1">
              <a:prstTxWarp prst="textNoShape">
                <a:avLst/>
              </a:prstTxWarp>
            </a:bodyPr>
            <a:lstStyle/>
            <a:p>
              <a:pPr algn="ctr" defTabSz="1625519">
                <a:buClr>
                  <a:srgbClr val="CC9900"/>
                </a:buClr>
              </a:pPr>
              <a:r>
                <a:rPr lang="en-US" altLang="zh-CN" sz="2133"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rPr>
                <a:t>Thunder-X</a:t>
              </a:r>
              <a:endParaRPr lang="zh-CN" altLang="en-US" sz="2133"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43" name="TextBox 46"/>
            <p:cNvSpPr txBox="1"/>
            <p:nvPr/>
          </p:nvSpPr>
          <p:spPr>
            <a:xfrm>
              <a:off x="3971497" y="2407227"/>
              <a:ext cx="1600648" cy="619690"/>
            </a:xfrm>
            <a:prstGeom prst="rect">
              <a:avLst/>
            </a:prstGeom>
            <a:noFill/>
            <a:ln>
              <a:noFill/>
            </a:ln>
          </p:spPr>
          <p:txBody>
            <a:bodyPr wrap="square" rtlCol="0">
              <a:spAutoFit/>
            </a:bodyPr>
            <a:lstStyle/>
            <a:p>
              <a:pPr>
                <a:buNone/>
              </a:pPr>
              <a:r>
                <a:rPr lang="en-US" altLang="zh-CN" sz="1800" dirty="0">
                  <a:latin typeface="Huawei Sans" panose="020C0503030203020204" pitchFamily="34" charset="0"/>
                  <a:ea typeface="方正兰亭黑简体" panose="02000000000000000000" pitchFamily="2" charset="-122"/>
                  <a:cs typeface="Arial" panose="020B0604020202020204" pitchFamily="34" charset="0"/>
                </a:rPr>
                <a:t>48C,2.5GHz </a:t>
              </a:r>
            </a:p>
            <a:p>
              <a:pPr>
                <a:buNone/>
              </a:pPr>
              <a:r>
                <a:rPr lang="en-US" altLang="zh-CN" sz="1800" dirty="0">
                  <a:latin typeface="Huawei Sans" panose="020C0503030203020204" pitchFamily="34" charset="0"/>
                  <a:ea typeface="方正兰亭黑简体" panose="02000000000000000000" pitchFamily="2" charset="-122"/>
                  <a:cs typeface="Arial" panose="020B0604020202020204" pitchFamily="34" charset="0"/>
                </a:rPr>
                <a:t>28nm</a:t>
              </a:r>
              <a:endParaRPr lang="zh-CN" altLang="en-US" sz="1800"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44" name="矩形 66"/>
            <p:cNvSpPr/>
            <p:nvPr/>
          </p:nvSpPr>
          <p:spPr bwMode="auto">
            <a:xfrm>
              <a:off x="6010507" y="2513361"/>
              <a:ext cx="1859172" cy="446129"/>
            </a:xfrm>
            <a:prstGeom prst="rect">
              <a:avLst/>
            </a:prstGeom>
            <a:solidFill>
              <a:srgbClr val="CBDEF1"/>
            </a:solidFill>
            <a:ln>
              <a:solidFill>
                <a:schemeClr val="tx1"/>
              </a:solidFill>
            </a:ln>
            <a:effectLst/>
            <a:scene3d>
              <a:camera prst="orthographicFront"/>
              <a:lightRig rig="threePt" dir="t"/>
            </a:scene3d>
            <a:sp3d>
              <a:bevelT w="1143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999" tIns="81277" rIns="63999" bIns="81277" numCol="1" rtlCol="0" anchor="ctr" anchorCtr="0" compatLnSpc="1">
              <a:prstTxWarp prst="textNoShape">
                <a:avLst/>
              </a:prstTxWarp>
            </a:bodyPr>
            <a:lstStyle/>
            <a:p>
              <a:pPr algn="ctr" defTabSz="1625519">
                <a:buClr>
                  <a:srgbClr val="CC9900"/>
                </a:buClr>
              </a:pPr>
              <a:r>
                <a:rPr lang="en-US" altLang="zh-CN" sz="2133"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rPr>
                <a:t>Thunder-X2</a:t>
              </a:r>
              <a:endParaRPr lang="zh-CN" altLang="en-US" sz="2133"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45" name="TextBox 46"/>
            <p:cNvSpPr txBox="1"/>
            <p:nvPr/>
          </p:nvSpPr>
          <p:spPr>
            <a:xfrm>
              <a:off x="7918552" y="2430745"/>
              <a:ext cx="2696295" cy="619690"/>
            </a:xfrm>
            <a:prstGeom prst="rect">
              <a:avLst/>
            </a:prstGeom>
            <a:noFill/>
            <a:ln>
              <a:noFill/>
            </a:ln>
          </p:spPr>
          <p:txBody>
            <a:bodyPr wrap="square" rtlCol="0">
              <a:spAutoFit/>
            </a:bodyPr>
            <a:lstStyle/>
            <a:p>
              <a:pPr>
                <a:buNone/>
              </a:pPr>
              <a:r>
                <a:rPr lang="en-US" altLang="zh-CN" sz="1800" dirty="0" smtClean="0">
                  <a:latin typeface="Huawei Sans" panose="020C0503030203020204" pitchFamily="34" charset="0"/>
                  <a:ea typeface="方正兰亭黑简体" panose="02000000000000000000" pitchFamily="2" charset="-122"/>
                  <a:cs typeface="Arial" panose="020B0604020202020204" pitchFamily="34" charset="0"/>
                </a:rPr>
                <a:t>32-54C,3.0GHz</a:t>
              </a:r>
              <a:endParaRPr lang="en-US" altLang="zh-CN" sz="1800" dirty="0">
                <a:latin typeface="Huawei Sans" panose="020C0503030203020204" pitchFamily="34" charset="0"/>
                <a:ea typeface="方正兰亭黑简体" panose="02000000000000000000" pitchFamily="2" charset="-122"/>
                <a:cs typeface="Arial" panose="020B0604020202020204" pitchFamily="34" charset="0"/>
              </a:endParaRPr>
            </a:p>
            <a:p>
              <a:pPr>
                <a:buNone/>
              </a:pPr>
              <a:r>
                <a:rPr lang="en-US" altLang="zh-CN" sz="1800" dirty="0">
                  <a:latin typeface="Huawei Sans" panose="020C0503030203020204" pitchFamily="34" charset="0"/>
                  <a:ea typeface="方正兰亭黑简体" panose="02000000000000000000" pitchFamily="2" charset="-122"/>
                  <a:cs typeface="Arial" panose="020B0604020202020204" pitchFamily="34" charset="0"/>
                </a:rPr>
                <a:t>14nm</a:t>
              </a:r>
              <a:endParaRPr lang="zh-CN" altLang="en-US" sz="1800"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52" name="矩形 74"/>
            <p:cNvSpPr/>
            <p:nvPr/>
          </p:nvSpPr>
          <p:spPr bwMode="auto">
            <a:xfrm>
              <a:off x="6510093" y="3710879"/>
              <a:ext cx="1260079" cy="385377"/>
            </a:xfrm>
            <a:prstGeom prst="rect">
              <a:avLst/>
            </a:prstGeom>
            <a:solidFill>
              <a:srgbClr val="CBDEF1"/>
            </a:solidFill>
            <a:ln>
              <a:solidFill>
                <a:schemeClr val="tx1"/>
              </a:solidFill>
            </a:ln>
            <a:effectLst/>
            <a:scene3d>
              <a:camera prst="orthographicFront"/>
              <a:lightRig rig="threePt" dir="t"/>
            </a:scene3d>
            <a:sp3d>
              <a:bevelT w="1143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999" tIns="81277" rIns="63999" bIns="81277" numCol="1" rtlCol="0" anchor="ctr" anchorCtr="0" compatLnSpc="1">
              <a:prstTxWarp prst="textNoShape">
                <a:avLst/>
              </a:prstTxWarp>
            </a:bodyPr>
            <a:lstStyle/>
            <a:p>
              <a:pPr algn="ctr" defTabSz="1625519">
                <a:buClr>
                  <a:srgbClr val="CC9900"/>
                </a:buClr>
              </a:pPr>
              <a:r>
                <a:rPr lang="en-US" altLang="zh-CN" sz="2133" dirty="0" smtClean="0">
                  <a:solidFill>
                    <a:srgbClr val="002060"/>
                  </a:solidFill>
                  <a:latin typeface="Huawei Sans" panose="020C0503030203020204" pitchFamily="34" charset="0"/>
                  <a:ea typeface="方正兰亭黑简体" panose="02000000000000000000" pitchFamily="2" charset="-122"/>
                  <a:cs typeface="Arial" panose="020B0604020202020204" pitchFamily="34" charset="0"/>
                </a:rPr>
                <a:t>2400</a:t>
              </a:r>
              <a:endParaRPr lang="zh-CN" altLang="en-US" sz="2133" dirty="0">
                <a:solidFill>
                  <a:srgbClr val="002060"/>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53" name="TextBox 52"/>
            <p:cNvSpPr txBox="1"/>
            <p:nvPr/>
          </p:nvSpPr>
          <p:spPr>
            <a:xfrm>
              <a:off x="7770172" y="3618101"/>
              <a:ext cx="3142459" cy="619690"/>
            </a:xfrm>
            <a:prstGeom prst="rect">
              <a:avLst/>
            </a:prstGeom>
            <a:noFill/>
            <a:ln>
              <a:noFill/>
            </a:ln>
          </p:spPr>
          <p:txBody>
            <a:bodyPr wrap="square" rtlCol="0">
              <a:spAutoFit/>
            </a:bodyPr>
            <a:lstStyle/>
            <a:p>
              <a:pPr>
                <a:buNone/>
              </a:pPr>
              <a:r>
                <a:rPr lang="en-US" altLang="zh-CN" sz="1800" dirty="0" smtClean="0">
                  <a:latin typeface="Huawei Sans" panose="020C0503030203020204" pitchFamily="34" charset="0"/>
                  <a:ea typeface="方正兰亭黑简体" panose="02000000000000000000" pitchFamily="2" charset="-122"/>
                  <a:cs typeface="Arial" panose="020B0604020202020204" pitchFamily="34" charset="0"/>
                </a:rPr>
                <a:t>48Cores,2.2-2.6GHz</a:t>
              </a:r>
              <a:endParaRPr lang="en-US" altLang="zh-CN" sz="1800" dirty="0">
                <a:latin typeface="Huawei Sans" panose="020C0503030203020204" pitchFamily="34" charset="0"/>
                <a:ea typeface="方正兰亭黑简体" panose="02000000000000000000" pitchFamily="2" charset="-122"/>
                <a:cs typeface="Arial" panose="020B0604020202020204" pitchFamily="34" charset="0"/>
              </a:endParaRPr>
            </a:p>
            <a:p>
              <a:pPr>
                <a:buNone/>
              </a:pPr>
              <a:r>
                <a:rPr lang="en-US" altLang="zh-CN" sz="1800" dirty="0">
                  <a:latin typeface="Huawei Sans" panose="020C0503030203020204" pitchFamily="34" charset="0"/>
                  <a:ea typeface="方正兰亭黑简体" panose="02000000000000000000" pitchFamily="2" charset="-122"/>
                  <a:cs typeface="Arial" panose="020B0604020202020204" pitchFamily="34" charset="0"/>
                </a:rPr>
                <a:t>14nm</a:t>
              </a:r>
              <a:endParaRPr lang="zh-CN" altLang="en-US" sz="1800"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55" name="TextBox 46"/>
            <p:cNvSpPr txBox="1"/>
            <p:nvPr/>
          </p:nvSpPr>
          <p:spPr>
            <a:xfrm>
              <a:off x="9724461" y="1424231"/>
              <a:ext cx="2472174" cy="619690"/>
            </a:xfrm>
            <a:prstGeom prst="rect">
              <a:avLst/>
            </a:prstGeom>
            <a:noFill/>
            <a:ln>
              <a:noFill/>
            </a:ln>
          </p:spPr>
          <p:txBody>
            <a:bodyPr wrap="square" rtlCol="0">
              <a:spAutoFit/>
            </a:bodyPr>
            <a:lstStyle/>
            <a:p>
              <a:pPr>
                <a:buNone/>
              </a:pPr>
              <a:r>
                <a:rPr lang="en-US" altLang="zh-CN" sz="1800" dirty="0">
                  <a:latin typeface="Huawei Sans" panose="020C0503030203020204" pitchFamily="34" charset="0"/>
                  <a:ea typeface="方正兰亭黑简体" panose="02000000000000000000" pitchFamily="2" charset="-122"/>
                  <a:cs typeface="Arial" panose="020B0604020202020204" pitchFamily="34" charset="0"/>
                </a:rPr>
                <a:t>48C,3.0GHz</a:t>
              </a:r>
            </a:p>
            <a:p>
              <a:pPr>
                <a:buNone/>
              </a:pPr>
              <a:r>
                <a:rPr lang="en-US" altLang="zh-CN" sz="1800" dirty="0">
                  <a:latin typeface="Huawei Sans" panose="020C0503030203020204" pitchFamily="34" charset="0"/>
                  <a:ea typeface="方正兰亭黑简体" panose="02000000000000000000" pitchFamily="2" charset="-122"/>
                  <a:cs typeface="Arial" panose="020B0604020202020204" pitchFamily="34" charset="0"/>
                </a:rPr>
                <a:t>7nm</a:t>
              </a:r>
              <a:endParaRPr lang="zh-CN" altLang="en-US" sz="1800" dirty="0">
                <a:latin typeface="Huawei Sans" panose="020C0503030203020204" pitchFamily="34" charset="0"/>
                <a:ea typeface="方正兰亭黑简体" panose="02000000000000000000" pitchFamily="2" charset="-122"/>
                <a:cs typeface="Arial" panose="020B0604020202020204" pitchFamily="34" charset="0"/>
              </a:endParaRPr>
            </a:p>
          </p:txBody>
        </p:sp>
        <p:cxnSp>
          <p:nvCxnSpPr>
            <p:cNvPr id="58" name="直接连接符 89"/>
            <p:cNvCxnSpPr/>
            <p:nvPr/>
          </p:nvCxnSpPr>
          <p:spPr bwMode="auto">
            <a:xfrm>
              <a:off x="603611" y="2290239"/>
              <a:ext cx="11233248" cy="0"/>
            </a:xfrm>
            <a:prstGeom prst="line">
              <a:avLst/>
            </a:prstGeom>
            <a:ln>
              <a:solidFill>
                <a:schemeClr val="bg1">
                  <a:lumMod val="65000"/>
                </a:schemeClr>
              </a:solid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59" name="直接连接符 90"/>
            <p:cNvCxnSpPr/>
            <p:nvPr/>
          </p:nvCxnSpPr>
          <p:spPr bwMode="auto">
            <a:xfrm>
              <a:off x="603834" y="3192873"/>
              <a:ext cx="11233248" cy="0"/>
            </a:xfrm>
            <a:prstGeom prst="line">
              <a:avLst/>
            </a:prstGeom>
            <a:ln>
              <a:solidFill>
                <a:schemeClr val="bg1">
                  <a:lumMod val="65000"/>
                </a:schemeClr>
              </a:solid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61" name="直接连接符 93"/>
            <p:cNvCxnSpPr/>
            <p:nvPr/>
          </p:nvCxnSpPr>
          <p:spPr bwMode="auto">
            <a:xfrm>
              <a:off x="603834" y="4495800"/>
              <a:ext cx="11329259" cy="0"/>
            </a:xfrm>
            <a:prstGeom prst="line">
              <a:avLst/>
            </a:prstGeom>
            <a:ln>
              <a:solidFill>
                <a:schemeClr val="bg1">
                  <a:lumMod val="65000"/>
                </a:schemeClr>
              </a:solid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63" name="TextBox 62"/>
            <p:cNvSpPr txBox="1"/>
            <p:nvPr/>
          </p:nvSpPr>
          <p:spPr>
            <a:xfrm>
              <a:off x="10313400" y="4643299"/>
              <a:ext cx="2094019" cy="619690"/>
            </a:xfrm>
            <a:prstGeom prst="rect">
              <a:avLst/>
            </a:prstGeom>
            <a:noFill/>
            <a:ln>
              <a:noFill/>
            </a:ln>
          </p:spPr>
          <p:txBody>
            <a:bodyPr wrap="square" rtlCol="0">
              <a:spAutoFit/>
            </a:bodyPr>
            <a:lstStyle/>
            <a:p>
              <a:pPr>
                <a:buNone/>
              </a:pPr>
              <a:r>
                <a:rPr lang="en-US" altLang="zh-CN" sz="1800" dirty="0">
                  <a:latin typeface="Huawei Sans" panose="020C0503030203020204" pitchFamily="34" charset="0"/>
                  <a:ea typeface="方正兰亭黑简体" panose="02000000000000000000" pitchFamily="2" charset="-122"/>
                  <a:cs typeface="Arial" panose="020B0604020202020204" pitchFamily="34" charset="0"/>
                </a:rPr>
                <a:t>32C, </a:t>
              </a:r>
              <a:r>
                <a:rPr lang="en-US" altLang="zh-CN" sz="1800" dirty="0" smtClean="0">
                  <a:latin typeface="Huawei Sans" panose="020C0503030203020204" pitchFamily="34" charset="0"/>
                  <a:ea typeface="方正兰亭黑简体" panose="02000000000000000000" pitchFamily="2" charset="-122"/>
                  <a:cs typeface="Arial" panose="020B0604020202020204" pitchFamily="34" charset="0"/>
                </a:rPr>
                <a:t>3.3GHz </a:t>
              </a:r>
              <a:r>
                <a:rPr lang="en-US" altLang="zh-CN" sz="1800" dirty="0">
                  <a:latin typeface="Huawei Sans" panose="020C0503030203020204" pitchFamily="34" charset="0"/>
                  <a:ea typeface="方正兰亭黑简体" panose="02000000000000000000" pitchFamily="2" charset="-122"/>
                  <a:cs typeface="Arial" panose="020B0604020202020204" pitchFamily="34" charset="0"/>
                </a:rPr>
                <a:t>16nm</a:t>
              </a:r>
              <a:endParaRPr lang="zh-CN" altLang="en-US" sz="1800"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64" name="矩形 96"/>
            <p:cNvSpPr/>
            <p:nvPr/>
          </p:nvSpPr>
          <p:spPr bwMode="auto">
            <a:xfrm>
              <a:off x="8681219" y="4755149"/>
              <a:ext cx="1632181" cy="384041"/>
            </a:xfrm>
            <a:prstGeom prst="rect">
              <a:avLst/>
            </a:prstGeom>
            <a:solidFill>
              <a:srgbClr val="CBDEF1"/>
            </a:solidFill>
            <a:ln>
              <a:solidFill>
                <a:schemeClr val="tx1"/>
              </a:solidFill>
            </a:ln>
            <a:effectLst/>
            <a:scene3d>
              <a:camera prst="orthographicFront"/>
              <a:lightRig rig="threePt" dir="t"/>
            </a:scene3d>
            <a:sp3d>
              <a:bevelT w="1143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999" tIns="81277" rIns="63999" bIns="81277" numCol="1" rtlCol="0" anchor="ctr" anchorCtr="0" compatLnSpc="1">
              <a:prstTxWarp prst="textNoShape">
                <a:avLst/>
              </a:prstTxWarp>
            </a:bodyPr>
            <a:lstStyle/>
            <a:p>
              <a:pPr algn="ctr" defTabSz="1625519">
                <a:buClr>
                  <a:srgbClr val="CC9900"/>
                </a:buClr>
              </a:pPr>
              <a:r>
                <a:rPr lang="en-US" altLang="zh-CN" sz="2133" dirty="0">
                  <a:solidFill>
                    <a:srgbClr val="002060"/>
                  </a:solidFill>
                  <a:latin typeface="Huawei Sans" panose="020C0503030203020204" pitchFamily="34" charset="0"/>
                  <a:ea typeface="方正兰亭黑简体" panose="02000000000000000000" pitchFamily="2" charset="-122"/>
                  <a:cs typeface="Arial" panose="020B0604020202020204" pitchFamily="34" charset="0"/>
                </a:rPr>
                <a:t>X-Gene3</a:t>
              </a:r>
              <a:endParaRPr lang="zh-CN" altLang="en-US" sz="2133" dirty="0">
                <a:solidFill>
                  <a:srgbClr val="002060"/>
                </a:solidFill>
                <a:latin typeface="Huawei Sans" panose="020C0503030203020204" pitchFamily="34" charset="0"/>
                <a:ea typeface="方正兰亭黑简体" panose="02000000000000000000" pitchFamily="2" charset="-122"/>
                <a:cs typeface="Arial" panose="020B0604020202020204" pitchFamily="34" charset="0"/>
              </a:endParaRPr>
            </a:p>
          </p:txBody>
        </p:sp>
        <p:cxnSp>
          <p:nvCxnSpPr>
            <p:cNvPr id="65" name="直接连接符 97"/>
            <p:cNvCxnSpPr/>
            <p:nvPr/>
          </p:nvCxnSpPr>
          <p:spPr bwMode="auto">
            <a:xfrm>
              <a:off x="627526" y="5394165"/>
              <a:ext cx="11329259" cy="0"/>
            </a:xfrm>
            <a:prstGeom prst="line">
              <a:avLst/>
            </a:prstGeom>
            <a:ln>
              <a:solidFill>
                <a:schemeClr val="bg1">
                  <a:lumMod val="65000"/>
                </a:schemeClr>
              </a:solid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67" name="直接连接符 100"/>
            <p:cNvCxnSpPr/>
            <p:nvPr/>
          </p:nvCxnSpPr>
          <p:spPr bwMode="auto">
            <a:xfrm>
              <a:off x="603834" y="6232620"/>
              <a:ext cx="11329260" cy="0"/>
            </a:xfrm>
            <a:prstGeom prst="line">
              <a:avLst/>
            </a:prstGeom>
            <a:ln>
              <a:solidFill>
                <a:schemeClr val="bg1">
                  <a:lumMod val="65000"/>
                </a:schemeClr>
              </a:solid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68" name="TextBox 67"/>
            <p:cNvSpPr txBox="1"/>
            <p:nvPr/>
          </p:nvSpPr>
          <p:spPr>
            <a:xfrm>
              <a:off x="9426787" y="5481753"/>
              <a:ext cx="2506307" cy="619690"/>
            </a:xfrm>
            <a:prstGeom prst="rect">
              <a:avLst/>
            </a:prstGeom>
            <a:noFill/>
            <a:ln>
              <a:noFill/>
            </a:ln>
          </p:spPr>
          <p:txBody>
            <a:bodyPr wrap="square" rtlCol="0">
              <a:spAutoFit/>
            </a:bodyPr>
            <a:lstStyle/>
            <a:p>
              <a:pPr>
                <a:buNone/>
              </a:pPr>
              <a:r>
                <a:rPr lang="en-US" altLang="zh-CN" sz="1800" dirty="0" smtClean="0">
                  <a:latin typeface="Huawei Sans" panose="020C0503030203020204" pitchFamily="34" charset="0"/>
                  <a:ea typeface="方正兰亭黑简体" panose="02000000000000000000" pitchFamily="2" charset="-122"/>
                  <a:cs typeface="Arial" panose="020B0604020202020204" pitchFamily="34" charset="0"/>
                </a:rPr>
                <a:t>64Cores,2.3GHz</a:t>
              </a:r>
              <a:endParaRPr lang="en-US" altLang="zh-CN" sz="1800" dirty="0">
                <a:latin typeface="Huawei Sans" panose="020C0503030203020204" pitchFamily="34" charset="0"/>
                <a:ea typeface="方正兰亭黑简体" panose="02000000000000000000" pitchFamily="2" charset="-122"/>
                <a:cs typeface="Arial" panose="020B0604020202020204" pitchFamily="34" charset="0"/>
              </a:endParaRPr>
            </a:p>
            <a:p>
              <a:pPr>
                <a:buNone/>
              </a:pPr>
              <a:r>
                <a:rPr lang="en-US" altLang="zh-CN" sz="1800" dirty="0" smtClean="0">
                  <a:latin typeface="Huawei Sans" panose="020C0503030203020204" pitchFamily="34" charset="0"/>
                  <a:ea typeface="方正兰亭黑简体" panose="02000000000000000000" pitchFamily="2" charset="-122"/>
                  <a:cs typeface="Arial" panose="020B0604020202020204" pitchFamily="34" charset="0"/>
                </a:rPr>
                <a:t>16nm</a:t>
              </a:r>
              <a:endParaRPr lang="zh-CN" altLang="en-US" sz="1800"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69" name="矩形 102"/>
            <p:cNvSpPr/>
            <p:nvPr/>
          </p:nvSpPr>
          <p:spPr bwMode="auto">
            <a:xfrm>
              <a:off x="7929888" y="5570752"/>
              <a:ext cx="1469112" cy="438561"/>
            </a:xfrm>
            <a:prstGeom prst="rect">
              <a:avLst/>
            </a:prstGeom>
            <a:solidFill>
              <a:srgbClr val="CBDEF1"/>
            </a:solidFill>
            <a:ln>
              <a:solidFill>
                <a:schemeClr val="tx1"/>
              </a:solidFill>
            </a:ln>
            <a:effectLst/>
            <a:scene3d>
              <a:camera prst="orthographicFront"/>
              <a:lightRig rig="threePt" dir="t"/>
            </a:scene3d>
            <a:sp3d>
              <a:bevelT w="1143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999" tIns="81277" rIns="63999" bIns="81277" numCol="1" rtlCol="0" anchor="ctr" anchorCtr="0" compatLnSpc="1">
              <a:prstTxWarp prst="textNoShape">
                <a:avLst/>
              </a:prstTxWarp>
            </a:bodyPr>
            <a:lstStyle/>
            <a:p>
              <a:pPr algn="ctr" defTabSz="1625519">
                <a:buClr>
                  <a:srgbClr val="CC9900"/>
                </a:buClr>
              </a:pPr>
              <a:r>
                <a:rPr lang="en-US" altLang="zh-CN" sz="2133" dirty="0" smtClean="0">
                  <a:solidFill>
                    <a:srgbClr val="002060"/>
                  </a:solidFill>
                  <a:latin typeface="Huawei Sans" panose="020C0503030203020204" pitchFamily="34" charset="0"/>
                  <a:ea typeface="方正兰亭黑简体" panose="02000000000000000000" pitchFamily="2" charset="-122"/>
                  <a:cs typeface="Arial" panose="020B0604020202020204" pitchFamily="34" charset="0"/>
                </a:rPr>
                <a:t>FT2000+</a:t>
              </a:r>
              <a:endParaRPr lang="zh-CN" altLang="en-US" sz="2133" dirty="0">
                <a:solidFill>
                  <a:srgbClr val="002060"/>
                </a:solidFill>
                <a:latin typeface="Huawei Sans" panose="020C0503030203020204" pitchFamily="34" charset="0"/>
                <a:ea typeface="方正兰亭黑简体" panose="02000000000000000000" pitchFamily="2" charset="-122"/>
                <a:cs typeface="Arial" panose="020B0604020202020204" pitchFamily="34" charset="0"/>
              </a:endParaRPr>
            </a:p>
          </p:txBody>
        </p:sp>
        <p:pic>
          <p:nvPicPr>
            <p:cNvPr id="75" name="Picture 30" descr="https://upload.wikimedia.org/wikipedia/en/7/7b/Hisilicon_logo.png"/>
            <p:cNvPicPr>
              <a:picLocks noChangeAspect="1" noChangeArrowheads="1"/>
            </p:cNvPicPr>
            <p:nvPr/>
          </p:nvPicPr>
          <p:blipFill>
            <a:blip r:embed="rId3" cstate="print"/>
            <a:srcRect/>
            <a:stretch>
              <a:fillRect/>
            </a:stretch>
          </p:blipFill>
          <p:spPr bwMode="auto">
            <a:xfrm>
              <a:off x="764146" y="1469348"/>
              <a:ext cx="1093149" cy="683219"/>
            </a:xfrm>
            <a:prstGeom prst="rect">
              <a:avLst/>
            </a:prstGeom>
            <a:noFill/>
          </p:spPr>
        </p:pic>
        <p:sp>
          <p:nvSpPr>
            <p:cNvPr id="76" name="矩形 56"/>
            <p:cNvSpPr/>
            <p:nvPr/>
          </p:nvSpPr>
          <p:spPr bwMode="auto">
            <a:xfrm>
              <a:off x="5212273" y="1508962"/>
              <a:ext cx="1262380" cy="400860"/>
            </a:xfrm>
            <a:prstGeom prst="rect">
              <a:avLst/>
            </a:prstGeom>
            <a:solidFill>
              <a:srgbClr val="CBDEF1"/>
            </a:solidFill>
            <a:ln>
              <a:solidFill>
                <a:schemeClr val="tx1"/>
              </a:solidFill>
            </a:ln>
            <a:effectLst/>
            <a:scene3d>
              <a:camera prst="orthographicFront"/>
              <a:lightRig rig="threePt" dir="t"/>
            </a:scene3d>
            <a:sp3d>
              <a:bevelT w="1143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999" tIns="81277" rIns="63999" bIns="81277" numCol="1" rtlCol="0" anchor="ctr" anchorCtr="0" compatLnSpc="1">
              <a:prstTxWarp prst="textNoShape">
                <a:avLst/>
              </a:prstTxWarp>
            </a:bodyPr>
            <a:lstStyle/>
            <a:p>
              <a:pPr algn="ctr" defTabSz="1625519">
                <a:buClr>
                  <a:srgbClr val="CC9900"/>
                </a:buClr>
              </a:pPr>
              <a:r>
                <a:rPr lang="en-US" altLang="zh-CN" sz="2133"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rPr>
                <a:t>Hi1616</a:t>
              </a:r>
              <a:endParaRPr lang="zh-CN" altLang="en-US" sz="2133"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77" name="矩形 56"/>
            <p:cNvSpPr/>
            <p:nvPr/>
          </p:nvSpPr>
          <p:spPr bwMode="auto">
            <a:xfrm>
              <a:off x="8415819" y="1531742"/>
              <a:ext cx="1262380" cy="400860"/>
            </a:xfrm>
            <a:prstGeom prst="rect">
              <a:avLst/>
            </a:prstGeom>
            <a:solidFill>
              <a:srgbClr val="CBDEF1"/>
            </a:solidFill>
            <a:ln>
              <a:solidFill>
                <a:schemeClr val="tx1"/>
              </a:solidFill>
            </a:ln>
            <a:effectLst/>
            <a:scene3d>
              <a:camera prst="orthographicFront"/>
              <a:lightRig rig="threePt" dir="t"/>
            </a:scene3d>
            <a:sp3d>
              <a:bevelT w="1143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999" tIns="81277" rIns="63999" bIns="81277" numCol="1" rtlCol="0" anchor="ctr" anchorCtr="0" compatLnSpc="1">
              <a:prstTxWarp prst="textNoShape">
                <a:avLst/>
              </a:prstTxWarp>
            </a:bodyPr>
            <a:lstStyle/>
            <a:p>
              <a:pPr algn="ctr" defTabSz="1625519">
                <a:buClr>
                  <a:srgbClr val="CC9900"/>
                </a:buClr>
              </a:pPr>
              <a:r>
                <a:rPr lang="en-US" altLang="zh-CN" sz="2133" dirty="0">
                  <a:solidFill>
                    <a:srgbClr val="002060"/>
                  </a:solidFill>
                  <a:latin typeface="Huawei Sans" panose="020C0503030203020204" pitchFamily="34" charset="0"/>
                  <a:ea typeface="方正兰亭黑简体" panose="02000000000000000000" pitchFamily="2" charset="-122"/>
                  <a:cs typeface="Arial" panose="020B0604020202020204" pitchFamily="34" charset="0"/>
                </a:rPr>
                <a:t>Hi1620</a:t>
              </a:r>
              <a:endParaRPr lang="zh-CN" altLang="en-US" sz="2133" dirty="0">
                <a:solidFill>
                  <a:srgbClr val="002060"/>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38" name="矩形 102"/>
            <p:cNvSpPr/>
            <p:nvPr/>
          </p:nvSpPr>
          <p:spPr bwMode="auto">
            <a:xfrm>
              <a:off x="2824656" y="5554275"/>
              <a:ext cx="1747344" cy="438561"/>
            </a:xfrm>
            <a:prstGeom prst="rect">
              <a:avLst/>
            </a:prstGeom>
            <a:solidFill>
              <a:srgbClr val="CBDEF1"/>
            </a:solidFill>
            <a:ln>
              <a:solidFill>
                <a:schemeClr val="tx1"/>
              </a:solidFill>
            </a:ln>
            <a:effectLst/>
            <a:scene3d>
              <a:camera prst="orthographicFront"/>
              <a:lightRig rig="threePt" dir="t"/>
            </a:scene3d>
            <a:sp3d>
              <a:bevelT w="1143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999" tIns="81277" rIns="63999" bIns="81277" numCol="1" rtlCol="0" anchor="ctr" anchorCtr="0" compatLnSpc="1">
              <a:prstTxWarp prst="textNoShape">
                <a:avLst/>
              </a:prstTxWarp>
            </a:bodyPr>
            <a:lstStyle/>
            <a:p>
              <a:pPr algn="ctr" defTabSz="1625519">
                <a:buClr>
                  <a:srgbClr val="CC9900"/>
                </a:buClr>
              </a:pPr>
              <a:r>
                <a:rPr lang="en-US" altLang="zh-CN" sz="2133" dirty="0" smtClean="0">
                  <a:solidFill>
                    <a:srgbClr val="002060"/>
                  </a:solidFill>
                  <a:latin typeface="Huawei Sans" panose="020C0503030203020204" pitchFamily="34" charset="0"/>
                  <a:ea typeface="方正兰亭黑简体" panose="02000000000000000000" pitchFamily="2" charset="-122"/>
                  <a:cs typeface="Arial" panose="020B0604020202020204" pitchFamily="34" charset="0"/>
                </a:rPr>
                <a:t>FT1500</a:t>
              </a:r>
              <a:endParaRPr lang="zh-CN" altLang="en-US" sz="2133" dirty="0">
                <a:solidFill>
                  <a:srgbClr val="002060"/>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40" name="TextBox 39"/>
            <p:cNvSpPr txBox="1"/>
            <p:nvPr/>
          </p:nvSpPr>
          <p:spPr>
            <a:xfrm>
              <a:off x="4572000" y="5474339"/>
              <a:ext cx="2672216" cy="619690"/>
            </a:xfrm>
            <a:prstGeom prst="rect">
              <a:avLst/>
            </a:prstGeom>
            <a:noFill/>
            <a:ln>
              <a:noFill/>
            </a:ln>
          </p:spPr>
          <p:txBody>
            <a:bodyPr wrap="square" rtlCol="0">
              <a:spAutoFit/>
            </a:bodyPr>
            <a:lstStyle/>
            <a:p>
              <a:pPr>
                <a:buNone/>
              </a:pPr>
              <a:r>
                <a:rPr lang="en-US" altLang="zh-CN" sz="1800" dirty="0" smtClean="0">
                  <a:latin typeface="Huawei Sans" panose="020C0503030203020204" pitchFamily="34" charset="0"/>
                  <a:ea typeface="方正兰亭黑简体" panose="02000000000000000000" pitchFamily="2" charset="-122"/>
                  <a:cs typeface="Arial" panose="020B0604020202020204" pitchFamily="34" charset="0"/>
                </a:rPr>
                <a:t>16</a:t>
              </a:r>
              <a:r>
                <a:rPr lang="zh-CN" altLang="en-US" sz="1800" dirty="0" smtClean="0">
                  <a:latin typeface="Huawei Sans" panose="020C0503030203020204" pitchFamily="34" charset="0"/>
                  <a:ea typeface="方正兰亭黑简体" panose="02000000000000000000" pitchFamily="2" charset="-122"/>
                  <a:cs typeface="Arial" panose="020B0604020202020204" pitchFamily="34" charset="0"/>
                </a:rPr>
                <a:t> </a:t>
              </a:r>
              <a:r>
                <a:rPr lang="en-US" altLang="zh-CN" sz="1800" dirty="0" smtClean="0">
                  <a:latin typeface="Huawei Sans" panose="020C0503030203020204" pitchFamily="34" charset="0"/>
                  <a:ea typeface="方正兰亭黑简体" panose="02000000000000000000" pitchFamily="2" charset="-122"/>
                  <a:cs typeface="Arial" panose="020B0604020202020204" pitchFamily="34" charset="0"/>
                </a:rPr>
                <a:t>Cores,1.6GHz</a:t>
              </a:r>
              <a:endParaRPr lang="en-US" altLang="zh-CN" sz="1800" dirty="0">
                <a:latin typeface="Huawei Sans" panose="020C0503030203020204" pitchFamily="34" charset="0"/>
                <a:ea typeface="方正兰亭黑简体" panose="02000000000000000000" pitchFamily="2" charset="-122"/>
                <a:cs typeface="Arial" panose="020B0604020202020204" pitchFamily="34" charset="0"/>
              </a:endParaRPr>
            </a:p>
            <a:p>
              <a:pPr>
                <a:buNone/>
              </a:pPr>
              <a:r>
                <a:rPr lang="en-US" altLang="zh-CN" sz="1800" dirty="0" smtClean="0">
                  <a:latin typeface="Huawei Sans" panose="020C0503030203020204" pitchFamily="34" charset="0"/>
                  <a:ea typeface="方正兰亭黑简体" panose="02000000000000000000" pitchFamily="2" charset="-122"/>
                  <a:cs typeface="Arial" panose="020B0604020202020204" pitchFamily="34" charset="0"/>
                </a:rPr>
                <a:t>28nm</a:t>
              </a:r>
              <a:endParaRPr lang="zh-CN" altLang="en-US" sz="1800" dirty="0">
                <a:latin typeface="Huawei Sans" panose="020C0503030203020204" pitchFamily="34" charset="0"/>
                <a:ea typeface="方正兰亭黑简体" panose="02000000000000000000" pitchFamily="2" charset="-122"/>
                <a:cs typeface="Arial" panose="020B0604020202020204" pitchFamily="34" charset="0"/>
              </a:endParaRPr>
            </a:p>
          </p:txBody>
        </p:sp>
        <p:grpSp>
          <p:nvGrpSpPr>
            <p:cNvPr id="46" name="Group 45"/>
            <p:cNvGrpSpPr>
              <a:grpSpLocks noChangeAspect="1"/>
            </p:cNvGrpSpPr>
            <p:nvPr/>
          </p:nvGrpSpPr>
          <p:grpSpPr>
            <a:xfrm>
              <a:off x="868753" y="4884115"/>
              <a:ext cx="1201617" cy="368147"/>
              <a:chOff x="5202188" y="-920041"/>
              <a:chExt cx="1906326" cy="584051"/>
            </a:xfrm>
          </p:grpSpPr>
          <p:sp>
            <p:nvSpPr>
              <p:cNvPr id="56" name="Freeform 6">
                <a:extLst>
                  <a:ext uri="{FF2B5EF4-FFF2-40B4-BE49-F238E27FC236}">
                    <a16:creationId xmlns="" xmlns:a16="http://schemas.microsoft.com/office/drawing/2014/main" id="{E3CD37B7-C7D3-42C6-B351-CF8F54E39FE6}"/>
                  </a:ext>
                </a:extLst>
              </p:cNvPr>
              <p:cNvSpPr>
                <a:spLocks noEditPoints="1"/>
              </p:cNvSpPr>
              <p:nvPr userDrawn="1"/>
            </p:nvSpPr>
            <p:spPr bwMode="auto">
              <a:xfrm>
                <a:off x="7052951" y="-362978"/>
                <a:ext cx="55563" cy="26988"/>
              </a:xfrm>
              <a:custGeom>
                <a:avLst/>
                <a:gdLst>
                  <a:gd name="T0" fmla="*/ 96 w 201"/>
                  <a:gd name="T1" fmla="*/ 0 h 99"/>
                  <a:gd name="T2" fmla="*/ 96 w 201"/>
                  <a:gd name="T3" fmla="*/ 0 h 99"/>
                  <a:gd name="T4" fmla="*/ 117 w 201"/>
                  <a:gd name="T5" fmla="*/ 0 h 99"/>
                  <a:gd name="T6" fmla="*/ 149 w 201"/>
                  <a:gd name="T7" fmla="*/ 81 h 99"/>
                  <a:gd name="T8" fmla="*/ 180 w 201"/>
                  <a:gd name="T9" fmla="*/ 0 h 99"/>
                  <a:gd name="T10" fmla="*/ 201 w 201"/>
                  <a:gd name="T11" fmla="*/ 0 h 99"/>
                  <a:gd name="T12" fmla="*/ 201 w 201"/>
                  <a:gd name="T13" fmla="*/ 99 h 99"/>
                  <a:gd name="T14" fmla="*/ 188 w 201"/>
                  <a:gd name="T15" fmla="*/ 99 h 99"/>
                  <a:gd name="T16" fmla="*/ 188 w 201"/>
                  <a:gd name="T17" fmla="*/ 11 h 99"/>
                  <a:gd name="T18" fmla="*/ 187 w 201"/>
                  <a:gd name="T19" fmla="*/ 11 h 99"/>
                  <a:gd name="T20" fmla="*/ 152 w 201"/>
                  <a:gd name="T21" fmla="*/ 99 h 99"/>
                  <a:gd name="T22" fmla="*/ 145 w 201"/>
                  <a:gd name="T23" fmla="*/ 99 h 99"/>
                  <a:gd name="T24" fmla="*/ 109 w 201"/>
                  <a:gd name="T25" fmla="*/ 11 h 99"/>
                  <a:gd name="T26" fmla="*/ 109 w 201"/>
                  <a:gd name="T27" fmla="*/ 11 h 99"/>
                  <a:gd name="T28" fmla="*/ 109 w 201"/>
                  <a:gd name="T29" fmla="*/ 99 h 99"/>
                  <a:gd name="T30" fmla="*/ 96 w 201"/>
                  <a:gd name="T31" fmla="*/ 99 h 99"/>
                  <a:gd name="T32" fmla="*/ 96 w 201"/>
                  <a:gd name="T33" fmla="*/ 0 h 99"/>
                  <a:gd name="T34" fmla="*/ 33 w 201"/>
                  <a:gd name="T35" fmla="*/ 11 h 99"/>
                  <a:gd name="T36" fmla="*/ 33 w 201"/>
                  <a:gd name="T37" fmla="*/ 11 h 99"/>
                  <a:gd name="T38" fmla="*/ 0 w 201"/>
                  <a:gd name="T39" fmla="*/ 11 h 99"/>
                  <a:gd name="T40" fmla="*/ 0 w 201"/>
                  <a:gd name="T41" fmla="*/ 0 h 99"/>
                  <a:gd name="T42" fmla="*/ 78 w 201"/>
                  <a:gd name="T43" fmla="*/ 0 h 99"/>
                  <a:gd name="T44" fmla="*/ 78 w 201"/>
                  <a:gd name="T45" fmla="*/ 11 h 99"/>
                  <a:gd name="T46" fmla="*/ 46 w 201"/>
                  <a:gd name="T47" fmla="*/ 11 h 99"/>
                  <a:gd name="T48" fmla="*/ 46 w 201"/>
                  <a:gd name="T49" fmla="*/ 99 h 99"/>
                  <a:gd name="T50" fmla="*/ 33 w 201"/>
                  <a:gd name="T51" fmla="*/ 99 h 99"/>
                  <a:gd name="T52" fmla="*/ 33 w 201"/>
                  <a:gd name="T53" fmla="*/ 1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1" h="99">
                    <a:moveTo>
                      <a:pt x="96" y="0"/>
                    </a:moveTo>
                    <a:lnTo>
                      <a:pt x="96" y="0"/>
                    </a:lnTo>
                    <a:lnTo>
                      <a:pt x="117" y="0"/>
                    </a:lnTo>
                    <a:lnTo>
                      <a:pt x="149" y="81"/>
                    </a:lnTo>
                    <a:lnTo>
                      <a:pt x="180" y="0"/>
                    </a:lnTo>
                    <a:lnTo>
                      <a:pt x="201" y="0"/>
                    </a:lnTo>
                    <a:lnTo>
                      <a:pt x="201" y="99"/>
                    </a:lnTo>
                    <a:lnTo>
                      <a:pt x="188" y="99"/>
                    </a:lnTo>
                    <a:lnTo>
                      <a:pt x="188" y="11"/>
                    </a:lnTo>
                    <a:lnTo>
                      <a:pt x="187" y="11"/>
                    </a:lnTo>
                    <a:lnTo>
                      <a:pt x="152" y="99"/>
                    </a:lnTo>
                    <a:lnTo>
                      <a:pt x="145" y="99"/>
                    </a:lnTo>
                    <a:lnTo>
                      <a:pt x="109" y="11"/>
                    </a:lnTo>
                    <a:lnTo>
                      <a:pt x="109" y="11"/>
                    </a:lnTo>
                    <a:lnTo>
                      <a:pt x="109" y="99"/>
                    </a:lnTo>
                    <a:lnTo>
                      <a:pt x="96" y="99"/>
                    </a:lnTo>
                    <a:lnTo>
                      <a:pt x="96" y="0"/>
                    </a:lnTo>
                    <a:close/>
                    <a:moveTo>
                      <a:pt x="33" y="11"/>
                    </a:moveTo>
                    <a:lnTo>
                      <a:pt x="33" y="11"/>
                    </a:lnTo>
                    <a:lnTo>
                      <a:pt x="0" y="11"/>
                    </a:lnTo>
                    <a:lnTo>
                      <a:pt x="0" y="0"/>
                    </a:lnTo>
                    <a:lnTo>
                      <a:pt x="78" y="0"/>
                    </a:lnTo>
                    <a:lnTo>
                      <a:pt x="78" y="11"/>
                    </a:lnTo>
                    <a:lnTo>
                      <a:pt x="46" y="11"/>
                    </a:lnTo>
                    <a:lnTo>
                      <a:pt x="46" y="99"/>
                    </a:lnTo>
                    <a:lnTo>
                      <a:pt x="33" y="99"/>
                    </a:lnTo>
                    <a:lnTo>
                      <a:pt x="33" y="1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Huawei Sans" panose="020C0503030203020204" pitchFamily="34" charset="0"/>
                  <a:ea typeface="方正兰亭黑简体" panose="02000000000000000000" pitchFamily="2" charset="-122"/>
                </a:endParaRPr>
              </a:p>
            </p:txBody>
          </p:sp>
          <p:sp>
            <p:nvSpPr>
              <p:cNvPr id="57" name="Freeform 7">
                <a:extLst>
                  <a:ext uri="{FF2B5EF4-FFF2-40B4-BE49-F238E27FC236}">
                    <a16:creationId xmlns="" xmlns:a16="http://schemas.microsoft.com/office/drawing/2014/main" id="{D1656A30-89AC-4DC1-923C-E676B198A229}"/>
                  </a:ext>
                </a:extLst>
              </p:cNvPr>
              <p:cNvSpPr>
                <a:spLocks noEditPoints="1"/>
              </p:cNvSpPr>
              <p:nvPr userDrawn="1"/>
            </p:nvSpPr>
            <p:spPr bwMode="auto">
              <a:xfrm>
                <a:off x="5202188" y="-920041"/>
                <a:ext cx="1824038" cy="238125"/>
              </a:xfrm>
              <a:custGeom>
                <a:avLst/>
                <a:gdLst>
                  <a:gd name="T0" fmla="*/ 5357 w 6730"/>
                  <a:gd name="T1" fmla="*/ 400 h 873"/>
                  <a:gd name="T2" fmla="*/ 5034 w 6730"/>
                  <a:gd name="T3" fmla="*/ 132 h 873"/>
                  <a:gd name="T4" fmla="*/ 5512 w 6730"/>
                  <a:gd name="T5" fmla="*/ 258 h 873"/>
                  <a:gd name="T6" fmla="*/ 5511 w 6730"/>
                  <a:gd name="T7" fmla="*/ 506 h 873"/>
                  <a:gd name="T8" fmla="*/ 5661 w 6730"/>
                  <a:gd name="T9" fmla="*/ 255 h 873"/>
                  <a:gd name="T10" fmla="*/ 4885 w 6730"/>
                  <a:gd name="T11" fmla="*/ 0 h 873"/>
                  <a:gd name="T12" fmla="*/ 5034 w 6730"/>
                  <a:gd name="T13" fmla="*/ 873 h 873"/>
                  <a:gd name="T14" fmla="*/ 5356 w 6730"/>
                  <a:gd name="T15" fmla="*/ 533 h 873"/>
                  <a:gd name="T16" fmla="*/ 5706 w 6730"/>
                  <a:gd name="T17" fmla="*/ 873 h 873"/>
                  <a:gd name="T18" fmla="*/ 6730 w 6730"/>
                  <a:gd name="T19" fmla="*/ 873 h 873"/>
                  <a:gd name="T20" fmla="*/ 6011 w 6730"/>
                  <a:gd name="T21" fmla="*/ 873 h 873"/>
                  <a:gd name="T22" fmla="*/ 6730 w 6730"/>
                  <a:gd name="T23" fmla="*/ 0 h 873"/>
                  <a:gd name="T24" fmla="*/ 6160 w 6730"/>
                  <a:gd name="T25" fmla="*/ 132 h 873"/>
                  <a:gd name="T26" fmla="*/ 6701 w 6730"/>
                  <a:gd name="T27" fmla="*/ 356 h 873"/>
                  <a:gd name="T28" fmla="*/ 6160 w 6730"/>
                  <a:gd name="T29" fmla="*/ 489 h 873"/>
                  <a:gd name="T30" fmla="*/ 6730 w 6730"/>
                  <a:gd name="T31" fmla="*/ 741 h 873"/>
                  <a:gd name="T32" fmla="*/ 4509 w 6730"/>
                  <a:gd name="T33" fmla="*/ 873 h 873"/>
                  <a:gd name="T34" fmla="*/ 3790 w 6730"/>
                  <a:gd name="T35" fmla="*/ 873 h 873"/>
                  <a:gd name="T36" fmla="*/ 4509 w 6730"/>
                  <a:gd name="T37" fmla="*/ 0 h 873"/>
                  <a:gd name="T38" fmla="*/ 3940 w 6730"/>
                  <a:gd name="T39" fmla="*/ 132 h 873"/>
                  <a:gd name="T40" fmla="*/ 4481 w 6730"/>
                  <a:gd name="T41" fmla="*/ 356 h 873"/>
                  <a:gd name="T42" fmla="*/ 3940 w 6730"/>
                  <a:gd name="T43" fmla="*/ 489 h 873"/>
                  <a:gd name="T44" fmla="*/ 4509 w 6730"/>
                  <a:gd name="T45" fmla="*/ 741 h 873"/>
                  <a:gd name="T46" fmla="*/ 3198 w 6730"/>
                  <a:gd name="T47" fmla="*/ 400 h 873"/>
                  <a:gd name="T48" fmla="*/ 2905 w 6730"/>
                  <a:gd name="T49" fmla="*/ 400 h 873"/>
                  <a:gd name="T50" fmla="*/ 3220 w 6730"/>
                  <a:gd name="T51" fmla="*/ 132 h 873"/>
                  <a:gd name="T52" fmla="*/ 3198 w 6730"/>
                  <a:gd name="T53" fmla="*/ 400 h 873"/>
                  <a:gd name="T54" fmla="*/ 3206 w 6730"/>
                  <a:gd name="T55" fmla="*/ 0 h 873"/>
                  <a:gd name="T56" fmla="*/ 2756 w 6730"/>
                  <a:gd name="T57" fmla="*/ 873 h 873"/>
                  <a:gd name="T58" fmla="*/ 2905 w 6730"/>
                  <a:gd name="T59" fmla="*/ 533 h 873"/>
                  <a:gd name="T60" fmla="*/ 3502 w 6730"/>
                  <a:gd name="T61" fmla="*/ 255 h 873"/>
                  <a:gd name="T62" fmla="*/ 1724 w 6730"/>
                  <a:gd name="T63" fmla="*/ 801 h 873"/>
                  <a:gd name="T64" fmla="*/ 1410 w 6730"/>
                  <a:gd name="T65" fmla="*/ 216 h 873"/>
                  <a:gd name="T66" fmla="*/ 1260 w 6730"/>
                  <a:gd name="T67" fmla="*/ 873 h 873"/>
                  <a:gd name="T68" fmla="*/ 1457 w 6730"/>
                  <a:gd name="T69" fmla="*/ 0 h 873"/>
                  <a:gd name="T70" fmla="*/ 2117 w 6730"/>
                  <a:gd name="T71" fmla="*/ 0 h 873"/>
                  <a:gd name="T72" fmla="*/ 2313 w 6730"/>
                  <a:gd name="T73" fmla="*/ 873 h 873"/>
                  <a:gd name="T74" fmla="*/ 2164 w 6730"/>
                  <a:gd name="T75" fmla="*/ 216 h 873"/>
                  <a:gd name="T76" fmla="*/ 1724 w 6730"/>
                  <a:gd name="T77" fmla="*/ 801 h 873"/>
                  <a:gd name="T78" fmla="*/ 335 w 6730"/>
                  <a:gd name="T79" fmla="*/ 493 h 873"/>
                  <a:gd name="T80" fmla="*/ 624 w 6730"/>
                  <a:gd name="T81" fmla="*/ 493 h 873"/>
                  <a:gd name="T82" fmla="*/ 563 w 6730"/>
                  <a:gd name="T83" fmla="*/ 0 h 873"/>
                  <a:gd name="T84" fmla="*/ 395 w 6730"/>
                  <a:gd name="T85" fmla="*/ 0 h 873"/>
                  <a:gd name="T86" fmla="*/ 169 w 6730"/>
                  <a:gd name="T87" fmla="*/ 873 h 873"/>
                  <a:gd name="T88" fmla="*/ 680 w 6730"/>
                  <a:gd name="T89" fmla="*/ 626 h 873"/>
                  <a:gd name="T90" fmla="*/ 958 w 6730"/>
                  <a:gd name="T91" fmla="*/ 873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730" h="873">
                    <a:moveTo>
                      <a:pt x="5357" y="400"/>
                    </a:moveTo>
                    <a:lnTo>
                      <a:pt x="5357" y="400"/>
                    </a:lnTo>
                    <a:lnTo>
                      <a:pt x="5034" y="400"/>
                    </a:lnTo>
                    <a:lnTo>
                      <a:pt x="5034" y="132"/>
                    </a:lnTo>
                    <a:lnTo>
                      <a:pt x="5379" y="132"/>
                    </a:lnTo>
                    <a:cubicBezTo>
                      <a:pt x="5464" y="132"/>
                      <a:pt x="5512" y="178"/>
                      <a:pt x="5512" y="258"/>
                    </a:cubicBezTo>
                    <a:cubicBezTo>
                      <a:pt x="5512" y="352"/>
                      <a:pt x="5460" y="400"/>
                      <a:pt x="5357" y="400"/>
                    </a:cubicBezTo>
                    <a:close/>
                    <a:moveTo>
                      <a:pt x="5511" y="506"/>
                    </a:moveTo>
                    <a:lnTo>
                      <a:pt x="5511" y="506"/>
                    </a:lnTo>
                    <a:cubicBezTo>
                      <a:pt x="5606" y="465"/>
                      <a:pt x="5661" y="376"/>
                      <a:pt x="5661" y="255"/>
                    </a:cubicBezTo>
                    <a:cubicBezTo>
                      <a:pt x="5661" y="90"/>
                      <a:pt x="5556" y="0"/>
                      <a:pt x="5365" y="0"/>
                    </a:cubicBezTo>
                    <a:lnTo>
                      <a:pt x="4885" y="0"/>
                    </a:lnTo>
                    <a:lnTo>
                      <a:pt x="4885" y="873"/>
                    </a:lnTo>
                    <a:lnTo>
                      <a:pt x="5034" y="873"/>
                    </a:lnTo>
                    <a:lnTo>
                      <a:pt x="5034" y="533"/>
                    </a:lnTo>
                    <a:lnTo>
                      <a:pt x="5356" y="533"/>
                    </a:lnTo>
                    <a:lnTo>
                      <a:pt x="5537" y="873"/>
                    </a:lnTo>
                    <a:lnTo>
                      <a:pt x="5706" y="873"/>
                    </a:lnTo>
                    <a:lnTo>
                      <a:pt x="5511" y="506"/>
                    </a:lnTo>
                    <a:close/>
                    <a:moveTo>
                      <a:pt x="6730" y="873"/>
                    </a:moveTo>
                    <a:lnTo>
                      <a:pt x="6730" y="873"/>
                    </a:lnTo>
                    <a:lnTo>
                      <a:pt x="6011" y="873"/>
                    </a:lnTo>
                    <a:lnTo>
                      <a:pt x="6011" y="0"/>
                    </a:lnTo>
                    <a:lnTo>
                      <a:pt x="6730" y="0"/>
                    </a:lnTo>
                    <a:lnTo>
                      <a:pt x="6730" y="132"/>
                    </a:lnTo>
                    <a:lnTo>
                      <a:pt x="6160" y="132"/>
                    </a:lnTo>
                    <a:lnTo>
                      <a:pt x="6160" y="356"/>
                    </a:lnTo>
                    <a:lnTo>
                      <a:pt x="6701" y="356"/>
                    </a:lnTo>
                    <a:lnTo>
                      <a:pt x="6701" y="489"/>
                    </a:lnTo>
                    <a:lnTo>
                      <a:pt x="6160" y="489"/>
                    </a:lnTo>
                    <a:lnTo>
                      <a:pt x="6160" y="741"/>
                    </a:lnTo>
                    <a:lnTo>
                      <a:pt x="6730" y="741"/>
                    </a:lnTo>
                    <a:lnTo>
                      <a:pt x="6730" y="873"/>
                    </a:lnTo>
                    <a:close/>
                    <a:moveTo>
                      <a:pt x="4509" y="873"/>
                    </a:moveTo>
                    <a:lnTo>
                      <a:pt x="4509" y="873"/>
                    </a:lnTo>
                    <a:lnTo>
                      <a:pt x="3790" y="873"/>
                    </a:lnTo>
                    <a:lnTo>
                      <a:pt x="3790" y="0"/>
                    </a:lnTo>
                    <a:lnTo>
                      <a:pt x="4509" y="0"/>
                    </a:lnTo>
                    <a:lnTo>
                      <a:pt x="4509" y="132"/>
                    </a:lnTo>
                    <a:lnTo>
                      <a:pt x="3940" y="132"/>
                    </a:lnTo>
                    <a:lnTo>
                      <a:pt x="3940" y="356"/>
                    </a:lnTo>
                    <a:lnTo>
                      <a:pt x="4481" y="356"/>
                    </a:lnTo>
                    <a:lnTo>
                      <a:pt x="4481" y="489"/>
                    </a:lnTo>
                    <a:lnTo>
                      <a:pt x="3940" y="489"/>
                    </a:lnTo>
                    <a:lnTo>
                      <a:pt x="3940" y="741"/>
                    </a:lnTo>
                    <a:lnTo>
                      <a:pt x="4509" y="741"/>
                    </a:lnTo>
                    <a:lnTo>
                      <a:pt x="4509" y="873"/>
                    </a:lnTo>
                    <a:close/>
                    <a:moveTo>
                      <a:pt x="3198" y="400"/>
                    </a:moveTo>
                    <a:lnTo>
                      <a:pt x="3198" y="400"/>
                    </a:lnTo>
                    <a:lnTo>
                      <a:pt x="2905" y="400"/>
                    </a:lnTo>
                    <a:lnTo>
                      <a:pt x="2905" y="132"/>
                    </a:lnTo>
                    <a:lnTo>
                      <a:pt x="3220" y="132"/>
                    </a:lnTo>
                    <a:cubicBezTo>
                      <a:pt x="3305" y="132"/>
                      <a:pt x="3353" y="178"/>
                      <a:pt x="3353" y="258"/>
                    </a:cubicBezTo>
                    <a:cubicBezTo>
                      <a:pt x="3353" y="352"/>
                      <a:pt x="3301" y="400"/>
                      <a:pt x="3198" y="400"/>
                    </a:cubicBezTo>
                    <a:close/>
                    <a:moveTo>
                      <a:pt x="3206" y="0"/>
                    </a:moveTo>
                    <a:lnTo>
                      <a:pt x="3206" y="0"/>
                    </a:lnTo>
                    <a:lnTo>
                      <a:pt x="2756" y="0"/>
                    </a:lnTo>
                    <a:lnTo>
                      <a:pt x="2756" y="873"/>
                    </a:lnTo>
                    <a:lnTo>
                      <a:pt x="2905" y="873"/>
                    </a:lnTo>
                    <a:lnTo>
                      <a:pt x="2905" y="533"/>
                    </a:lnTo>
                    <a:lnTo>
                      <a:pt x="3214" y="533"/>
                    </a:lnTo>
                    <a:cubicBezTo>
                      <a:pt x="3392" y="533"/>
                      <a:pt x="3502" y="426"/>
                      <a:pt x="3502" y="255"/>
                    </a:cubicBezTo>
                    <a:cubicBezTo>
                      <a:pt x="3502" y="90"/>
                      <a:pt x="3397" y="0"/>
                      <a:pt x="3206" y="0"/>
                    </a:cubicBezTo>
                    <a:close/>
                    <a:moveTo>
                      <a:pt x="1724" y="801"/>
                    </a:moveTo>
                    <a:lnTo>
                      <a:pt x="1724" y="801"/>
                    </a:lnTo>
                    <a:lnTo>
                      <a:pt x="1410" y="216"/>
                    </a:lnTo>
                    <a:lnTo>
                      <a:pt x="1410" y="873"/>
                    </a:lnTo>
                    <a:lnTo>
                      <a:pt x="1260" y="873"/>
                    </a:lnTo>
                    <a:lnTo>
                      <a:pt x="1260" y="0"/>
                    </a:lnTo>
                    <a:lnTo>
                      <a:pt x="1457" y="0"/>
                    </a:lnTo>
                    <a:lnTo>
                      <a:pt x="1787" y="622"/>
                    </a:lnTo>
                    <a:lnTo>
                      <a:pt x="2117" y="0"/>
                    </a:lnTo>
                    <a:lnTo>
                      <a:pt x="2313" y="0"/>
                    </a:lnTo>
                    <a:lnTo>
                      <a:pt x="2313" y="873"/>
                    </a:lnTo>
                    <a:lnTo>
                      <a:pt x="2164" y="873"/>
                    </a:lnTo>
                    <a:lnTo>
                      <a:pt x="2164" y="216"/>
                    </a:lnTo>
                    <a:lnTo>
                      <a:pt x="1850" y="801"/>
                    </a:lnTo>
                    <a:lnTo>
                      <a:pt x="1724" y="801"/>
                    </a:lnTo>
                    <a:close/>
                    <a:moveTo>
                      <a:pt x="335" y="493"/>
                    </a:moveTo>
                    <a:lnTo>
                      <a:pt x="335" y="493"/>
                    </a:lnTo>
                    <a:lnTo>
                      <a:pt x="478" y="157"/>
                    </a:lnTo>
                    <a:lnTo>
                      <a:pt x="624" y="493"/>
                    </a:lnTo>
                    <a:lnTo>
                      <a:pt x="335" y="493"/>
                    </a:lnTo>
                    <a:close/>
                    <a:moveTo>
                      <a:pt x="563" y="0"/>
                    </a:moveTo>
                    <a:lnTo>
                      <a:pt x="563" y="0"/>
                    </a:lnTo>
                    <a:lnTo>
                      <a:pt x="395" y="0"/>
                    </a:lnTo>
                    <a:lnTo>
                      <a:pt x="0" y="873"/>
                    </a:lnTo>
                    <a:lnTo>
                      <a:pt x="169" y="873"/>
                    </a:lnTo>
                    <a:lnTo>
                      <a:pt x="278" y="626"/>
                    </a:lnTo>
                    <a:lnTo>
                      <a:pt x="680" y="626"/>
                    </a:lnTo>
                    <a:lnTo>
                      <a:pt x="789" y="873"/>
                    </a:lnTo>
                    <a:lnTo>
                      <a:pt x="958" y="873"/>
                    </a:lnTo>
                    <a:lnTo>
                      <a:pt x="56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Huawei Sans" panose="020C0503030203020204" pitchFamily="34" charset="0"/>
                  <a:ea typeface="方正兰亭黑简体" panose="02000000000000000000" pitchFamily="2" charset="-122"/>
                </a:endParaRPr>
              </a:p>
            </p:txBody>
          </p:sp>
        </p:grpSp>
      </p:grpSp>
      <p:sp>
        <p:nvSpPr>
          <p:cNvPr id="2" name="文本框 1"/>
          <p:cNvSpPr txBox="1"/>
          <p:nvPr/>
        </p:nvSpPr>
        <p:spPr bwMode="auto">
          <a:xfrm>
            <a:off x="1195811" y="2285214"/>
            <a:ext cx="1100905" cy="365658"/>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r>
              <a:rPr lang="en-US" altLang="zh-CN" sz="1800" dirty="0" smtClean="0">
                <a:latin typeface="Huawei Sans" panose="020C0503030203020204" pitchFamily="34" charset="0"/>
                <a:ea typeface="方正兰亭黑简体" panose="02000000000000000000" pitchFamily="2" charset="-122"/>
              </a:rPr>
              <a:t>CAVIUM</a:t>
            </a:r>
            <a:endParaRPr lang="zh-CN" altLang="en-US" sz="1800" dirty="0" smtClean="0">
              <a:latin typeface="Huawei Sans" panose="020C0503030203020204" pitchFamily="34" charset="0"/>
              <a:ea typeface="方正兰亭黑简体" panose="02000000000000000000" pitchFamily="2" charset="-122"/>
            </a:endParaRPr>
          </a:p>
        </p:txBody>
      </p:sp>
      <p:sp>
        <p:nvSpPr>
          <p:cNvPr id="47" name="文本框 46"/>
          <p:cNvSpPr txBox="1"/>
          <p:nvPr/>
        </p:nvSpPr>
        <p:spPr bwMode="auto">
          <a:xfrm>
            <a:off x="1308811" y="3558818"/>
            <a:ext cx="638984" cy="365658"/>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r>
              <a:rPr lang="zh-CN" altLang="en-US" sz="1800" dirty="0" smtClean="0">
                <a:latin typeface="Huawei Sans" panose="020C0503030203020204" pitchFamily="34" charset="0"/>
                <a:ea typeface="方正兰亭黑简体" panose="02000000000000000000" pitchFamily="2" charset="-122"/>
              </a:rPr>
              <a:t>高通</a:t>
            </a:r>
          </a:p>
        </p:txBody>
      </p:sp>
      <p:sp>
        <p:nvSpPr>
          <p:cNvPr id="48" name="文本框 47"/>
          <p:cNvSpPr txBox="1"/>
          <p:nvPr/>
        </p:nvSpPr>
        <p:spPr bwMode="auto">
          <a:xfrm>
            <a:off x="1308811" y="5462371"/>
            <a:ext cx="638984" cy="365658"/>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r>
              <a:rPr lang="zh-CN" altLang="en-US" sz="1800" dirty="0">
                <a:latin typeface="Huawei Sans" panose="020C0503030203020204" pitchFamily="34" charset="0"/>
                <a:ea typeface="方正兰亭黑简体" panose="02000000000000000000" pitchFamily="2" charset="-122"/>
              </a:rPr>
              <a:t>飞腾</a:t>
            </a:r>
            <a:endParaRPr lang="zh-CN" altLang="en-US" sz="1800" dirty="0" smtClean="0">
              <a:latin typeface="Huawei Sans" panose="020C0503030203020204" pitchFamily="34" charset="0"/>
              <a:ea typeface="方正兰亭黑简体" panose="02000000000000000000" pitchFamily="2" charset="-122"/>
            </a:endParaRPr>
          </a:p>
        </p:txBody>
      </p:sp>
      <p:sp>
        <p:nvSpPr>
          <p:cNvPr id="4" name="矩形 3"/>
          <p:cNvSpPr/>
          <p:nvPr/>
        </p:nvSpPr>
        <p:spPr>
          <a:xfrm>
            <a:off x="10083999" y="5887126"/>
            <a:ext cx="1261884" cy="307777"/>
          </a:xfrm>
          <a:prstGeom prst="rect">
            <a:avLst/>
          </a:prstGeom>
        </p:spPr>
        <p:txBody>
          <a:bodyPr wrap="none">
            <a:spAutoFit/>
          </a:bodyPr>
          <a:lstStyle/>
          <a:p>
            <a:r>
              <a:rPr lang="zh-CN" altLang="en-US" sz="1400" dirty="0">
                <a:latin typeface="Huawei Sans" panose="020C0503030203020204" pitchFamily="34" charset="0"/>
                <a:ea typeface="方正兰亭黑简体" panose="02000000000000000000" pitchFamily="2" charset="-122"/>
              </a:rPr>
              <a:t>横轴代表性能</a:t>
            </a:r>
          </a:p>
        </p:txBody>
      </p:sp>
    </p:spTree>
    <p:extLst>
      <p:ext uri="{BB962C8B-B14F-4D97-AF65-F5344CB8AC3E}">
        <p14:creationId xmlns:p14="http://schemas.microsoft.com/office/powerpoint/2010/main" val="190436741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03512" y="158167"/>
            <a:ext cx="10188699" cy="744810"/>
          </a:xfrm>
        </p:spPr>
        <p:txBody>
          <a:bodyPr>
            <a:normAutofit/>
          </a:bodyPr>
          <a:lstStyle/>
          <a:p>
            <a:r>
              <a:rPr lang="en-US" altLang="zh-CN" b="1" dirty="0" smtClean="0">
                <a:latin typeface="Comic Sans MS"/>
                <a:ea typeface="宋体"/>
              </a:rPr>
              <a:t>Today, many ISAs on one </a:t>
            </a:r>
            <a:r>
              <a:rPr lang="en-US" altLang="zh-CN" b="1" dirty="0" err="1" smtClean="0">
                <a:latin typeface="Comic Sans MS"/>
                <a:ea typeface="宋体"/>
              </a:rPr>
              <a:t>SoC</a:t>
            </a:r>
            <a:endParaRPr lang="zh-CN" altLang="en-US" dirty="0"/>
          </a:p>
        </p:txBody>
      </p:sp>
      <p:sp>
        <p:nvSpPr>
          <p:cNvPr id="3" name="文本占位符 2"/>
          <p:cNvSpPr>
            <a:spLocks noGrp="1"/>
          </p:cNvSpPr>
          <p:nvPr>
            <p:ph type="body" sz="quarter" idx="10"/>
          </p:nvPr>
        </p:nvSpPr>
        <p:spPr>
          <a:xfrm>
            <a:off x="983431" y="934626"/>
            <a:ext cx="10476731" cy="5405586"/>
          </a:xfrm>
        </p:spPr>
        <p:txBody>
          <a:bodyPr/>
          <a:lstStyle/>
          <a:p>
            <a:r>
              <a:rPr lang="en-US" altLang="zh-CN" sz="2400" dirty="0" smtClean="0">
                <a:latin typeface="+mn-lt"/>
              </a:rPr>
              <a:t>Application processor (usually ARM)</a:t>
            </a:r>
          </a:p>
          <a:p>
            <a:r>
              <a:rPr lang="en-US" altLang="zh-CN" sz="2400" dirty="0" smtClean="0">
                <a:latin typeface="+mn-lt"/>
              </a:rPr>
              <a:t>Graphics </a:t>
            </a:r>
            <a:r>
              <a:rPr lang="en-US" altLang="zh-CN" sz="2400" dirty="0" err="1" smtClean="0">
                <a:latin typeface="+mn-lt"/>
              </a:rPr>
              <a:t>progcessors</a:t>
            </a:r>
            <a:endParaRPr lang="en-US" altLang="zh-CN" sz="2400" dirty="0" smtClean="0">
              <a:latin typeface="+mn-lt"/>
            </a:endParaRPr>
          </a:p>
          <a:p>
            <a:r>
              <a:rPr lang="en-US" altLang="zh-CN" sz="2400" dirty="0" smtClean="0">
                <a:latin typeface="+mn-lt"/>
              </a:rPr>
              <a:t>Image processors</a:t>
            </a:r>
          </a:p>
          <a:p>
            <a:r>
              <a:rPr lang="en-US" altLang="zh-CN" sz="2400" dirty="0" smtClean="0">
                <a:latin typeface="+mn-lt"/>
              </a:rPr>
              <a:t>Radio DSPs</a:t>
            </a:r>
          </a:p>
          <a:p>
            <a:r>
              <a:rPr lang="en-US" altLang="zh-CN" sz="2400" dirty="0" smtClean="0">
                <a:latin typeface="+mn-lt"/>
              </a:rPr>
              <a:t>Audio DSPs</a:t>
            </a:r>
          </a:p>
          <a:p>
            <a:r>
              <a:rPr lang="en-US" altLang="zh-CN" sz="2400" dirty="0" smtClean="0">
                <a:latin typeface="+mn-lt"/>
              </a:rPr>
              <a:t>Security processors</a:t>
            </a:r>
          </a:p>
          <a:p>
            <a:r>
              <a:rPr lang="en-US" altLang="zh-CN" sz="2400" dirty="0" smtClean="0">
                <a:latin typeface="+mn-lt"/>
              </a:rPr>
              <a:t>Power-management processor</a:t>
            </a:r>
          </a:p>
          <a:p>
            <a:r>
              <a:rPr lang="en-US" altLang="zh-CN" sz="2400" dirty="0" smtClean="0">
                <a:latin typeface="+mn-lt"/>
              </a:rPr>
              <a:t>&gt; dozen ISAs on some </a:t>
            </a:r>
            <a:r>
              <a:rPr lang="en-US" altLang="zh-CN" sz="2400" dirty="0" err="1" smtClean="0">
                <a:latin typeface="+mn-lt"/>
              </a:rPr>
              <a:t>SoCs</a:t>
            </a:r>
            <a:r>
              <a:rPr lang="en-US" altLang="zh-CN" sz="2400" dirty="0" smtClean="0">
                <a:latin typeface="+mn-lt"/>
              </a:rPr>
              <a:t> – each with unique software stack</a:t>
            </a:r>
          </a:p>
          <a:p>
            <a:pPr marL="0" indent="0">
              <a:buNone/>
            </a:pPr>
            <a:r>
              <a:rPr lang="en-US" altLang="zh-CN" dirty="0" smtClean="0">
                <a:latin typeface="+mn-lt"/>
              </a:rPr>
              <a:t>Why ?</a:t>
            </a:r>
          </a:p>
          <a:p>
            <a:pPr>
              <a:buFont typeface="Wingdings" panose="05000000000000000000" pitchFamily="2" charset="2"/>
              <a:buChar char="Ø"/>
            </a:pPr>
            <a:r>
              <a:rPr lang="en-US" altLang="zh-CN" sz="2400" dirty="0" smtClean="0">
                <a:latin typeface="+mn-lt"/>
              </a:rPr>
              <a:t>Apps processor ISA</a:t>
            </a:r>
            <a:r>
              <a:rPr lang="zh-CN" altLang="en-US" sz="2400" dirty="0">
                <a:latin typeface="+mn-lt"/>
              </a:rPr>
              <a:t> </a:t>
            </a:r>
            <a:r>
              <a:rPr lang="en-US" altLang="zh-CN" sz="2400" dirty="0" smtClean="0">
                <a:latin typeface="+mn-lt"/>
              </a:rPr>
              <a:t>too big</a:t>
            </a:r>
            <a:r>
              <a:rPr lang="zh-CN" altLang="en-US" sz="2400" dirty="0" smtClean="0">
                <a:latin typeface="+mn-lt"/>
              </a:rPr>
              <a:t>， </a:t>
            </a:r>
            <a:r>
              <a:rPr lang="en-US" altLang="zh-CN" sz="2400" dirty="0" smtClean="0">
                <a:latin typeface="+mn-lt"/>
              </a:rPr>
              <a:t>inflexible for accelerators</a:t>
            </a:r>
          </a:p>
          <a:p>
            <a:pPr>
              <a:buFont typeface="Wingdings" panose="05000000000000000000" pitchFamily="2" charset="2"/>
              <a:buChar char="Ø"/>
            </a:pPr>
            <a:r>
              <a:rPr lang="en-US" altLang="zh-CN" sz="2400" dirty="0" smtClean="0">
                <a:latin typeface="+mn-lt"/>
              </a:rPr>
              <a:t>IP bought from different place</a:t>
            </a:r>
            <a:r>
              <a:rPr lang="zh-CN" altLang="en-US" sz="2400" dirty="0" smtClean="0">
                <a:latin typeface="+mn-lt"/>
              </a:rPr>
              <a:t>， </a:t>
            </a:r>
            <a:r>
              <a:rPr lang="en-US" altLang="zh-CN" sz="2400" dirty="0" smtClean="0">
                <a:latin typeface="+mn-lt"/>
              </a:rPr>
              <a:t>each proprietary ISA</a:t>
            </a:r>
          </a:p>
          <a:p>
            <a:pPr>
              <a:buFont typeface="Wingdings" panose="05000000000000000000" pitchFamily="2" charset="2"/>
              <a:buChar char="Ø"/>
            </a:pPr>
            <a:r>
              <a:rPr lang="en-US" altLang="zh-CN" sz="2400" dirty="0" smtClean="0">
                <a:latin typeface="+mn-lt"/>
              </a:rPr>
              <a:t>Engineers build home-grown ISA cores</a:t>
            </a:r>
            <a:endParaRPr lang="zh-CN" altLang="en-US" sz="2400" dirty="0">
              <a:latin typeface="+mn-lt"/>
            </a:endParaRPr>
          </a:p>
        </p:txBody>
      </p:sp>
    </p:spTree>
    <p:extLst>
      <p:ext uri="{BB962C8B-B14F-4D97-AF65-F5344CB8AC3E}">
        <p14:creationId xmlns:p14="http://schemas.microsoft.com/office/powerpoint/2010/main" val="32363042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2095472" y="3786190"/>
            <a:ext cx="8261350" cy="7143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gn="l">
              <a:spcBef>
                <a:spcPct val="20000"/>
              </a:spcBef>
              <a:buClr>
                <a:schemeClr val="accent1"/>
              </a:buClr>
              <a:buSzPct val="80000"/>
              <a:buFont typeface="Wingdings" pitchFamily="2" charset="2"/>
              <a:buChar char="n"/>
              <a:defRPr/>
            </a:pPr>
            <a:r>
              <a:rPr kumimoji="1" lang="en-US" altLang="zh-CN" i="0" kern="0" dirty="0">
                <a:latin typeface="+mn-lt"/>
                <a:ea typeface="+mn-ea"/>
                <a:sym typeface="Wingdings" pitchFamily="2" charset="2"/>
              </a:rPr>
              <a:t>Performance  Power-aware design</a:t>
            </a:r>
          </a:p>
          <a:p>
            <a:pPr marL="342900" indent="-342900" algn="l">
              <a:spcBef>
                <a:spcPct val="20000"/>
              </a:spcBef>
              <a:buClr>
                <a:schemeClr val="accent1"/>
              </a:buClr>
              <a:buSzPct val="80000"/>
              <a:defRPr/>
            </a:pPr>
            <a:endParaRPr kumimoji="1" lang="en-US" altLang="zh-CN" i="0" kern="0" dirty="0">
              <a:latin typeface="+mn-lt"/>
              <a:ea typeface="+mn-ea"/>
              <a:sym typeface="Wingdings" pitchFamily="2" charset="2"/>
            </a:endParaRPr>
          </a:p>
          <a:p>
            <a:pPr marL="342900" indent="-342900" algn="l">
              <a:spcBef>
                <a:spcPct val="20000"/>
              </a:spcBef>
              <a:buClr>
                <a:schemeClr val="accent1"/>
              </a:buClr>
              <a:buSzPct val="80000"/>
              <a:defRPr/>
            </a:pPr>
            <a:endParaRPr kumimoji="1" lang="en-US" altLang="zh-CN" sz="2000" i="0" kern="0" dirty="0">
              <a:latin typeface="+mn-lt"/>
              <a:ea typeface="+mn-ea"/>
              <a:sym typeface="Wingdings" pitchFamily="2" charset="2"/>
            </a:endParaRPr>
          </a:p>
        </p:txBody>
      </p:sp>
      <p:sp>
        <p:nvSpPr>
          <p:cNvPr id="2" name="标题 1"/>
          <p:cNvSpPr>
            <a:spLocks noGrp="1"/>
          </p:cNvSpPr>
          <p:nvPr>
            <p:ph type="title"/>
          </p:nvPr>
        </p:nvSpPr>
        <p:spPr/>
        <p:txBody>
          <a:bodyPr/>
          <a:lstStyle/>
          <a:p>
            <a:r>
              <a:rPr lang="en-US" altLang="zh-CN" sz="4000" dirty="0"/>
              <a:t>Trends of Computer Architecture</a:t>
            </a:r>
            <a:endParaRPr lang="zh-CN" altLang="en-US" sz="4000" dirty="0"/>
          </a:p>
        </p:txBody>
      </p:sp>
      <p:sp>
        <p:nvSpPr>
          <p:cNvPr id="3" name="内容占位符 2"/>
          <p:cNvSpPr>
            <a:spLocks noGrp="1"/>
          </p:cNvSpPr>
          <p:nvPr>
            <p:ph idx="1"/>
          </p:nvPr>
        </p:nvSpPr>
        <p:spPr>
          <a:xfrm>
            <a:off x="2095472" y="1285860"/>
            <a:ext cx="8261350" cy="1643074"/>
          </a:xfrm>
        </p:spPr>
        <p:txBody>
          <a:bodyPr/>
          <a:lstStyle/>
          <a:p>
            <a:r>
              <a:rPr lang="en-US" altLang="zh-CN" sz="2800" dirty="0" err="1"/>
              <a:t>ILP</a:t>
            </a:r>
            <a:r>
              <a:rPr lang="en-US" altLang="zh-CN" sz="2800" dirty="0"/>
              <a:t>  </a:t>
            </a:r>
            <a:r>
              <a:rPr lang="en-US" altLang="zh-CN" sz="2800" dirty="0">
                <a:sym typeface="Wingdings" pitchFamily="2" charset="2"/>
              </a:rPr>
              <a:t>  </a:t>
            </a:r>
            <a:r>
              <a:rPr lang="en-US" altLang="zh-CN" sz="2800" dirty="0" err="1">
                <a:sym typeface="Wingdings" pitchFamily="2" charset="2"/>
              </a:rPr>
              <a:t>TLP</a:t>
            </a:r>
            <a:r>
              <a:rPr lang="en-US" altLang="zh-CN" sz="2800" dirty="0">
                <a:sym typeface="Wingdings" pitchFamily="2" charset="2"/>
              </a:rPr>
              <a:t>(data level parallel)</a:t>
            </a:r>
          </a:p>
          <a:p>
            <a:pPr>
              <a:buNone/>
            </a:pPr>
            <a:r>
              <a:rPr lang="en-US" altLang="zh-CN" sz="2800" dirty="0">
                <a:sym typeface="Wingdings" pitchFamily="2" charset="2"/>
              </a:rPr>
              <a:t>             </a:t>
            </a:r>
            <a:r>
              <a:rPr lang="en-US" altLang="zh-CN" sz="2800" dirty="0" err="1">
                <a:sym typeface="Wingdings" pitchFamily="2" charset="2"/>
              </a:rPr>
              <a:t>DLP</a:t>
            </a:r>
            <a:r>
              <a:rPr lang="en-US" altLang="zh-CN" sz="2800" dirty="0">
                <a:sym typeface="Wingdings" pitchFamily="2" charset="2"/>
              </a:rPr>
              <a:t>(data level parallel),</a:t>
            </a:r>
          </a:p>
          <a:p>
            <a:pPr>
              <a:buNone/>
            </a:pPr>
            <a:r>
              <a:rPr lang="en-US" altLang="zh-CN" sz="2800" dirty="0">
                <a:sym typeface="Wingdings" pitchFamily="2" charset="2"/>
              </a:rPr>
              <a:t>       </a:t>
            </a:r>
            <a:r>
              <a:rPr lang="en-US" altLang="zh-CN" sz="2000" dirty="0">
                <a:sym typeface="Wingdings" pitchFamily="2" charset="2"/>
              </a:rPr>
              <a:t>Google file system, </a:t>
            </a:r>
            <a:r>
              <a:rPr lang="en-US" altLang="zh-CN" sz="2000" dirty="0" err="1">
                <a:sym typeface="Wingdings" pitchFamily="2" charset="2"/>
              </a:rPr>
              <a:t>MapReduce</a:t>
            </a:r>
            <a:r>
              <a:rPr lang="en-US" altLang="zh-CN" sz="2000" dirty="0">
                <a:sym typeface="Wingdings" pitchFamily="2" charset="2"/>
              </a:rPr>
              <a:t>, column-oriented DB</a:t>
            </a:r>
          </a:p>
        </p:txBody>
      </p:sp>
      <p:sp>
        <p:nvSpPr>
          <p:cNvPr id="5" name="内容占位符 2"/>
          <p:cNvSpPr txBox="1">
            <a:spLocks/>
          </p:cNvSpPr>
          <p:nvPr/>
        </p:nvSpPr>
        <p:spPr bwMode="auto">
          <a:xfrm>
            <a:off x="2095472" y="2928934"/>
            <a:ext cx="8261350" cy="7143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gn="l">
              <a:spcBef>
                <a:spcPct val="20000"/>
              </a:spcBef>
              <a:buClr>
                <a:schemeClr val="accent1"/>
              </a:buClr>
              <a:buSzPct val="80000"/>
              <a:buFont typeface="Wingdings" pitchFamily="2" charset="2"/>
              <a:buChar char="n"/>
              <a:defRPr/>
            </a:pPr>
            <a:r>
              <a:rPr kumimoji="1" lang="en-US" altLang="zh-CN" i="0" kern="0" dirty="0" err="1">
                <a:latin typeface="+mn-lt"/>
                <a:ea typeface="+mn-ea"/>
              </a:rPr>
              <a:t>2D</a:t>
            </a:r>
            <a:r>
              <a:rPr kumimoji="1" lang="en-US" altLang="zh-CN" i="0" kern="0" dirty="0">
                <a:latin typeface="+mn-lt"/>
                <a:ea typeface="+mn-ea"/>
              </a:rPr>
              <a:t> memory </a:t>
            </a:r>
            <a:r>
              <a:rPr kumimoji="1" lang="en-US" altLang="zh-CN" i="0" kern="0" dirty="0">
                <a:latin typeface="+mn-lt"/>
                <a:ea typeface="+mn-ea"/>
                <a:sym typeface="Wingdings" pitchFamily="2" charset="2"/>
              </a:rPr>
              <a:t>  </a:t>
            </a:r>
            <a:r>
              <a:rPr kumimoji="1" lang="en-US" altLang="zh-CN" i="0" kern="0" dirty="0" err="1">
                <a:latin typeface="+mn-lt"/>
                <a:ea typeface="+mn-ea"/>
                <a:sym typeface="Wingdings" pitchFamily="2" charset="2"/>
              </a:rPr>
              <a:t>3D</a:t>
            </a:r>
            <a:r>
              <a:rPr kumimoji="1" lang="en-US" altLang="zh-CN" i="0" kern="0" dirty="0">
                <a:latin typeface="+mn-lt"/>
                <a:ea typeface="+mn-ea"/>
                <a:sym typeface="Wingdings" pitchFamily="2" charset="2"/>
              </a:rPr>
              <a:t> stack memory</a:t>
            </a:r>
          </a:p>
        </p:txBody>
      </p:sp>
      <p:pic>
        <p:nvPicPr>
          <p:cNvPr id="359426" name="Picture 2"/>
          <p:cNvPicPr>
            <a:picLocks noChangeAspect="1" noChangeArrowheads="1"/>
          </p:cNvPicPr>
          <p:nvPr/>
        </p:nvPicPr>
        <p:blipFill>
          <a:blip r:embed="rId3"/>
          <a:srcRect/>
          <a:stretch>
            <a:fillRect/>
          </a:stretch>
        </p:blipFill>
        <p:spPr bwMode="auto">
          <a:xfrm>
            <a:off x="1952597" y="1142985"/>
            <a:ext cx="7423313" cy="5009557"/>
          </a:xfrm>
          <a:prstGeom prst="rect">
            <a:avLst/>
          </a:prstGeom>
          <a:noFill/>
          <a:ln w="9525">
            <a:noFill/>
            <a:miter lim="800000"/>
            <a:headEnd/>
            <a:tailEnd/>
          </a:ln>
          <a:effectLst/>
        </p:spPr>
      </p:pic>
      <p:sp>
        <p:nvSpPr>
          <p:cNvPr id="8" name="爆炸形 1 7"/>
          <p:cNvSpPr/>
          <p:nvPr/>
        </p:nvSpPr>
        <p:spPr bwMode="auto">
          <a:xfrm>
            <a:off x="7810512" y="1000108"/>
            <a:ext cx="2500330" cy="1123712"/>
          </a:xfrm>
          <a:prstGeom prst="irregularSeal1">
            <a:avLst/>
          </a:prstGeom>
          <a:noFill/>
          <a:ln w="9525" cap="flat" cmpd="sng" algn="ctr">
            <a:solidFill>
              <a:srgbClr val="3333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342900" indent="-342900" algn="l">
              <a:spcBef>
                <a:spcPct val="20000"/>
              </a:spcBef>
              <a:buClr>
                <a:schemeClr val="accent1"/>
              </a:buClr>
              <a:buSzPct val="80000"/>
            </a:pPr>
            <a:r>
              <a:rPr lang="en-US" altLang="zh-CN" sz="2000" b="1" dirty="0">
                <a:solidFill>
                  <a:srgbClr val="FF0000"/>
                </a:solidFill>
                <a:sym typeface="Wingdings" pitchFamily="2" charset="2"/>
              </a:rPr>
              <a:t>    Why?</a:t>
            </a:r>
            <a:endParaRPr kumimoji="1" lang="zh-CN" altLang="en-US" sz="2000" b="1" i="0" dirty="0">
              <a:solidFill>
                <a:srgbClr val="FF0000"/>
              </a:solidFill>
              <a:latin typeface="Arial" charset="0"/>
              <a:ea typeface="宋体" charset="-122"/>
            </a:endParaRPr>
          </a:p>
        </p:txBody>
      </p:sp>
      <p:sp>
        <p:nvSpPr>
          <p:cNvPr id="9" name="动作按钮: 前进或下一项 8">
            <a:hlinkClick r:id="" action="ppaction://hlinkshowjump?jump=nextslide" highlightClick="1"/>
          </p:cNvPr>
          <p:cNvSpPr/>
          <p:nvPr/>
        </p:nvSpPr>
        <p:spPr bwMode="auto">
          <a:xfrm>
            <a:off x="9882214" y="5929330"/>
            <a:ext cx="571504" cy="400110"/>
          </a:xfrm>
          <a:prstGeom prst="actionButtonForwardNex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spAutoFit/>
          </a:bodyPr>
          <a:lstStyle/>
          <a:p>
            <a:pPr marL="342900" indent="-342900" algn="l">
              <a:spcBef>
                <a:spcPct val="20000"/>
              </a:spcBef>
              <a:buClr>
                <a:schemeClr val="accent1"/>
              </a:buClr>
              <a:buSzPct val="80000"/>
            </a:pPr>
            <a:endParaRPr kumimoji="1" lang="zh-CN" altLang="en-US" sz="2000" b="1" i="0">
              <a:solidFill>
                <a:srgbClr val="FF3300"/>
              </a:solidFill>
              <a:latin typeface="Arial" charset="0"/>
              <a:ea typeface="宋体" charset="-122"/>
            </a:endParaRPr>
          </a:p>
        </p:txBody>
      </p:sp>
      <p:sp>
        <p:nvSpPr>
          <p:cNvPr id="10" name="动作按钮: 前进或下一项 9">
            <a:hlinkClick r:id="rId4" action="ppaction://hlinksldjump" highlightClick="1"/>
          </p:cNvPr>
          <p:cNvSpPr/>
          <p:nvPr/>
        </p:nvSpPr>
        <p:spPr bwMode="auto">
          <a:xfrm>
            <a:off x="9882215" y="5929330"/>
            <a:ext cx="184731" cy="400110"/>
          </a:xfrm>
          <a:prstGeom prst="actionButtonForwardNex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t" anchorCtr="0" compatLnSpc="1">
            <a:prstTxWarp prst="textNoShape">
              <a:avLst/>
            </a:prstTxWarp>
            <a:spAutoFit/>
          </a:bodyPr>
          <a:lstStyle/>
          <a:p>
            <a:pPr marL="342900" indent="-342900" algn="l">
              <a:spcBef>
                <a:spcPct val="20000"/>
              </a:spcBef>
              <a:buClr>
                <a:schemeClr val="accent1"/>
              </a:buClr>
              <a:buSzPct val="80000"/>
            </a:pPr>
            <a:endParaRPr kumimoji="1" lang="zh-CN" altLang="en-US" sz="2000" b="1" i="0">
              <a:solidFill>
                <a:srgbClr val="FF3300"/>
              </a:solidFill>
              <a:latin typeface="Arial" charset="0"/>
              <a:ea typeface="宋体" charset="-122"/>
            </a:endParaRPr>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9" presetClass="entr" presetSubtype="0" decel="10000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 calcmode="lin" valueType="num">
                                      <p:cBhvr>
                                        <p:cTn id="13" dur="500" fill="hold"/>
                                        <p:tgtEl>
                                          <p:spTgt spid="8"/>
                                        </p:tgtEl>
                                        <p:attrNameLst>
                                          <p:attrName>style.rotation</p:attrName>
                                        </p:attrNameLst>
                                      </p:cBhvr>
                                      <p:tavLst>
                                        <p:tav tm="0">
                                          <p:val>
                                            <p:fltVal val="360"/>
                                          </p:val>
                                        </p:tav>
                                        <p:tav tm="100000">
                                          <p:val>
                                            <p:fltVal val="0"/>
                                          </p:val>
                                        </p:tav>
                                      </p:tavLst>
                                    </p:anim>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55" presetClass="entr" presetSubtype="0" fill="hold" grpId="1"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1000" fill="hold"/>
                                        <p:tgtEl>
                                          <p:spTgt spid="5"/>
                                        </p:tgtEl>
                                        <p:attrNameLst>
                                          <p:attrName>ppt_w</p:attrName>
                                        </p:attrNameLst>
                                      </p:cBhvr>
                                      <p:tavLst>
                                        <p:tav tm="0">
                                          <p:val>
                                            <p:strVal val="#ppt_w*0.70"/>
                                          </p:val>
                                        </p:tav>
                                        <p:tav tm="100000">
                                          <p:val>
                                            <p:strVal val="#ppt_w"/>
                                          </p:val>
                                        </p:tav>
                                      </p:tavLst>
                                    </p:anim>
                                    <p:anim calcmode="lin" valueType="num">
                                      <p:cBhvr>
                                        <p:cTn id="24" dur="1000" fill="hold"/>
                                        <p:tgtEl>
                                          <p:spTgt spid="5"/>
                                        </p:tgtEl>
                                        <p:attrNameLst>
                                          <p:attrName>ppt_h</p:attrName>
                                        </p:attrNameLst>
                                      </p:cBhvr>
                                      <p:tavLst>
                                        <p:tav tm="0">
                                          <p:val>
                                            <p:strVal val="#ppt_h"/>
                                          </p:val>
                                        </p:tav>
                                        <p:tav tm="100000">
                                          <p:val>
                                            <p:strVal val="#ppt_h"/>
                                          </p:val>
                                        </p:tav>
                                      </p:tavLst>
                                    </p:anim>
                                    <p:animEffect transition="in" filter="fade">
                                      <p:cBhvr>
                                        <p:cTn id="25" dur="10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49" presetClass="entr" presetSubtype="0" decel="100000" fill="hold" nodeType="clickEffect">
                                  <p:stCondLst>
                                    <p:cond delay="0"/>
                                  </p:stCondLst>
                                  <p:childTnLst>
                                    <p:set>
                                      <p:cBhvr>
                                        <p:cTn id="29" dur="1" fill="hold">
                                          <p:stCondLst>
                                            <p:cond delay="0"/>
                                          </p:stCondLst>
                                        </p:cTn>
                                        <p:tgtEl>
                                          <p:spTgt spid="359426"/>
                                        </p:tgtEl>
                                        <p:attrNameLst>
                                          <p:attrName>style.visibility</p:attrName>
                                        </p:attrNameLst>
                                      </p:cBhvr>
                                      <p:to>
                                        <p:strVal val="visible"/>
                                      </p:to>
                                    </p:set>
                                    <p:anim calcmode="lin" valueType="num">
                                      <p:cBhvr>
                                        <p:cTn id="30" dur="500" fill="hold"/>
                                        <p:tgtEl>
                                          <p:spTgt spid="359426"/>
                                        </p:tgtEl>
                                        <p:attrNameLst>
                                          <p:attrName>ppt_w</p:attrName>
                                        </p:attrNameLst>
                                      </p:cBhvr>
                                      <p:tavLst>
                                        <p:tav tm="0">
                                          <p:val>
                                            <p:fltVal val="0"/>
                                          </p:val>
                                        </p:tav>
                                        <p:tav tm="100000">
                                          <p:val>
                                            <p:strVal val="#ppt_w"/>
                                          </p:val>
                                        </p:tav>
                                      </p:tavLst>
                                    </p:anim>
                                    <p:anim calcmode="lin" valueType="num">
                                      <p:cBhvr>
                                        <p:cTn id="31" dur="500" fill="hold"/>
                                        <p:tgtEl>
                                          <p:spTgt spid="359426"/>
                                        </p:tgtEl>
                                        <p:attrNameLst>
                                          <p:attrName>ppt_h</p:attrName>
                                        </p:attrNameLst>
                                      </p:cBhvr>
                                      <p:tavLst>
                                        <p:tav tm="0">
                                          <p:val>
                                            <p:fltVal val="0"/>
                                          </p:val>
                                        </p:tav>
                                        <p:tav tm="100000">
                                          <p:val>
                                            <p:strVal val="#ppt_h"/>
                                          </p:val>
                                        </p:tav>
                                      </p:tavLst>
                                    </p:anim>
                                    <p:anim calcmode="lin" valueType="num">
                                      <p:cBhvr>
                                        <p:cTn id="32" dur="500" fill="hold"/>
                                        <p:tgtEl>
                                          <p:spTgt spid="359426"/>
                                        </p:tgtEl>
                                        <p:attrNameLst>
                                          <p:attrName>style.rotation</p:attrName>
                                        </p:attrNameLst>
                                      </p:cBhvr>
                                      <p:tavLst>
                                        <p:tav tm="0">
                                          <p:val>
                                            <p:fltVal val="360"/>
                                          </p:val>
                                        </p:tav>
                                        <p:tav tm="100000">
                                          <p:val>
                                            <p:fltVal val="0"/>
                                          </p:val>
                                        </p:tav>
                                      </p:tavLst>
                                    </p:anim>
                                    <p:animEffect transition="in" filter="fade">
                                      <p:cBhvr>
                                        <p:cTn id="33" dur="500"/>
                                        <p:tgtEl>
                                          <p:spTgt spid="359426"/>
                                        </p:tgtEl>
                                      </p:cBhvr>
                                    </p:animEffect>
                                  </p:childTnLst>
                                  <p:subTnLst>
                                    <p:set>
                                      <p:cBhvr override="childStyle">
                                        <p:cTn dur="1" fill="hold" display="0" masterRel="nextClick" afterEffect="1"/>
                                        <p:tgtEl>
                                          <p:spTgt spid="359426"/>
                                        </p:tgtEl>
                                        <p:attrNameLst>
                                          <p:attrName>style.visibility</p:attrName>
                                        </p:attrNameLst>
                                      </p:cBhvr>
                                      <p:to>
                                        <p:strVal val="hidden"/>
                                      </p:to>
                                    </p:set>
                                  </p:subTnLst>
                                </p:cTn>
                              </p:par>
                            </p:childTnLst>
                          </p:cTn>
                        </p:par>
                      </p:childTnLst>
                    </p:cTn>
                  </p:par>
                  <p:par>
                    <p:cTn id="34" fill="hold">
                      <p:stCondLst>
                        <p:cond delay="indefinite"/>
                      </p:stCondLst>
                      <p:childTnLst>
                        <p:par>
                          <p:cTn id="35" fill="hold">
                            <p:stCondLst>
                              <p:cond delay="0"/>
                            </p:stCondLst>
                            <p:childTnLst>
                              <p:par>
                                <p:cTn id="36" presetID="55" presetClass="entr" presetSubtype="0" fill="hold" grpId="1" nodeType="click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p:cTn id="38" dur="1000" fill="hold"/>
                                        <p:tgtEl>
                                          <p:spTgt spid="7"/>
                                        </p:tgtEl>
                                        <p:attrNameLst>
                                          <p:attrName>ppt_w</p:attrName>
                                        </p:attrNameLst>
                                      </p:cBhvr>
                                      <p:tavLst>
                                        <p:tav tm="0">
                                          <p:val>
                                            <p:strVal val="#ppt_w*0.70"/>
                                          </p:val>
                                        </p:tav>
                                        <p:tav tm="100000">
                                          <p:val>
                                            <p:strVal val="#ppt_w"/>
                                          </p:val>
                                        </p:tav>
                                      </p:tavLst>
                                    </p:anim>
                                    <p:anim calcmode="lin" valueType="num">
                                      <p:cBhvr>
                                        <p:cTn id="39" dur="1000" fill="hold"/>
                                        <p:tgtEl>
                                          <p:spTgt spid="7"/>
                                        </p:tgtEl>
                                        <p:attrNameLst>
                                          <p:attrName>ppt_h</p:attrName>
                                        </p:attrNameLst>
                                      </p:cBhvr>
                                      <p:tavLst>
                                        <p:tav tm="0">
                                          <p:val>
                                            <p:strVal val="#ppt_h"/>
                                          </p:val>
                                        </p:tav>
                                        <p:tav tm="100000">
                                          <p:val>
                                            <p:strVal val="#ppt_h"/>
                                          </p:val>
                                        </p:tav>
                                      </p:tavLst>
                                    </p:anim>
                                    <p:animEffect transition="in" filter="fade">
                                      <p:cBhvr>
                                        <p:cTn id="40" dur="10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p:bldP spid="3" grpId="0"/>
      <p:bldP spid="5" grpId="1"/>
      <p:bldP spid="8" grpId="0" animBg="1"/>
      <p:bldP spid="9"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Computational RAM / PIM</a:t>
            </a:r>
            <a:endParaRPr lang="zh-CN" altLang="en-US" dirty="0"/>
          </a:p>
        </p:txBody>
      </p:sp>
      <p:sp>
        <p:nvSpPr>
          <p:cNvPr id="3" name="内容占位符 2"/>
          <p:cNvSpPr>
            <a:spLocks noGrp="1"/>
          </p:cNvSpPr>
          <p:nvPr>
            <p:ph idx="1"/>
          </p:nvPr>
        </p:nvSpPr>
        <p:spPr>
          <a:xfrm>
            <a:off x="1068763" y="1124744"/>
            <a:ext cx="8261350" cy="4683125"/>
          </a:xfrm>
        </p:spPr>
        <p:txBody>
          <a:bodyPr/>
          <a:lstStyle/>
          <a:p>
            <a:r>
              <a:rPr lang="en-US" altLang="zh-CN" sz="2800" dirty="0"/>
              <a:t>Processor in memory (PIM)</a:t>
            </a:r>
          </a:p>
          <a:p>
            <a:pPr lvl="1"/>
            <a:r>
              <a:rPr lang="en-US" sz="2400" dirty="0"/>
              <a:t>Processing in memory (PIM, sometimes called </a:t>
            </a:r>
            <a:r>
              <a:rPr lang="en-US" sz="2400" i="1" dirty="0"/>
              <a:t>processor in memory</a:t>
            </a:r>
            <a:r>
              <a:rPr lang="en-US" sz="2400" dirty="0"/>
              <a:t>) is the integration of a processor with </a:t>
            </a:r>
            <a:r>
              <a:rPr lang="en-US" sz="2400" dirty="0">
                <a:hlinkClick r:id="rId2"/>
              </a:rPr>
              <a:t>RAM</a:t>
            </a:r>
            <a:r>
              <a:rPr lang="en-US" sz="2400" dirty="0"/>
              <a:t> (random access memory) on a single </a:t>
            </a:r>
            <a:r>
              <a:rPr lang="en-US" sz="2400" dirty="0">
                <a:hlinkClick r:id="rId3"/>
              </a:rPr>
              <a:t>chip</a:t>
            </a:r>
            <a:r>
              <a:rPr lang="en-US" sz="2400" dirty="0"/>
              <a:t>. The result is sometimes </a:t>
            </a:r>
          </a:p>
          <a:p>
            <a:pPr lvl="1">
              <a:buNone/>
            </a:pPr>
            <a:r>
              <a:rPr lang="en-US" sz="2400" dirty="0"/>
              <a:t>    known as a </a:t>
            </a:r>
            <a:r>
              <a:rPr lang="en-US" sz="2400" i="1" dirty="0"/>
              <a:t>PIM chip</a:t>
            </a:r>
            <a:r>
              <a:rPr lang="en-US" sz="2400" dirty="0"/>
              <a:t>.</a:t>
            </a:r>
          </a:p>
          <a:p>
            <a:pPr lvl="1">
              <a:buNone/>
            </a:pPr>
            <a:endParaRPr lang="en-US" altLang="zh-CN" dirty="0" smtClean="0"/>
          </a:p>
          <a:p>
            <a:r>
              <a:rPr lang="en-US" altLang="zh-CN" sz="2400" dirty="0"/>
              <a:t>1995. 4   IEEE  computer</a:t>
            </a:r>
          </a:p>
          <a:p>
            <a:pPr lvl="1">
              <a:buNone/>
            </a:pPr>
            <a:r>
              <a:rPr lang="en-US" altLang="zh-CN" sz="2000" dirty="0">
                <a:solidFill>
                  <a:schemeClr val="tx2">
                    <a:lumMod val="60000"/>
                    <a:lumOff val="40000"/>
                  </a:schemeClr>
                </a:solidFill>
              </a:rPr>
              <a:t>Processing in memory: the </a:t>
            </a:r>
          </a:p>
          <a:p>
            <a:pPr lvl="1">
              <a:buNone/>
            </a:pPr>
            <a:r>
              <a:rPr lang="en-US" altLang="zh-CN" sz="2000" dirty="0" err="1">
                <a:solidFill>
                  <a:schemeClr val="tx2">
                    <a:lumMod val="60000"/>
                    <a:lumOff val="40000"/>
                  </a:schemeClr>
                </a:solidFill>
              </a:rPr>
              <a:t>Terasys</a:t>
            </a:r>
            <a:r>
              <a:rPr lang="en-US" altLang="zh-CN" sz="2000" dirty="0">
                <a:solidFill>
                  <a:schemeClr val="tx2">
                    <a:lumMod val="60000"/>
                    <a:lumOff val="40000"/>
                  </a:schemeClr>
                </a:solidFill>
              </a:rPr>
              <a:t> massively Parallel PIM Array.</a:t>
            </a:r>
          </a:p>
        </p:txBody>
      </p:sp>
      <p:pic>
        <p:nvPicPr>
          <p:cNvPr id="385026" name="Picture 2"/>
          <p:cNvPicPr>
            <a:picLocks noChangeAspect="1" noChangeArrowheads="1"/>
          </p:cNvPicPr>
          <p:nvPr/>
        </p:nvPicPr>
        <p:blipFill>
          <a:blip r:embed="rId4"/>
          <a:srcRect/>
          <a:stretch>
            <a:fillRect/>
          </a:stretch>
        </p:blipFill>
        <p:spPr bwMode="auto">
          <a:xfrm>
            <a:off x="7968208" y="2780928"/>
            <a:ext cx="3000396" cy="3701672"/>
          </a:xfrm>
          <a:prstGeom prst="rect">
            <a:avLst/>
          </a:prstGeom>
          <a:noFill/>
          <a:ln w="9525">
            <a:noFill/>
            <a:miter lim="800000"/>
            <a:headEnd/>
            <a:tailEnd/>
          </a:ln>
          <a:effectLst/>
        </p:spPr>
      </p:pic>
    </p:spTree>
  </p:cSld>
  <p:clrMapOvr>
    <a:masterClrMapping/>
  </p:clrMapOvr>
  <p:transition spd="slow">
    <p:pull dir="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endParaRPr lang="zh-CN" altLang="en-US" dirty="0"/>
          </a:p>
        </p:txBody>
      </p:sp>
      <p:sp>
        <p:nvSpPr>
          <p:cNvPr id="6" name="副标题 5"/>
          <p:cNvSpPr>
            <a:spLocks noGrp="1"/>
          </p:cNvSpPr>
          <p:nvPr>
            <p:ph idx="1"/>
          </p:nvPr>
        </p:nvSpPr>
        <p:spPr/>
        <p:txBody>
          <a:bodyPr/>
          <a:lstStyle/>
          <a:p>
            <a:r>
              <a:rPr lang="en-US" altLang="zh-CN" sz="4400" dirty="0" smtClean="0">
                <a:solidFill>
                  <a:srgbClr val="FF0000"/>
                </a:solidFill>
              </a:rPr>
              <a:t>What’s CA?</a:t>
            </a:r>
          </a:p>
          <a:p>
            <a:r>
              <a:rPr lang="en-US" altLang="zh-CN" sz="4400" dirty="0" smtClean="0">
                <a:solidFill>
                  <a:srgbClr val="FF0000"/>
                </a:solidFill>
              </a:rPr>
              <a:t>What’s a CA designer’s task ?</a:t>
            </a:r>
          </a:p>
          <a:p>
            <a:endParaRPr lang="en-US" altLang="zh-CN" sz="4400" dirty="0">
              <a:solidFill>
                <a:srgbClr val="FF0000"/>
              </a:solidFill>
            </a:endParaRPr>
          </a:p>
          <a:p>
            <a:endParaRPr lang="en-US" altLang="zh-CN" sz="4400" dirty="0" smtClean="0">
              <a:solidFill>
                <a:srgbClr val="FF0000"/>
              </a:solidFill>
            </a:endParaRPr>
          </a:p>
          <a:p>
            <a:endParaRPr lang="en-US" altLang="zh-CN" dirty="0" smtClean="0"/>
          </a:p>
          <a:p>
            <a:endParaRPr lang="zh-CN" altLang="en-US" dirty="0"/>
          </a:p>
        </p:txBody>
      </p:sp>
    </p:spTree>
  </p:cSld>
  <p:clrMapOvr>
    <a:masterClrMapping/>
  </p:clrMapOvr>
  <p:transition spd="slow">
    <p:pull dir="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Memory as an Accelerator</a:t>
            </a:r>
            <a:endParaRPr lang="zh-CN" altLang="en-US" dirty="0"/>
          </a:p>
        </p:txBody>
      </p:sp>
      <p:sp>
        <p:nvSpPr>
          <p:cNvPr id="4" name="日期占位符 3"/>
          <p:cNvSpPr>
            <a:spLocks noGrp="1"/>
          </p:cNvSpPr>
          <p:nvPr>
            <p:ph type="dt" sz="half" idx="4294967295"/>
          </p:nvPr>
        </p:nvSpPr>
        <p:spPr>
          <a:xfrm>
            <a:off x="0" y="6356350"/>
            <a:ext cx="2743200" cy="365125"/>
          </a:xfrm>
          <a:prstGeom prst="rect">
            <a:avLst/>
          </a:prstGeom>
        </p:spPr>
        <p:txBody>
          <a:bodyPr/>
          <a:lstStyle/>
          <a:p>
            <a:fld id="{C410C67C-50C3-454D-A780-DEF5B92B97C4}" type="datetime1">
              <a:rPr lang="zh-CN" altLang="en-US" smtClean="0"/>
              <a:t>2022/9/20</a:t>
            </a:fld>
            <a:endParaRPr lang="zh-CN" altLang="en-US"/>
          </a:p>
        </p:txBody>
      </p:sp>
      <p:grpSp>
        <p:nvGrpSpPr>
          <p:cNvPr id="33" name="组合 32"/>
          <p:cNvGrpSpPr/>
          <p:nvPr/>
        </p:nvGrpSpPr>
        <p:grpSpPr>
          <a:xfrm>
            <a:off x="479376" y="1120219"/>
            <a:ext cx="11161240" cy="4325005"/>
            <a:chOff x="479376" y="1120219"/>
            <a:chExt cx="11341486" cy="5045085"/>
          </a:xfrm>
        </p:grpSpPr>
        <p:cxnSp>
          <p:nvCxnSpPr>
            <p:cNvPr id="24" name="直接连接符 23"/>
            <p:cNvCxnSpPr>
              <a:stCxn id="19" idx="2"/>
            </p:cNvCxnSpPr>
            <p:nvPr/>
          </p:nvCxnSpPr>
          <p:spPr>
            <a:xfrm>
              <a:off x="4276695" y="4725144"/>
              <a:ext cx="19105" cy="144016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729198" y="1412776"/>
              <a:ext cx="98553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CPU </a:t>
              </a:r>
            </a:p>
            <a:p>
              <a:pPr algn="ctr"/>
              <a:r>
                <a:rPr lang="en-US" altLang="zh-CN" dirty="0" smtClean="0"/>
                <a:t>core</a:t>
              </a:r>
              <a:endParaRPr lang="zh-CN" altLang="en-US" dirty="0"/>
            </a:p>
          </p:txBody>
        </p:sp>
        <p:sp>
          <p:nvSpPr>
            <p:cNvPr id="6" name="矩形 5"/>
            <p:cNvSpPr/>
            <p:nvPr/>
          </p:nvSpPr>
          <p:spPr>
            <a:xfrm>
              <a:off x="714971" y="2924944"/>
              <a:ext cx="98553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CPU </a:t>
              </a:r>
            </a:p>
            <a:p>
              <a:pPr algn="ctr"/>
              <a:r>
                <a:rPr lang="en-US" altLang="zh-CN" dirty="0" smtClean="0"/>
                <a:t>core</a:t>
              </a:r>
              <a:endParaRPr lang="zh-CN" altLang="en-US" dirty="0"/>
            </a:p>
          </p:txBody>
        </p:sp>
        <p:sp>
          <p:nvSpPr>
            <p:cNvPr id="7" name="矩形 6"/>
            <p:cNvSpPr/>
            <p:nvPr/>
          </p:nvSpPr>
          <p:spPr>
            <a:xfrm>
              <a:off x="1933496" y="1412776"/>
              <a:ext cx="98553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CPU </a:t>
              </a:r>
            </a:p>
            <a:p>
              <a:pPr algn="ctr"/>
              <a:r>
                <a:rPr lang="en-US" altLang="zh-CN" dirty="0" smtClean="0"/>
                <a:t>core</a:t>
              </a:r>
              <a:endParaRPr lang="zh-CN" altLang="en-US" dirty="0"/>
            </a:p>
          </p:txBody>
        </p:sp>
        <p:sp>
          <p:nvSpPr>
            <p:cNvPr id="8" name="矩形 7"/>
            <p:cNvSpPr/>
            <p:nvPr/>
          </p:nvSpPr>
          <p:spPr>
            <a:xfrm>
              <a:off x="1933496" y="2924944"/>
              <a:ext cx="98553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CPU </a:t>
              </a:r>
            </a:p>
            <a:p>
              <a:pPr algn="ctr"/>
              <a:r>
                <a:rPr lang="en-US" altLang="zh-CN" dirty="0" smtClean="0"/>
                <a:t>core</a:t>
              </a:r>
              <a:endParaRPr lang="zh-CN" altLang="en-US" dirty="0"/>
            </a:p>
          </p:txBody>
        </p:sp>
        <p:sp>
          <p:nvSpPr>
            <p:cNvPr id="9" name="矩形 8"/>
            <p:cNvSpPr/>
            <p:nvPr/>
          </p:nvSpPr>
          <p:spPr>
            <a:xfrm>
              <a:off x="3168698" y="1412776"/>
              <a:ext cx="1324321" cy="6480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400" dirty="0" smtClean="0"/>
                <a:t>Mini-CPU core</a:t>
              </a:r>
              <a:endParaRPr lang="zh-CN" altLang="en-US" sz="2400" dirty="0"/>
            </a:p>
          </p:txBody>
        </p:sp>
        <p:sp>
          <p:nvSpPr>
            <p:cNvPr id="12" name="矩形 11"/>
            <p:cNvSpPr/>
            <p:nvPr/>
          </p:nvSpPr>
          <p:spPr>
            <a:xfrm>
              <a:off x="3168698" y="2276872"/>
              <a:ext cx="1324321" cy="62291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400" dirty="0" smtClean="0"/>
                <a:t>Video</a:t>
              </a:r>
            </a:p>
            <a:p>
              <a:pPr algn="ctr"/>
              <a:r>
                <a:rPr lang="en-US" altLang="zh-CN" sz="2400" dirty="0" smtClean="0"/>
                <a:t>core</a:t>
              </a:r>
              <a:endParaRPr lang="zh-CN" altLang="en-US" sz="2400" dirty="0"/>
            </a:p>
          </p:txBody>
        </p:sp>
        <p:sp>
          <p:nvSpPr>
            <p:cNvPr id="13" name="矩形 12"/>
            <p:cNvSpPr/>
            <p:nvPr/>
          </p:nvSpPr>
          <p:spPr>
            <a:xfrm>
              <a:off x="3168698" y="3115806"/>
              <a:ext cx="1324321" cy="67323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400" dirty="0" smtClean="0"/>
                <a:t>Imaging core</a:t>
              </a:r>
              <a:endParaRPr lang="zh-CN" altLang="en-US" sz="2400" dirty="0"/>
            </a:p>
          </p:txBody>
        </p:sp>
        <p:sp>
          <p:nvSpPr>
            <p:cNvPr id="14" name="矩形 13"/>
            <p:cNvSpPr/>
            <p:nvPr/>
          </p:nvSpPr>
          <p:spPr>
            <a:xfrm>
              <a:off x="4908109" y="1412776"/>
              <a:ext cx="1304017"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a:t>
              </a:r>
              <a:r>
                <a:rPr lang="en-US" altLang="zh-CN" dirty="0" smtClean="0"/>
                <a:t>PU </a:t>
              </a:r>
            </a:p>
            <a:p>
              <a:pPr algn="ctr"/>
              <a:r>
                <a:rPr lang="en-US" altLang="zh-CN" dirty="0" smtClean="0"/>
                <a:t>core</a:t>
              </a:r>
              <a:endParaRPr lang="zh-CN" altLang="en-US" dirty="0"/>
            </a:p>
          </p:txBody>
        </p:sp>
        <p:sp>
          <p:nvSpPr>
            <p:cNvPr id="15" name="矩形 14"/>
            <p:cNvSpPr/>
            <p:nvPr/>
          </p:nvSpPr>
          <p:spPr>
            <a:xfrm>
              <a:off x="4893882" y="2924944"/>
              <a:ext cx="1304017"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a:t>
              </a:r>
              <a:r>
                <a:rPr lang="en-US" altLang="zh-CN" dirty="0" smtClean="0"/>
                <a:t>PU </a:t>
              </a:r>
            </a:p>
            <a:p>
              <a:pPr algn="ctr"/>
              <a:r>
                <a:rPr lang="en-US" altLang="zh-CN" dirty="0" smtClean="0"/>
                <a:t>core</a:t>
              </a:r>
              <a:endParaRPr lang="zh-CN" altLang="en-US" dirty="0"/>
            </a:p>
          </p:txBody>
        </p:sp>
        <p:sp>
          <p:nvSpPr>
            <p:cNvPr id="16" name="矩形 15"/>
            <p:cNvSpPr/>
            <p:nvPr/>
          </p:nvSpPr>
          <p:spPr>
            <a:xfrm>
              <a:off x="6373293" y="1412776"/>
              <a:ext cx="1304017"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GPU </a:t>
              </a:r>
            </a:p>
            <a:p>
              <a:pPr algn="ctr"/>
              <a:r>
                <a:rPr lang="en-US" altLang="zh-CN" dirty="0" smtClean="0"/>
                <a:t>core</a:t>
              </a:r>
              <a:endParaRPr lang="zh-CN" altLang="en-US" dirty="0"/>
            </a:p>
          </p:txBody>
        </p:sp>
        <p:sp>
          <p:nvSpPr>
            <p:cNvPr id="17" name="矩形 16"/>
            <p:cNvSpPr/>
            <p:nvPr/>
          </p:nvSpPr>
          <p:spPr>
            <a:xfrm>
              <a:off x="6373293" y="2924944"/>
              <a:ext cx="1304017"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a:t>
              </a:r>
              <a:r>
                <a:rPr lang="en-US" altLang="zh-CN" dirty="0" smtClean="0"/>
                <a:t>PU </a:t>
              </a:r>
            </a:p>
            <a:p>
              <a:pPr algn="ctr"/>
              <a:r>
                <a:rPr lang="en-US" altLang="zh-CN" dirty="0" smtClean="0"/>
                <a:t>core</a:t>
              </a:r>
              <a:endParaRPr lang="zh-CN" altLang="en-US" dirty="0"/>
            </a:p>
          </p:txBody>
        </p:sp>
        <p:sp>
          <p:nvSpPr>
            <p:cNvPr id="18" name="矩形 17"/>
            <p:cNvSpPr/>
            <p:nvPr/>
          </p:nvSpPr>
          <p:spPr>
            <a:xfrm>
              <a:off x="4752875" y="1268760"/>
              <a:ext cx="3071317" cy="273630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729198" y="4149080"/>
              <a:ext cx="7094994" cy="57606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Lower Level Cache</a:t>
              </a:r>
              <a:endParaRPr lang="zh-CN" altLang="en-US" dirty="0">
                <a:solidFill>
                  <a:schemeClr val="tx1"/>
                </a:solidFill>
              </a:endParaRPr>
            </a:p>
          </p:txBody>
        </p:sp>
        <p:sp>
          <p:nvSpPr>
            <p:cNvPr id="20" name="矩形 19"/>
            <p:cNvSpPr/>
            <p:nvPr/>
          </p:nvSpPr>
          <p:spPr>
            <a:xfrm>
              <a:off x="2656515" y="5070825"/>
              <a:ext cx="3240360" cy="4607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Memory controller</a:t>
              </a:r>
              <a:endParaRPr lang="zh-CN" altLang="en-US" dirty="0"/>
            </a:p>
          </p:txBody>
        </p:sp>
        <p:cxnSp>
          <p:nvCxnSpPr>
            <p:cNvPr id="22" name="直接连接符 21"/>
            <p:cNvCxnSpPr/>
            <p:nvPr/>
          </p:nvCxnSpPr>
          <p:spPr>
            <a:xfrm>
              <a:off x="479376" y="6165304"/>
              <a:ext cx="11341486" cy="0"/>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8184232" y="1120219"/>
              <a:ext cx="3528392" cy="4613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28248" y="1268760"/>
              <a:ext cx="3256598" cy="2736304"/>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dirty="0" smtClean="0"/>
                <a:t>Memory</a:t>
              </a:r>
              <a:endParaRPr lang="zh-CN" altLang="en-US" dirty="0"/>
            </a:p>
          </p:txBody>
        </p:sp>
        <p:sp>
          <p:nvSpPr>
            <p:cNvPr id="27" name="矩形 26"/>
            <p:cNvSpPr/>
            <p:nvPr/>
          </p:nvSpPr>
          <p:spPr>
            <a:xfrm>
              <a:off x="8472264" y="4149080"/>
              <a:ext cx="3112582" cy="139313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smtClean="0"/>
                <a:t>Specialized</a:t>
              </a:r>
            </a:p>
            <a:p>
              <a:pPr algn="ctr"/>
              <a:r>
                <a:rPr lang="en-US" altLang="zh-CN" dirty="0" smtClean="0"/>
                <a:t>Compute capability in memory</a:t>
              </a:r>
              <a:endParaRPr lang="zh-CN" altLang="en-US" dirty="0"/>
            </a:p>
          </p:txBody>
        </p:sp>
        <p:cxnSp>
          <p:nvCxnSpPr>
            <p:cNvPr id="28" name="直接连接符 27"/>
            <p:cNvCxnSpPr/>
            <p:nvPr/>
          </p:nvCxnSpPr>
          <p:spPr>
            <a:xfrm>
              <a:off x="9984432" y="5744282"/>
              <a:ext cx="0" cy="421022"/>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479376" y="1124744"/>
              <a:ext cx="7488832" cy="460851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文本框 33"/>
          <p:cNvSpPr txBox="1"/>
          <p:nvPr/>
        </p:nvSpPr>
        <p:spPr>
          <a:xfrm>
            <a:off x="838200" y="5662769"/>
            <a:ext cx="9799436" cy="523220"/>
          </a:xfrm>
          <a:prstGeom prst="rect">
            <a:avLst/>
          </a:prstGeom>
          <a:noFill/>
        </p:spPr>
        <p:txBody>
          <a:bodyPr wrap="square" rtlCol="0">
            <a:spAutoFit/>
          </a:bodyPr>
          <a:lstStyle/>
          <a:p>
            <a:r>
              <a:rPr lang="en-US" altLang="zh-CN" dirty="0" smtClean="0"/>
              <a:t>Bitwise Operation</a:t>
            </a:r>
            <a:r>
              <a:rPr lang="zh-CN" altLang="en-US" dirty="0" smtClean="0"/>
              <a:t>： </a:t>
            </a:r>
            <a:r>
              <a:rPr lang="en-US" altLang="zh-CN" dirty="0" smtClean="0"/>
              <a:t>In-DRAM </a:t>
            </a:r>
            <a:r>
              <a:rPr lang="en-US" altLang="zh-CN" dirty="0" smtClean="0">
                <a:solidFill>
                  <a:srgbClr val="FF0000"/>
                </a:solidFill>
              </a:rPr>
              <a:t>copy</a:t>
            </a:r>
            <a:r>
              <a:rPr lang="zh-CN" altLang="en-US" dirty="0" smtClean="0">
                <a:solidFill>
                  <a:srgbClr val="FF0000"/>
                </a:solidFill>
              </a:rPr>
              <a:t>，</a:t>
            </a:r>
            <a:r>
              <a:rPr lang="en-US" altLang="zh-CN" dirty="0" smtClean="0">
                <a:solidFill>
                  <a:srgbClr val="FF0000"/>
                </a:solidFill>
              </a:rPr>
              <a:t>zero</a:t>
            </a:r>
            <a:r>
              <a:rPr lang="zh-CN" altLang="en-US" dirty="0" smtClean="0">
                <a:solidFill>
                  <a:srgbClr val="FF0000"/>
                </a:solidFill>
              </a:rPr>
              <a:t>，</a:t>
            </a:r>
            <a:r>
              <a:rPr lang="en-US" altLang="zh-CN" dirty="0" smtClean="0">
                <a:solidFill>
                  <a:srgbClr val="FF0000"/>
                </a:solidFill>
              </a:rPr>
              <a:t>and</a:t>
            </a:r>
            <a:r>
              <a:rPr lang="zh-CN" altLang="en-US" dirty="0" smtClean="0">
                <a:solidFill>
                  <a:srgbClr val="FF0000"/>
                </a:solidFill>
              </a:rPr>
              <a:t>，</a:t>
            </a:r>
            <a:r>
              <a:rPr lang="en-US" altLang="zh-CN" dirty="0" smtClean="0">
                <a:solidFill>
                  <a:srgbClr val="FF0000"/>
                </a:solidFill>
              </a:rPr>
              <a:t>or</a:t>
            </a:r>
            <a:r>
              <a:rPr lang="zh-CN" altLang="en-US" dirty="0" smtClean="0">
                <a:solidFill>
                  <a:srgbClr val="FF0000"/>
                </a:solidFill>
              </a:rPr>
              <a:t>，</a:t>
            </a:r>
            <a:r>
              <a:rPr lang="en-US" altLang="zh-CN" dirty="0" smtClean="0">
                <a:solidFill>
                  <a:srgbClr val="FF0000"/>
                </a:solidFill>
              </a:rPr>
              <a:t>not</a:t>
            </a:r>
            <a:endParaRPr lang="zh-CN" altLang="en-US" dirty="0">
              <a:solidFill>
                <a:srgbClr val="FF0000"/>
              </a:solidFill>
            </a:endParaRPr>
          </a:p>
        </p:txBody>
      </p:sp>
    </p:spTree>
    <p:extLst>
      <p:ext uri="{BB962C8B-B14F-4D97-AF65-F5344CB8AC3E}">
        <p14:creationId xmlns:p14="http://schemas.microsoft.com/office/powerpoint/2010/main" val="1183163214"/>
      </p:ext>
    </p:extLst>
  </p:cSld>
  <p:clrMapOvr>
    <a:masterClrMapping/>
  </p:clrMapOvr>
  <p:transition spd="slow">
    <p:pull dir="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rrowheads="1"/>
          </p:cNvSpPr>
          <p:nvPr>
            <p:ph type="title"/>
          </p:nvPr>
        </p:nvSpPr>
        <p:spPr>
          <a:xfrm>
            <a:off x="1991544" y="116632"/>
            <a:ext cx="7489825" cy="579438"/>
          </a:xfrm>
        </p:spPr>
        <p:txBody>
          <a:bodyPr>
            <a:normAutofit fontScale="90000"/>
          </a:bodyPr>
          <a:lstStyle/>
          <a:p>
            <a:pPr eaLnBrk="1" hangingPunct="1"/>
            <a:r>
              <a:rPr lang="en-US" altLang="zh-CN" dirty="0" smtClean="0"/>
              <a:t>Recent research fields</a:t>
            </a:r>
          </a:p>
        </p:txBody>
      </p:sp>
      <p:sp>
        <p:nvSpPr>
          <p:cNvPr id="49155" name="Rectangle 3"/>
          <p:cNvSpPr>
            <a:spLocks noGrp="1" noRot="1" noChangeArrowheads="1"/>
          </p:cNvSpPr>
          <p:nvPr>
            <p:ph idx="1"/>
          </p:nvPr>
        </p:nvSpPr>
        <p:spPr>
          <a:xfrm>
            <a:off x="1199456" y="1268760"/>
            <a:ext cx="9468545" cy="5500687"/>
          </a:xfrm>
        </p:spPr>
        <p:txBody>
          <a:bodyPr>
            <a:normAutofit/>
          </a:bodyPr>
          <a:lstStyle/>
          <a:p>
            <a:pPr lvl="1" eaLnBrk="1" hangingPunct="1">
              <a:lnSpc>
                <a:spcPct val="90000"/>
              </a:lnSpc>
            </a:pPr>
            <a:r>
              <a:rPr lang="en-US" altLang="zh-CN" sz="3200" b="1" dirty="0" smtClean="0">
                <a:solidFill>
                  <a:srgbClr val="0070C0"/>
                </a:solidFill>
              </a:rPr>
              <a:t>Power-aware </a:t>
            </a:r>
            <a:r>
              <a:rPr lang="en-US" altLang="zh-CN" sz="3200" b="1" dirty="0">
                <a:solidFill>
                  <a:srgbClr val="0070C0"/>
                </a:solidFill>
              </a:rPr>
              <a:t>computer architecture</a:t>
            </a:r>
          </a:p>
          <a:p>
            <a:pPr lvl="1" eaLnBrk="1" hangingPunct="1">
              <a:lnSpc>
                <a:spcPct val="90000"/>
              </a:lnSpc>
            </a:pPr>
            <a:r>
              <a:rPr lang="en-US" altLang="zh-CN" sz="3200" b="1" dirty="0">
                <a:solidFill>
                  <a:srgbClr val="0070C0"/>
                </a:solidFill>
              </a:rPr>
              <a:t>Reconfigurable computer architecture</a:t>
            </a:r>
          </a:p>
          <a:p>
            <a:pPr lvl="1" eaLnBrk="1" hangingPunct="1">
              <a:lnSpc>
                <a:spcPct val="90000"/>
              </a:lnSpc>
            </a:pPr>
            <a:r>
              <a:rPr lang="en-US" altLang="zh-CN" sz="3200" b="1" dirty="0">
                <a:solidFill>
                  <a:srgbClr val="0070C0"/>
                </a:solidFill>
              </a:rPr>
              <a:t>Multicore,  </a:t>
            </a:r>
            <a:r>
              <a:rPr lang="en-US" altLang="zh-CN" sz="3200" b="1" dirty="0" err="1">
                <a:solidFill>
                  <a:srgbClr val="0070C0"/>
                </a:solidFill>
              </a:rPr>
              <a:t>Manycore</a:t>
            </a:r>
            <a:r>
              <a:rPr lang="en-US" altLang="zh-CN" sz="3200" b="1" dirty="0">
                <a:solidFill>
                  <a:srgbClr val="0070C0"/>
                </a:solidFill>
              </a:rPr>
              <a:t>, </a:t>
            </a:r>
          </a:p>
          <a:p>
            <a:pPr lvl="1" eaLnBrk="1" hangingPunct="1">
              <a:lnSpc>
                <a:spcPct val="90000"/>
              </a:lnSpc>
            </a:pPr>
            <a:r>
              <a:rPr lang="en-US" altLang="zh-CN" sz="3200" b="1" dirty="0" smtClean="0">
                <a:solidFill>
                  <a:srgbClr val="0070C0"/>
                </a:solidFill>
              </a:rPr>
              <a:t>HPS :</a:t>
            </a:r>
            <a:r>
              <a:rPr lang="zh-CN" altLang="en-US" sz="3200" b="1" dirty="0" smtClean="0">
                <a:solidFill>
                  <a:srgbClr val="0070C0"/>
                </a:solidFill>
              </a:rPr>
              <a:t>　　</a:t>
            </a:r>
            <a:r>
              <a:rPr lang="en-US" altLang="zh-CN" sz="3200" b="1" dirty="0" smtClean="0">
                <a:solidFill>
                  <a:srgbClr val="0070C0"/>
                </a:solidFill>
              </a:rPr>
              <a:t>P</a:t>
            </a:r>
            <a:r>
              <a:rPr lang="en-US" altLang="zh-CN" sz="3200" b="1" dirty="0">
                <a:solidFill>
                  <a:srgbClr val="0070C0"/>
                </a:solidFill>
                <a:sym typeface="Wingdings" panose="05000000000000000000" pitchFamily="2" charset="2"/>
              </a:rPr>
              <a:t>T </a:t>
            </a:r>
            <a:r>
              <a:rPr lang="en-US" altLang="zh-CN" sz="3200" b="1" dirty="0">
                <a:solidFill>
                  <a:srgbClr val="0070C0"/>
                </a:solidFill>
              </a:rPr>
              <a:t>E-level computer </a:t>
            </a:r>
          </a:p>
          <a:p>
            <a:pPr lvl="1" eaLnBrk="1" hangingPunct="1">
              <a:lnSpc>
                <a:spcPct val="90000"/>
              </a:lnSpc>
            </a:pPr>
            <a:r>
              <a:rPr lang="en-US" altLang="zh-CN" sz="3200" b="1" dirty="0" smtClean="0">
                <a:solidFill>
                  <a:srgbClr val="0070C0"/>
                </a:solidFill>
              </a:rPr>
              <a:t>PIM</a:t>
            </a:r>
            <a:r>
              <a:rPr lang="zh-CN" altLang="en-US" sz="3200" b="1" dirty="0" smtClean="0">
                <a:solidFill>
                  <a:srgbClr val="0070C0"/>
                </a:solidFill>
              </a:rPr>
              <a:t>： </a:t>
            </a:r>
            <a:r>
              <a:rPr lang="en-US" altLang="zh-CN" sz="3200" b="1" dirty="0">
                <a:solidFill>
                  <a:srgbClr val="0070C0"/>
                </a:solidFill>
              </a:rPr>
              <a:t>P</a:t>
            </a:r>
            <a:r>
              <a:rPr lang="en-US" altLang="zh-CN" sz="3200" b="1" dirty="0" smtClean="0">
                <a:solidFill>
                  <a:srgbClr val="0070C0"/>
                </a:solidFill>
              </a:rPr>
              <a:t>rocessor in Memory</a:t>
            </a:r>
          </a:p>
          <a:p>
            <a:pPr lvl="1" eaLnBrk="1" hangingPunct="1">
              <a:lnSpc>
                <a:spcPct val="90000"/>
              </a:lnSpc>
            </a:pPr>
            <a:r>
              <a:rPr lang="en-US" altLang="zh-CN" sz="3200" b="1" dirty="0" smtClean="0">
                <a:solidFill>
                  <a:srgbClr val="0070C0"/>
                </a:solidFill>
              </a:rPr>
              <a:t>AI </a:t>
            </a:r>
            <a:r>
              <a:rPr lang="en-US" altLang="zh-CN" sz="3200" b="1" dirty="0">
                <a:solidFill>
                  <a:srgbClr val="0070C0"/>
                </a:solidFill>
              </a:rPr>
              <a:t>processor -----GPU </a:t>
            </a:r>
            <a:r>
              <a:rPr lang="zh-CN" altLang="en-US" sz="3200" b="1" dirty="0">
                <a:solidFill>
                  <a:srgbClr val="0070C0"/>
                </a:solidFill>
              </a:rPr>
              <a:t> </a:t>
            </a:r>
            <a:r>
              <a:rPr lang="en-US" altLang="zh-CN" sz="3200" b="1" dirty="0">
                <a:solidFill>
                  <a:srgbClr val="0070C0"/>
                </a:solidFill>
              </a:rPr>
              <a:t>&amp; FPGA </a:t>
            </a:r>
            <a:endParaRPr lang="en-US" altLang="zh-CN" sz="3200" b="1" dirty="0" smtClean="0">
              <a:solidFill>
                <a:srgbClr val="0070C0"/>
              </a:solidFill>
            </a:endParaRPr>
          </a:p>
          <a:p>
            <a:pPr lvl="1" eaLnBrk="1" hangingPunct="1">
              <a:lnSpc>
                <a:spcPct val="90000"/>
              </a:lnSpc>
            </a:pPr>
            <a:r>
              <a:rPr lang="en-US" altLang="zh-CN" sz="3200" b="1" dirty="0" smtClean="0">
                <a:solidFill>
                  <a:srgbClr val="0070C0"/>
                </a:solidFill>
              </a:rPr>
              <a:t>DSA</a:t>
            </a:r>
            <a:r>
              <a:rPr lang="zh-CN" altLang="en-US" sz="3200" b="1" dirty="0" smtClean="0">
                <a:solidFill>
                  <a:srgbClr val="0070C0"/>
                </a:solidFill>
              </a:rPr>
              <a:t>： </a:t>
            </a:r>
            <a:r>
              <a:rPr lang="en-US" altLang="zh-CN" sz="3200" b="1" dirty="0" smtClean="0">
                <a:solidFill>
                  <a:srgbClr val="0070C0"/>
                </a:solidFill>
              </a:rPr>
              <a:t>Domain Specific Architecture</a:t>
            </a:r>
          </a:p>
          <a:p>
            <a:pPr lvl="1" eaLnBrk="1" hangingPunct="1">
              <a:lnSpc>
                <a:spcPct val="90000"/>
              </a:lnSpc>
            </a:pPr>
            <a:endParaRPr lang="en-US" altLang="zh-CN" sz="3200" b="1" dirty="0" smtClean="0">
              <a:solidFill>
                <a:srgbClr val="FF0000"/>
              </a:solidFill>
            </a:endParaRPr>
          </a:p>
          <a:p>
            <a:pPr lvl="1" eaLnBrk="1" hangingPunct="1">
              <a:lnSpc>
                <a:spcPct val="90000"/>
              </a:lnSpc>
            </a:pPr>
            <a:r>
              <a:rPr lang="en-US" altLang="zh-CN" sz="3200" b="1" dirty="0" smtClean="0">
                <a:solidFill>
                  <a:srgbClr val="FF0000"/>
                </a:solidFill>
              </a:rPr>
              <a:t>Hardware and Software </a:t>
            </a:r>
            <a:r>
              <a:rPr lang="en-US" altLang="zh-CN" sz="3200" b="1" dirty="0" err="1" smtClean="0">
                <a:solidFill>
                  <a:srgbClr val="FF0000"/>
                </a:solidFill>
              </a:rPr>
              <a:t>Codesign</a:t>
            </a:r>
            <a:endParaRPr lang="en-US" altLang="zh-CN" sz="3200" b="1" dirty="0">
              <a:solidFill>
                <a:srgbClr val="FF0000"/>
              </a:solidFill>
            </a:endParaRPr>
          </a:p>
        </p:txBody>
      </p:sp>
    </p:spTree>
    <p:extLst>
      <p:ext uri="{BB962C8B-B14F-4D97-AF65-F5344CB8AC3E}">
        <p14:creationId xmlns:p14="http://schemas.microsoft.com/office/powerpoint/2010/main" val="1172676080"/>
      </p:ext>
    </p:extLst>
  </p:cSld>
  <p:clrMapOvr>
    <a:masterClrMapping/>
  </p:clrMapOvr>
  <p:transition spd="slow">
    <p:pull dir="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1524000" y="1"/>
            <a:ext cx="8820150" cy="936625"/>
          </a:xfrm>
        </p:spPr>
        <p:txBody>
          <a:bodyPr/>
          <a:lstStyle/>
          <a:p>
            <a:r>
              <a:rPr lang="en-US" altLang="zh-CN" sz="4000" dirty="0"/>
              <a:t>Where to explore the parallelism ?</a:t>
            </a:r>
          </a:p>
        </p:txBody>
      </p:sp>
      <p:sp>
        <p:nvSpPr>
          <p:cNvPr id="84995" name="Rectangle 3"/>
          <p:cNvSpPr>
            <a:spLocks noChangeArrowheads="1"/>
          </p:cNvSpPr>
          <p:nvPr/>
        </p:nvSpPr>
        <p:spPr bwMode="auto">
          <a:xfrm>
            <a:off x="1992314" y="1484314"/>
            <a:ext cx="790575" cy="3024187"/>
          </a:xfrm>
          <a:prstGeom prst="rect">
            <a:avLst/>
          </a:prstGeom>
          <a:solidFill>
            <a:schemeClr val="bg1"/>
          </a:solidFill>
          <a:ln w="9525" algn="ctr">
            <a:noFill/>
            <a:miter lim="800000"/>
            <a:headEnd/>
            <a:tailEnd/>
          </a:ln>
          <a:effectLst/>
        </p:spPr>
        <p:txBody>
          <a:bodyPr wrap="none" anchor="ctr"/>
          <a:lstStyle/>
          <a:p>
            <a:pPr marL="342900" indent="-342900">
              <a:lnSpc>
                <a:spcPct val="90000"/>
              </a:lnSpc>
              <a:buFont typeface="Wingdings" pitchFamily="2" charset="2"/>
              <a:buChar char="n"/>
            </a:pPr>
            <a:endParaRPr lang="zh-CN" altLang="zh-CN" sz="2400"/>
          </a:p>
        </p:txBody>
      </p:sp>
      <p:sp>
        <p:nvSpPr>
          <p:cNvPr id="84996" name="Rectangle 4"/>
          <p:cNvSpPr>
            <a:spLocks noChangeArrowheads="1"/>
          </p:cNvSpPr>
          <p:nvPr/>
        </p:nvSpPr>
        <p:spPr bwMode="auto">
          <a:xfrm>
            <a:off x="9191626" y="3716339"/>
            <a:ext cx="561975" cy="174625"/>
          </a:xfrm>
          <a:prstGeom prst="rect">
            <a:avLst/>
          </a:prstGeom>
          <a:solidFill>
            <a:srgbClr val="00FF00"/>
          </a:solidFill>
          <a:ln w="9525" algn="ctr">
            <a:solidFill>
              <a:srgbClr val="00FF00"/>
            </a:solidFill>
            <a:miter lim="800000"/>
            <a:headEnd/>
            <a:tailEnd/>
          </a:ln>
          <a:effectLst/>
        </p:spPr>
        <p:txBody>
          <a:bodyPr wrap="none" anchor="ctr"/>
          <a:lstStyle/>
          <a:p>
            <a:endParaRPr lang="zh-CN" altLang="en-US"/>
          </a:p>
        </p:txBody>
      </p:sp>
      <p:sp>
        <p:nvSpPr>
          <p:cNvPr id="84997" name="Rectangle 5"/>
          <p:cNvSpPr>
            <a:spLocks noChangeArrowheads="1"/>
          </p:cNvSpPr>
          <p:nvPr/>
        </p:nvSpPr>
        <p:spPr bwMode="auto">
          <a:xfrm>
            <a:off x="9191626" y="3500438"/>
            <a:ext cx="576263" cy="215900"/>
          </a:xfrm>
          <a:prstGeom prst="rect">
            <a:avLst/>
          </a:prstGeom>
          <a:solidFill>
            <a:srgbClr val="00FFFF"/>
          </a:solidFill>
          <a:ln w="9525" algn="ctr">
            <a:noFill/>
            <a:miter lim="800000"/>
            <a:headEnd/>
            <a:tailEnd/>
          </a:ln>
          <a:effectLst/>
        </p:spPr>
        <p:txBody>
          <a:bodyPr wrap="none" anchor="ctr"/>
          <a:lstStyle/>
          <a:p>
            <a:endParaRPr lang="zh-CN" altLang="en-US"/>
          </a:p>
        </p:txBody>
      </p:sp>
      <p:grpSp>
        <p:nvGrpSpPr>
          <p:cNvPr id="2" name="Group 6"/>
          <p:cNvGrpSpPr>
            <a:grpSpLocks/>
          </p:cNvGrpSpPr>
          <p:nvPr/>
        </p:nvGrpSpPr>
        <p:grpSpPr bwMode="auto">
          <a:xfrm>
            <a:off x="7737476" y="3270251"/>
            <a:ext cx="2030413" cy="252413"/>
            <a:chOff x="3914" y="2106"/>
            <a:chExt cx="1279" cy="99"/>
          </a:xfrm>
        </p:grpSpPr>
        <p:sp>
          <p:nvSpPr>
            <p:cNvPr id="84999" name="Rectangle 7"/>
            <p:cNvSpPr>
              <a:spLocks noChangeArrowheads="1"/>
            </p:cNvSpPr>
            <p:nvPr/>
          </p:nvSpPr>
          <p:spPr bwMode="auto">
            <a:xfrm>
              <a:off x="3914" y="2106"/>
              <a:ext cx="363" cy="90"/>
            </a:xfrm>
            <a:prstGeom prst="rect">
              <a:avLst/>
            </a:prstGeom>
            <a:solidFill>
              <a:srgbClr val="00CCFF"/>
            </a:solidFill>
            <a:ln w="9525" algn="ctr">
              <a:noFill/>
              <a:miter lim="800000"/>
              <a:headEnd/>
              <a:tailEnd/>
            </a:ln>
            <a:effectLst/>
          </p:spPr>
          <p:txBody>
            <a:bodyPr wrap="none" anchor="ctr"/>
            <a:lstStyle/>
            <a:p>
              <a:endParaRPr lang="zh-CN" altLang="en-US"/>
            </a:p>
          </p:txBody>
        </p:sp>
        <p:sp>
          <p:nvSpPr>
            <p:cNvPr id="85000" name="Rectangle 8"/>
            <p:cNvSpPr>
              <a:spLocks noChangeArrowheads="1"/>
            </p:cNvSpPr>
            <p:nvPr/>
          </p:nvSpPr>
          <p:spPr bwMode="auto">
            <a:xfrm>
              <a:off x="4830" y="2115"/>
              <a:ext cx="363" cy="90"/>
            </a:xfrm>
            <a:prstGeom prst="rect">
              <a:avLst/>
            </a:prstGeom>
            <a:solidFill>
              <a:srgbClr val="00CCFF"/>
            </a:solidFill>
            <a:ln w="9525" algn="ctr">
              <a:noFill/>
              <a:miter lim="800000"/>
              <a:headEnd/>
              <a:tailEnd/>
            </a:ln>
            <a:effectLst/>
          </p:spPr>
          <p:txBody>
            <a:bodyPr wrap="none" anchor="ctr"/>
            <a:lstStyle/>
            <a:p>
              <a:endParaRPr lang="zh-CN" altLang="en-US"/>
            </a:p>
          </p:txBody>
        </p:sp>
      </p:grpSp>
      <p:grpSp>
        <p:nvGrpSpPr>
          <p:cNvPr id="3" name="Group 9"/>
          <p:cNvGrpSpPr>
            <a:grpSpLocks/>
          </p:cNvGrpSpPr>
          <p:nvPr/>
        </p:nvGrpSpPr>
        <p:grpSpPr bwMode="auto">
          <a:xfrm>
            <a:off x="7737476" y="3054350"/>
            <a:ext cx="2030413" cy="230188"/>
            <a:chOff x="3914" y="1924"/>
            <a:chExt cx="1279" cy="191"/>
          </a:xfrm>
        </p:grpSpPr>
        <p:sp>
          <p:nvSpPr>
            <p:cNvPr id="85002" name="Rectangle 10"/>
            <p:cNvSpPr>
              <a:spLocks noChangeArrowheads="1"/>
            </p:cNvSpPr>
            <p:nvPr/>
          </p:nvSpPr>
          <p:spPr bwMode="auto">
            <a:xfrm>
              <a:off x="3914" y="1924"/>
              <a:ext cx="363" cy="182"/>
            </a:xfrm>
            <a:prstGeom prst="rect">
              <a:avLst/>
            </a:prstGeom>
            <a:solidFill>
              <a:srgbClr val="993366"/>
            </a:solidFill>
            <a:ln w="9525" algn="ctr">
              <a:solidFill>
                <a:srgbClr val="993366"/>
              </a:solidFill>
              <a:miter lim="800000"/>
              <a:headEnd/>
              <a:tailEnd/>
            </a:ln>
            <a:effectLst/>
          </p:spPr>
          <p:txBody>
            <a:bodyPr wrap="none" anchor="ctr"/>
            <a:lstStyle/>
            <a:p>
              <a:endParaRPr lang="zh-CN" altLang="en-US"/>
            </a:p>
          </p:txBody>
        </p:sp>
        <p:sp>
          <p:nvSpPr>
            <p:cNvPr id="85003" name="Rectangle 11"/>
            <p:cNvSpPr>
              <a:spLocks noChangeArrowheads="1"/>
            </p:cNvSpPr>
            <p:nvPr/>
          </p:nvSpPr>
          <p:spPr bwMode="auto">
            <a:xfrm>
              <a:off x="4830" y="1933"/>
              <a:ext cx="363" cy="182"/>
            </a:xfrm>
            <a:prstGeom prst="rect">
              <a:avLst/>
            </a:prstGeom>
            <a:solidFill>
              <a:srgbClr val="993366"/>
            </a:solidFill>
            <a:ln w="9525" algn="ctr">
              <a:solidFill>
                <a:srgbClr val="993366"/>
              </a:solidFill>
              <a:miter lim="800000"/>
              <a:headEnd/>
              <a:tailEnd/>
            </a:ln>
            <a:effectLst/>
          </p:spPr>
          <p:txBody>
            <a:bodyPr wrap="none" anchor="ctr"/>
            <a:lstStyle/>
            <a:p>
              <a:endParaRPr lang="zh-CN" altLang="en-US"/>
            </a:p>
          </p:txBody>
        </p:sp>
      </p:grpSp>
      <p:sp>
        <p:nvSpPr>
          <p:cNvPr id="85004" name="Rectangle 12"/>
          <p:cNvSpPr>
            <a:spLocks noChangeArrowheads="1"/>
          </p:cNvSpPr>
          <p:nvPr/>
        </p:nvSpPr>
        <p:spPr bwMode="auto">
          <a:xfrm>
            <a:off x="6311901" y="2767013"/>
            <a:ext cx="576263" cy="215900"/>
          </a:xfrm>
          <a:prstGeom prst="rect">
            <a:avLst/>
          </a:prstGeom>
          <a:solidFill>
            <a:srgbClr val="FF0000"/>
          </a:solidFill>
          <a:ln w="9525" algn="ctr">
            <a:solidFill>
              <a:srgbClr val="FF0000"/>
            </a:solidFill>
            <a:miter lim="800000"/>
            <a:headEnd/>
            <a:tailEnd/>
          </a:ln>
          <a:effectLst/>
        </p:spPr>
        <p:txBody>
          <a:bodyPr wrap="none" anchor="ctr"/>
          <a:lstStyle/>
          <a:p>
            <a:endParaRPr lang="zh-CN" altLang="en-US"/>
          </a:p>
        </p:txBody>
      </p:sp>
      <p:sp>
        <p:nvSpPr>
          <p:cNvPr id="85005" name="Text Box 13"/>
          <p:cNvSpPr txBox="1">
            <a:spLocks noChangeArrowheads="1"/>
          </p:cNvSpPr>
          <p:nvPr/>
        </p:nvSpPr>
        <p:spPr bwMode="auto">
          <a:xfrm>
            <a:off x="1520755" y="5697965"/>
            <a:ext cx="9043988" cy="646331"/>
          </a:xfrm>
          <a:prstGeom prst="rect">
            <a:avLst/>
          </a:prstGeom>
          <a:noFill/>
          <a:ln w="9525" algn="ctr">
            <a:noFill/>
            <a:miter lim="800000"/>
            <a:headEnd/>
            <a:tailEnd/>
          </a:ln>
          <a:effectLst/>
        </p:spPr>
        <p:txBody>
          <a:bodyPr>
            <a:spAutoFit/>
          </a:bodyPr>
          <a:lstStyle/>
          <a:p>
            <a:pPr marL="342900" indent="-342900">
              <a:lnSpc>
                <a:spcPct val="90000"/>
              </a:lnSpc>
            </a:pPr>
            <a:r>
              <a:rPr lang="en-US" altLang="zh-CN" sz="2000" b="1" dirty="0">
                <a:solidFill>
                  <a:srgbClr val="FF0000"/>
                </a:solidFill>
              </a:rPr>
              <a:t>Hardware </a:t>
            </a:r>
            <a:r>
              <a:rPr lang="en-US" altLang="zh-CN" sz="2000" b="1" dirty="0">
                <a:solidFill>
                  <a:srgbClr val="FF0000"/>
                </a:solidFill>
                <a:sym typeface="Wingdings" pitchFamily="2" charset="2"/>
              </a:rPr>
              <a:t></a:t>
            </a:r>
            <a:r>
              <a:rPr lang="en-US" altLang="zh-CN" sz="2000" b="1" dirty="0">
                <a:solidFill>
                  <a:srgbClr val="FF0000"/>
                </a:solidFill>
              </a:rPr>
              <a:t> Hardware and compiler </a:t>
            </a:r>
            <a:r>
              <a:rPr lang="en-US" altLang="zh-CN" sz="2000" b="1" dirty="0">
                <a:solidFill>
                  <a:srgbClr val="FF0000"/>
                </a:solidFill>
                <a:sym typeface="Wingdings" pitchFamily="2" charset="2"/>
              </a:rPr>
              <a:t> compiler and programmer</a:t>
            </a:r>
          </a:p>
          <a:p>
            <a:pPr marL="342900" indent="-342900">
              <a:lnSpc>
                <a:spcPct val="90000"/>
              </a:lnSpc>
            </a:pPr>
            <a:r>
              <a:rPr lang="en-US" altLang="zh-CN" sz="2000" b="1" dirty="0" err="1">
                <a:solidFill>
                  <a:srgbClr val="FF0000"/>
                </a:solidFill>
                <a:sym typeface="Wingdings" pitchFamily="2" charset="2"/>
              </a:rPr>
              <a:t>ILP</a:t>
            </a:r>
            <a:r>
              <a:rPr lang="en-US" altLang="zh-CN" sz="2000" b="1" dirty="0">
                <a:solidFill>
                  <a:srgbClr val="FF0000"/>
                </a:solidFill>
                <a:sym typeface="Wingdings" pitchFamily="2" charset="2"/>
              </a:rPr>
              <a:t>, Loop-level </a:t>
            </a:r>
            <a:r>
              <a:rPr lang="en-US" altLang="zh-CN" sz="2000" b="1" dirty="0" err="1">
                <a:solidFill>
                  <a:srgbClr val="FF0000"/>
                </a:solidFill>
                <a:sym typeface="Wingdings" pitchFamily="2" charset="2"/>
              </a:rPr>
              <a:t>Parallism</a:t>
            </a:r>
            <a:r>
              <a:rPr lang="en-US" altLang="zh-CN" sz="2000" b="1" dirty="0">
                <a:solidFill>
                  <a:srgbClr val="FF0000"/>
                </a:solidFill>
                <a:sym typeface="Wingdings" pitchFamily="2" charset="2"/>
              </a:rPr>
              <a:t>  </a:t>
            </a:r>
            <a:r>
              <a:rPr lang="en-US" altLang="zh-CN" sz="2000" b="1" dirty="0" err="1">
                <a:solidFill>
                  <a:srgbClr val="FF0000"/>
                </a:solidFill>
                <a:sym typeface="Wingdings" pitchFamily="2" charset="2"/>
              </a:rPr>
              <a:t>TLP</a:t>
            </a:r>
            <a:r>
              <a:rPr lang="en-US" altLang="zh-CN" sz="2000" b="1" dirty="0">
                <a:solidFill>
                  <a:srgbClr val="FF0000"/>
                </a:solidFill>
                <a:sym typeface="Wingdings" pitchFamily="2" charset="2"/>
              </a:rPr>
              <a:t>, </a:t>
            </a:r>
            <a:r>
              <a:rPr lang="en-US" altLang="zh-CN" sz="2000" b="1" dirty="0" err="1">
                <a:solidFill>
                  <a:srgbClr val="FF0000"/>
                </a:solidFill>
                <a:sym typeface="Wingdings" pitchFamily="2" charset="2"/>
              </a:rPr>
              <a:t>DLP</a:t>
            </a:r>
            <a:endParaRPr lang="en-US" altLang="zh-CN" sz="2000" b="1" dirty="0">
              <a:solidFill>
                <a:srgbClr val="FF0000"/>
              </a:solidFill>
            </a:endParaRPr>
          </a:p>
        </p:txBody>
      </p:sp>
      <p:grpSp>
        <p:nvGrpSpPr>
          <p:cNvPr id="4" name="Group 14"/>
          <p:cNvGrpSpPr>
            <a:grpSpLocks/>
          </p:cNvGrpSpPr>
          <p:nvPr/>
        </p:nvGrpSpPr>
        <p:grpSpPr bwMode="auto">
          <a:xfrm>
            <a:off x="2192338" y="1268413"/>
            <a:ext cx="8158162" cy="4672012"/>
            <a:chOff x="409" y="799"/>
            <a:chExt cx="5139" cy="2943"/>
          </a:xfrm>
        </p:grpSpPr>
        <p:grpSp>
          <p:nvGrpSpPr>
            <p:cNvPr id="5" name="Group 15"/>
            <p:cNvGrpSpPr>
              <a:grpSpLocks/>
            </p:cNvGrpSpPr>
            <p:nvPr/>
          </p:nvGrpSpPr>
          <p:grpSpPr bwMode="auto">
            <a:xfrm>
              <a:off x="409" y="799"/>
              <a:ext cx="5139" cy="2943"/>
              <a:chOff x="409" y="799"/>
              <a:chExt cx="5139" cy="2943"/>
            </a:xfrm>
          </p:grpSpPr>
          <p:graphicFrame>
            <p:nvGraphicFramePr>
              <p:cNvPr id="85008" name="Object 16"/>
              <p:cNvGraphicFramePr>
                <a:graphicFrameLocks noChangeAspect="1"/>
              </p:cNvGraphicFramePr>
              <p:nvPr/>
            </p:nvGraphicFramePr>
            <p:xfrm>
              <a:off x="409" y="885"/>
              <a:ext cx="5139" cy="2857"/>
            </p:xfrm>
            <a:graphic>
              <a:graphicData uri="http://schemas.openxmlformats.org/presentationml/2006/ole">
                <mc:AlternateContent xmlns:mc="http://schemas.openxmlformats.org/markup-compatibility/2006">
                  <mc:Choice xmlns:v="urn:schemas-microsoft-com:vml" Requires="v">
                    <p:oleObj spid="_x0000_s360481" name="图表" r:id="rId4" imgW="8172388" imgH="4543425" progId="MSGraph.Chart.8">
                      <p:embed followColorScheme="full"/>
                    </p:oleObj>
                  </mc:Choice>
                  <mc:Fallback>
                    <p:oleObj name="图表" r:id="rId4" imgW="8172388" imgH="4543425" progId="MSGraph.Chart.8">
                      <p:embed followColorScheme="full"/>
                      <p:pic>
                        <p:nvPicPr>
                          <p:cNvPr id="0" name="Picture 2"/>
                          <p:cNvPicPr>
                            <a:picLocks noChangeAspect="1" noChangeArrowheads="1"/>
                          </p:cNvPicPr>
                          <p:nvPr/>
                        </p:nvPicPr>
                        <p:blipFill>
                          <a:blip r:embed="rId5"/>
                          <a:srcRect/>
                          <a:stretch>
                            <a:fillRect/>
                          </a:stretch>
                        </p:blipFill>
                        <p:spPr bwMode="auto">
                          <a:xfrm>
                            <a:off x="409" y="885"/>
                            <a:ext cx="5139" cy="28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5009" name="Text Box 17"/>
              <p:cNvSpPr txBox="1">
                <a:spLocks noChangeArrowheads="1"/>
              </p:cNvSpPr>
              <p:nvPr/>
            </p:nvSpPr>
            <p:spPr bwMode="auto">
              <a:xfrm>
                <a:off x="476" y="799"/>
                <a:ext cx="1067" cy="268"/>
              </a:xfrm>
              <a:prstGeom prst="rect">
                <a:avLst/>
              </a:prstGeom>
              <a:noFill/>
              <a:ln w="9525" algn="ctr">
                <a:noFill/>
                <a:miter lim="800000"/>
                <a:headEnd/>
                <a:tailEnd/>
              </a:ln>
              <a:effectLst/>
            </p:spPr>
            <p:txBody>
              <a:bodyPr wrap="none">
                <a:spAutoFit/>
              </a:bodyPr>
              <a:lstStyle/>
              <a:p>
                <a:pPr marL="342900" indent="-342900" algn="l">
                  <a:lnSpc>
                    <a:spcPct val="90000"/>
                  </a:lnSpc>
                </a:pPr>
                <a:r>
                  <a:rPr lang="en-US" altLang="zh-CN" sz="2400" dirty="0"/>
                  <a:t>Parallelism</a:t>
                </a:r>
              </a:p>
            </p:txBody>
          </p:sp>
        </p:grpSp>
        <p:sp>
          <p:nvSpPr>
            <p:cNvPr id="85010" name="Rectangle 18"/>
            <p:cNvSpPr>
              <a:spLocks noChangeArrowheads="1"/>
            </p:cNvSpPr>
            <p:nvPr/>
          </p:nvSpPr>
          <p:spPr bwMode="auto">
            <a:xfrm>
              <a:off x="622" y="1746"/>
              <a:ext cx="116" cy="330"/>
            </a:xfrm>
            <a:prstGeom prst="rect">
              <a:avLst/>
            </a:prstGeom>
            <a:solidFill>
              <a:schemeClr val="bg1"/>
            </a:solidFill>
            <a:ln w="9525" algn="ctr">
              <a:noFill/>
              <a:miter lim="800000"/>
              <a:headEnd/>
              <a:tailEnd/>
            </a:ln>
            <a:effectLst/>
          </p:spPr>
          <p:txBody>
            <a:bodyPr wrap="none" anchor="ctr">
              <a:spAutoFit/>
            </a:bodyPr>
            <a:lstStyle/>
            <a:p>
              <a:endParaRPr lang="zh-CN" altLang="en-US"/>
            </a:p>
          </p:txBody>
        </p:sp>
      </p:grpSp>
      <p:sp>
        <p:nvSpPr>
          <p:cNvPr id="21" name="动作按钮: 后退或前一项 20">
            <a:hlinkClick r:id="rId6" action="ppaction://hlinksldjump" highlightClick="1"/>
          </p:cNvPr>
          <p:cNvSpPr/>
          <p:nvPr/>
        </p:nvSpPr>
        <p:spPr bwMode="auto">
          <a:xfrm>
            <a:off x="9882214" y="6215082"/>
            <a:ext cx="571504" cy="400110"/>
          </a:xfrm>
          <a:prstGeom prst="actionButtonBackPrevious">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spAutoFit/>
          </a:bodyPr>
          <a:lstStyle/>
          <a:p>
            <a:pPr marL="342900" indent="-342900" algn="l">
              <a:spcBef>
                <a:spcPct val="20000"/>
              </a:spcBef>
              <a:buClr>
                <a:schemeClr val="accent1"/>
              </a:buClr>
              <a:buSzPct val="80000"/>
            </a:pPr>
            <a:endParaRPr kumimoji="1" lang="zh-CN" altLang="en-US" sz="2000" b="1" i="0">
              <a:solidFill>
                <a:srgbClr val="FF3300"/>
              </a:solidFill>
              <a:latin typeface="Arial" charset="0"/>
              <a:ea typeface="宋体" charset="-122"/>
            </a:endParaRPr>
          </a:p>
        </p:txBody>
      </p:sp>
      <p:sp>
        <p:nvSpPr>
          <p:cNvPr id="22" name="圆角矩形 21"/>
          <p:cNvSpPr/>
          <p:nvPr/>
        </p:nvSpPr>
        <p:spPr bwMode="auto">
          <a:xfrm>
            <a:off x="2309787" y="1214423"/>
            <a:ext cx="8072495" cy="320768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spAutoFit/>
          </a:bodyPr>
          <a:lstStyle/>
          <a:p>
            <a:pPr marL="342900" indent="-342900" algn="l">
              <a:spcBef>
                <a:spcPct val="20000"/>
              </a:spcBef>
              <a:buClr>
                <a:schemeClr val="accent1"/>
              </a:buClr>
              <a:buSzPct val="80000"/>
              <a:buFont typeface="Wingdings" pitchFamily="2" charset="2"/>
              <a:buChar char="n"/>
            </a:pPr>
            <a:r>
              <a:rPr kumimoji="1" lang="en-US" altLang="zh-CN" sz="3200" i="0" kern="0" dirty="0" err="1">
                <a:sym typeface="Wingdings" pitchFamily="2" charset="2"/>
              </a:rPr>
              <a:t>Implicity</a:t>
            </a:r>
            <a:r>
              <a:rPr kumimoji="1" lang="en-US" altLang="zh-CN" sz="3200" i="0" kern="0" dirty="0">
                <a:sym typeface="Wingdings" pitchFamily="2" charset="2"/>
              </a:rPr>
              <a:t>, compiler and hardware  </a:t>
            </a:r>
          </a:p>
          <a:p>
            <a:pPr marL="342900" indent="-342900" algn="l">
              <a:spcBef>
                <a:spcPct val="20000"/>
              </a:spcBef>
              <a:buClr>
                <a:schemeClr val="accent1"/>
              </a:buClr>
              <a:buSzPct val="80000"/>
            </a:pPr>
            <a:r>
              <a:rPr kumimoji="1" lang="en-US" altLang="zh-CN" sz="3200" i="0" kern="0" dirty="0">
                <a:sym typeface="Wingdings" pitchFamily="2" charset="2"/>
              </a:rPr>
              <a:t>                           </a:t>
            </a:r>
            <a:r>
              <a:rPr kumimoji="1" lang="en-US" altLang="zh-CN" sz="3200" i="0" kern="0" dirty="0" err="1">
                <a:sym typeface="Wingdings" pitchFamily="2" charset="2"/>
              </a:rPr>
              <a:t>Explicity</a:t>
            </a:r>
            <a:r>
              <a:rPr kumimoji="1" lang="en-US" altLang="zh-CN" sz="3200" i="0" kern="0" dirty="0">
                <a:sym typeface="Wingdings" pitchFamily="2" charset="2"/>
              </a:rPr>
              <a:t>, programmer</a:t>
            </a:r>
          </a:p>
          <a:p>
            <a:pPr marL="342900" indent="-342900" algn="l">
              <a:spcBef>
                <a:spcPct val="20000"/>
              </a:spcBef>
              <a:buClr>
                <a:schemeClr val="accent1"/>
              </a:buClr>
              <a:buSzPct val="80000"/>
            </a:pPr>
            <a:endParaRPr kumimoji="1" lang="en-US" altLang="zh-CN" sz="2000" b="1" i="0" dirty="0">
              <a:solidFill>
                <a:srgbClr val="FF3300"/>
              </a:solidFill>
              <a:latin typeface="Arial" charset="0"/>
              <a:ea typeface="宋体" charset="-122"/>
            </a:endParaRPr>
          </a:p>
          <a:p>
            <a:pPr marL="342900" indent="-342900" algn="l">
              <a:spcBef>
                <a:spcPct val="20000"/>
              </a:spcBef>
              <a:buClr>
                <a:schemeClr val="accent1"/>
              </a:buClr>
              <a:buSzPct val="80000"/>
            </a:pPr>
            <a:endParaRPr kumimoji="1" lang="en-US" altLang="zh-CN" sz="2000" b="1" i="0" dirty="0">
              <a:solidFill>
                <a:srgbClr val="FF3300"/>
              </a:solidFill>
              <a:latin typeface="Arial" charset="0"/>
              <a:ea typeface="宋体" charset="-122"/>
            </a:endParaRPr>
          </a:p>
          <a:p>
            <a:pPr marL="342900" indent="-342900" algn="l">
              <a:spcBef>
                <a:spcPct val="20000"/>
              </a:spcBef>
              <a:buClr>
                <a:schemeClr val="accent1"/>
              </a:buClr>
              <a:buSzPct val="80000"/>
            </a:pPr>
            <a:r>
              <a:rPr kumimoji="1" lang="en-US" altLang="zh-CN" sz="2000" b="1" i="0" dirty="0">
                <a:solidFill>
                  <a:srgbClr val="FF3300"/>
                </a:solidFill>
                <a:latin typeface="Arial" charset="0"/>
                <a:ea typeface="宋体" charset="-122"/>
              </a:rPr>
              <a:t>So, YOU, programmers have to know parallelism in hardware, and to explore  parallelism when design Algorithm and programming !</a:t>
            </a:r>
            <a:endParaRPr kumimoji="1" lang="zh-CN" altLang="en-US" sz="2000" b="1" i="0" dirty="0">
              <a:solidFill>
                <a:srgbClr val="FF3300"/>
              </a:solidFill>
              <a:latin typeface="Arial" charset="0"/>
              <a:ea typeface="宋体" charset="-122"/>
            </a:endParaRPr>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4996"/>
                                        </p:tgtEl>
                                        <p:attrNameLst>
                                          <p:attrName>style.visibility</p:attrName>
                                        </p:attrNameLst>
                                      </p:cBhvr>
                                      <p:to>
                                        <p:strVal val="visible"/>
                                      </p:to>
                                    </p:set>
                                    <p:animEffect transition="in" filter="fade">
                                      <p:cBhvr>
                                        <p:cTn id="11" dur="2000"/>
                                        <p:tgtEl>
                                          <p:spTgt spid="8499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4997"/>
                                        </p:tgtEl>
                                        <p:attrNameLst>
                                          <p:attrName>style.visibility</p:attrName>
                                        </p:attrNameLst>
                                      </p:cBhvr>
                                      <p:to>
                                        <p:strVal val="visible"/>
                                      </p:to>
                                    </p:set>
                                    <p:animEffect transition="in" filter="fade">
                                      <p:cBhvr>
                                        <p:cTn id="16" dur="2000"/>
                                        <p:tgtEl>
                                          <p:spTgt spid="8499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0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20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5004"/>
                                        </p:tgtEl>
                                        <p:attrNameLst>
                                          <p:attrName>style.visibility</p:attrName>
                                        </p:attrNameLst>
                                      </p:cBhvr>
                                      <p:to>
                                        <p:strVal val="visible"/>
                                      </p:to>
                                    </p:set>
                                    <p:anim calcmode="lin" valueType="num">
                                      <p:cBhvr additive="base">
                                        <p:cTn id="31" dur="500" fill="hold"/>
                                        <p:tgtEl>
                                          <p:spTgt spid="85004"/>
                                        </p:tgtEl>
                                        <p:attrNameLst>
                                          <p:attrName>ppt_x</p:attrName>
                                        </p:attrNameLst>
                                      </p:cBhvr>
                                      <p:tavLst>
                                        <p:tav tm="0">
                                          <p:val>
                                            <p:strVal val="#ppt_x"/>
                                          </p:val>
                                        </p:tav>
                                        <p:tav tm="100000">
                                          <p:val>
                                            <p:strVal val="#ppt_x"/>
                                          </p:val>
                                        </p:tav>
                                      </p:tavLst>
                                    </p:anim>
                                    <p:anim calcmode="lin" valueType="num">
                                      <p:cBhvr additive="base">
                                        <p:cTn id="32" dur="500" fill="hold"/>
                                        <p:tgtEl>
                                          <p:spTgt spid="8500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85005"/>
                                        </p:tgtEl>
                                        <p:attrNameLst>
                                          <p:attrName>style.visibility</p:attrName>
                                        </p:attrNameLst>
                                      </p:cBhvr>
                                      <p:to>
                                        <p:strVal val="visible"/>
                                      </p:to>
                                    </p:set>
                                    <p:animEffect transition="in" filter="fade">
                                      <p:cBhvr>
                                        <p:cTn id="37" dur="1000"/>
                                        <p:tgtEl>
                                          <p:spTgt spid="85005"/>
                                        </p:tgtEl>
                                      </p:cBhvr>
                                    </p:animEffect>
                                    <p:anim calcmode="lin" valueType="num">
                                      <p:cBhvr>
                                        <p:cTn id="38" dur="1000" fill="hold"/>
                                        <p:tgtEl>
                                          <p:spTgt spid="85005"/>
                                        </p:tgtEl>
                                        <p:attrNameLst>
                                          <p:attrName>ppt_x</p:attrName>
                                        </p:attrNameLst>
                                      </p:cBhvr>
                                      <p:tavLst>
                                        <p:tav tm="0">
                                          <p:val>
                                            <p:strVal val="#ppt_x"/>
                                          </p:val>
                                        </p:tav>
                                        <p:tav tm="100000">
                                          <p:val>
                                            <p:strVal val="#ppt_x"/>
                                          </p:val>
                                        </p:tav>
                                      </p:tavLst>
                                    </p:anim>
                                    <p:anim calcmode="lin" valueType="num">
                                      <p:cBhvr>
                                        <p:cTn id="39" dur="1000" fill="hold"/>
                                        <p:tgtEl>
                                          <p:spTgt spid="85005"/>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55" presetClass="entr" presetSubtype="0"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cBhvr>
                                        <p:cTn id="44" dur="1000" fill="hold"/>
                                        <p:tgtEl>
                                          <p:spTgt spid="22"/>
                                        </p:tgtEl>
                                        <p:attrNameLst>
                                          <p:attrName>ppt_w</p:attrName>
                                        </p:attrNameLst>
                                      </p:cBhvr>
                                      <p:tavLst>
                                        <p:tav tm="0">
                                          <p:val>
                                            <p:strVal val="#ppt_w*0.70"/>
                                          </p:val>
                                        </p:tav>
                                        <p:tav tm="100000">
                                          <p:val>
                                            <p:strVal val="#ppt_w"/>
                                          </p:val>
                                        </p:tav>
                                      </p:tavLst>
                                    </p:anim>
                                    <p:anim calcmode="lin" valueType="num">
                                      <p:cBhvr>
                                        <p:cTn id="45" dur="1000" fill="hold"/>
                                        <p:tgtEl>
                                          <p:spTgt spid="22"/>
                                        </p:tgtEl>
                                        <p:attrNameLst>
                                          <p:attrName>ppt_h</p:attrName>
                                        </p:attrNameLst>
                                      </p:cBhvr>
                                      <p:tavLst>
                                        <p:tav tm="0">
                                          <p:val>
                                            <p:strVal val="#ppt_h"/>
                                          </p:val>
                                        </p:tav>
                                        <p:tav tm="100000">
                                          <p:val>
                                            <p:strVal val="#ppt_h"/>
                                          </p:val>
                                        </p:tav>
                                      </p:tavLst>
                                    </p:anim>
                                    <p:animEffect transition="in" filter="fade">
                                      <p:cBhvr>
                                        <p:cTn id="46" dur="1000"/>
                                        <p:tgtEl>
                                          <p:spTgt spid="22"/>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6" grpId="0" animBg="1"/>
      <p:bldP spid="84997" grpId="0" animBg="1"/>
      <p:bldP spid="85004" grpId="0" animBg="1"/>
      <p:bldP spid="85005" grpId="0"/>
      <p:bldP spid="21" grpId="0" animBg="1"/>
      <p:bldP spid="2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type="subTitle" idx="1"/>
          </p:nvPr>
        </p:nvSpPr>
        <p:spPr>
          <a:xfrm>
            <a:off x="335360" y="1556792"/>
            <a:ext cx="6120680" cy="3960440"/>
          </a:xfrm>
        </p:spPr>
        <p:txBody>
          <a:bodyPr>
            <a:normAutofit/>
          </a:bodyPr>
          <a:lstStyle/>
          <a:p>
            <a:pPr algn="ctr">
              <a:buNone/>
            </a:pPr>
            <a:r>
              <a:rPr lang="en-US" altLang="zh-CN" sz="4800" dirty="0" smtClean="0">
                <a:solidFill>
                  <a:srgbClr val="FF0000"/>
                </a:solidFill>
              </a:rPr>
              <a:t>Something more about  Computer Architecture</a:t>
            </a:r>
          </a:p>
        </p:txBody>
      </p:sp>
    </p:spTree>
  </p:cSld>
  <p:clrMapOvr>
    <a:masterClrMapping/>
  </p:clrMapOvr>
  <p:transition spd="slow">
    <p:pull dir="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rrowheads="1"/>
          </p:cNvSpPr>
          <p:nvPr>
            <p:ph type="title"/>
          </p:nvPr>
        </p:nvSpPr>
        <p:spPr>
          <a:xfrm>
            <a:off x="2024035" y="1"/>
            <a:ext cx="8393141" cy="981075"/>
          </a:xfrm>
        </p:spPr>
        <p:txBody>
          <a:bodyPr/>
          <a:lstStyle/>
          <a:p>
            <a:pPr eaLnBrk="1" hangingPunct="1"/>
            <a:r>
              <a:rPr lang="en-US" altLang="zh-CN" dirty="0" smtClean="0"/>
              <a:t>Fastest computer in China</a:t>
            </a:r>
          </a:p>
        </p:txBody>
      </p:sp>
      <p:sp>
        <p:nvSpPr>
          <p:cNvPr id="20483" name="Rectangle 3"/>
          <p:cNvSpPr>
            <a:spLocks noGrp="1" noRot="1" noChangeArrowheads="1"/>
          </p:cNvSpPr>
          <p:nvPr>
            <p:ph idx="1"/>
          </p:nvPr>
        </p:nvSpPr>
        <p:spPr>
          <a:xfrm>
            <a:off x="1559496" y="1124744"/>
            <a:ext cx="9073008" cy="5214958"/>
          </a:xfrm>
        </p:spPr>
        <p:txBody>
          <a:bodyPr>
            <a:normAutofit lnSpcReduction="10000"/>
          </a:bodyPr>
          <a:lstStyle/>
          <a:p>
            <a:pPr>
              <a:lnSpc>
                <a:spcPct val="80000"/>
              </a:lnSpc>
            </a:pPr>
            <a:r>
              <a:rPr lang="en-US" altLang="zh-CN" sz="2400" b="1" dirty="0">
                <a:solidFill>
                  <a:srgbClr val="0000FF"/>
                </a:solidFill>
              </a:rPr>
              <a:t>2011 </a:t>
            </a:r>
            <a:r>
              <a:rPr lang="en-US" altLang="zh-CN" sz="2400" b="1" dirty="0" err="1">
                <a:solidFill>
                  <a:srgbClr val="FF0000"/>
                </a:solidFill>
              </a:rPr>
              <a:t>Tianhe-1A</a:t>
            </a:r>
            <a:r>
              <a:rPr lang="en-US" altLang="zh-CN" sz="2400" b="1" dirty="0">
                <a:solidFill>
                  <a:srgbClr val="FF0000"/>
                </a:solidFill>
              </a:rPr>
              <a:t> - </a:t>
            </a:r>
            <a:r>
              <a:rPr lang="en-US" altLang="zh-CN" sz="2400" b="1" dirty="0" err="1">
                <a:solidFill>
                  <a:srgbClr val="FF0000"/>
                </a:solidFill>
              </a:rPr>
              <a:t>MPP</a:t>
            </a:r>
            <a:r>
              <a:rPr lang="en-US" altLang="zh-CN" sz="2400" b="1" dirty="0">
                <a:solidFill>
                  <a:srgbClr val="0000FF"/>
                </a:solidFill>
              </a:rPr>
              <a:t> </a:t>
            </a:r>
          </a:p>
          <a:p>
            <a:pPr eaLnBrk="1" hangingPunct="1">
              <a:lnSpc>
                <a:spcPct val="80000"/>
              </a:lnSpc>
            </a:pPr>
            <a:r>
              <a:rPr lang="en-US" altLang="zh-CN" sz="2400" b="1" dirty="0">
                <a:solidFill>
                  <a:srgbClr val="0000FF"/>
                </a:solidFill>
              </a:rPr>
              <a:t>2008  Dawning </a:t>
            </a:r>
            <a:r>
              <a:rPr lang="en-US" altLang="zh-CN" sz="2400" b="1" dirty="0" err="1">
                <a:solidFill>
                  <a:srgbClr val="0000FF"/>
                </a:solidFill>
              </a:rPr>
              <a:t>5000A</a:t>
            </a:r>
            <a:endParaRPr lang="en-US" altLang="zh-CN" sz="2400" b="1" dirty="0">
              <a:solidFill>
                <a:srgbClr val="0000FF"/>
              </a:solidFill>
            </a:endParaRPr>
          </a:p>
          <a:p>
            <a:pPr lvl="1" eaLnBrk="1" hangingPunct="1">
              <a:lnSpc>
                <a:spcPct val="80000"/>
              </a:lnSpc>
            </a:pPr>
            <a:r>
              <a:rPr lang="en-US" altLang="zh-CN" sz="2000" b="1" dirty="0">
                <a:solidFill>
                  <a:srgbClr val="0000FF"/>
                </a:solidFill>
              </a:rPr>
              <a:t>30720 node * AMD </a:t>
            </a:r>
            <a:r>
              <a:rPr lang="en-US" altLang="zh-CN" sz="2000" b="1" dirty="0" err="1">
                <a:solidFill>
                  <a:srgbClr val="0000FF"/>
                </a:solidFill>
              </a:rPr>
              <a:t>Opteron</a:t>
            </a:r>
            <a:r>
              <a:rPr lang="en-US" altLang="zh-CN" sz="2000" b="1" dirty="0">
                <a:solidFill>
                  <a:srgbClr val="0000FF"/>
                </a:solidFill>
              </a:rPr>
              <a:t> </a:t>
            </a:r>
            <a:r>
              <a:rPr lang="en-US" altLang="zh-CN" sz="2000" b="1" dirty="0" err="1">
                <a:solidFill>
                  <a:srgbClr val="0000FF"/>
                </a:solidFill>
              </a:rPr>
              <a:t>1.9Ghz</a:t>
            </a:r>
            <a:r>
              <a:rPr lang="en-US" altLang="zh-CN" sz="2000" b="1" dirty="0">
                <a:solidFill>
                  <a:srgbClr val="0000FF"/>
                </a:solidFill>
              </a:rPr>
              <a:t> QC </a:t>
            </a:r>
          </a:p>
          <a:p>
            <a:pPr lvl="1" eaLnBrk="1" hangingPunct="1">
              <a:lnSpc>
                <a:spcPct val="80000"/>
              </a:lnSpc>
            </a:pPr>
            <a:r>
              <a:rPr lang="en-US" altLang="zh-CN" sz="2000" b="1" dirty="0">
                <a:solidFill>
                  <a:srgbClr val="0000FF"/>
                </a:solidFill>
              </a:rPr>
              <a:t>Memory: </a:t>
            </a:r>
            <a:r>
              <a:rPr lang="en-US" altLang="zh-CN" sz="2000" b="1" dirty="0" err="1">
                <a:solidFill>
                  <a:srgbClr val="0000FF"/>
                </a:solidFill>
              </a:rPr>
              <a:t>122.88TB</a:t>
            </a:r>
            <a:r>
              <a:rPr lang="en-US" altLang="zh-CN" sz="2000" b="1" dirty="0">
                <a:solidFill>
                  <a:srgbClr val="0000FF"/>
                </a:solidFill>
              </a:rPr>
              <a:t>, </a:t>
            </a:r>
            <a:r>
              <a:rPr lang="en-US" altLang="zh-CN" sz="2000" b="1" dirty="0" err="1">
                <a:solidFill>
                  <a:srgbClr val="0000FF"/>
                </a:solidFill>
              </a:rPr>
              <a:t>Infiniband</a:t>
            </a:r>
            <a:r>
              <a:rPr lang="en-US" altLang="zh-CN" sz="2000" b="1" dirty="0">
                <a:solidFill>
                  <a:srgbClr val="0000FF"/>
                </a:solidFill>
              </a:rPr>
              <a:t>, </a:t>
            </a:r>
            <a:r>
              <a:rPr lang="en-US" altLang="zh-CN" sz="2000" b="1" dirty="0">
                <a:solidFill>
                  <a:srgbClr val="FF3300"/>
                </a:solidFill>
              </a:rPr>
              <a:t>180.6  </a:t>
            </a:r>
            <a:r>
              <a:rPr lang="en-US" altLang="zh-CN" sz="2000" b="1" dirty="0" err="1">
                <a:solidFill>
                  <a:srgbClr val="FF3300"/>
                </a:solidFill>
              </a:rPr>
              <a:t>TeraFLOPS</a:t>
            </a:r>
            <a:r>
              <a:rPr lang="en-US" altLang="zh-CN" sz="2000" b="1" dirty="0">
                <a:solidFill>
                  <a:srgbClr val="FF3300"/>
                </a:solidFill>
              </a:rPr>
              <a:t> </a:t>
            </a:r>
          </a:p>
          <a:p>
            <a:pPr lvl="1" eaLnBrk="1" hangingPunct="1">
              <a:lnSpc>
                <a:spcPct val="80000"/>
              </a:lnSpc>
            </a:pPr>
            <a:r>
              <a:rPr lang="en-US" altLang="zh-CN" sz="2000" b="1" dirty="0">
                <a:solidFill>
                  <a:srgbClr val="0000FF"/>
                </a:solidFill>
              </a:rPr>
              <a:t>OS: Windows </a:t>
            </a:r>
            <a:r>
              <a:rPr lang="en-US" altLang="zh-CN" sz="2000" b="1" dirty="0" err="1">
                <a:solidFill>
                  <a:srgbClr val="0000FF"/>
                </a:solidFill>
              </a:rPr>
              <a:t>HPC</a:t>
            </a:r>
            <a:r>
              <a:rPr lang="en-US" altLang="zh-CN" sz="2000" b="1" dirty="0">
                <a:solidFill>
                  <a:srgbClr val="0000FF"/>
                </a:solidFill>
              </a:rPr>
              <a:t> 2008</a:t>
            </a:r>
          </a:p>
          <a:p>
            <a:pPr lvl="1" eaLnBrk="1" hangingPunct="1">
              <a:lnSpc>
                <a:spcPct val="80000"/>
              </a:lnSpc>
            </a:pPr>
            <a:r>
              <a:rPr lang="en-US" altLang="zh-CN" sz="2000" b="1" dirty="0">
                <a:solidFill>
                  <a:srgbClr val="FF3300"/>
                </a:solidFill>
              </a:rPr>
              <a:t>Rank 10 in top 500 in Nov. 2008</a:t>
            </a:r>
          </a:p>
          <a:p>
            <a:pPr eaLnBrk="1" hangingPunct="1">
              <a:lnSpc>
                <a:spcPct val="80000"/>
              </a:lnSpc>
            </a:pPr>
            <a:r>
              <a:rPr lang="en-US" altLang="zh-CN" sz="2400" b="1" dirty="0"/>
              <a:t>2004  Dawning </a:t>
            </a:r>
            <a:r>
              <a:rPr lang="en-US" altLang="zh-CN" sz="2400" b="1" dirty="0" err="1"/>
              <a:t>4000A</a:t>
            </a:r>
            <a:endParaRPr lang="en-US" altLang="zh-CN" sz="2400" b="1" dirty="0"/>
          </a:p>
          <a:p>
            <a:pPr lvl="1" eaLnBrk="1" hangingPunct="1">
              <a:lnSpc>
                <a:spcPct val="80000"/>
              </a:lnSpc>
            </a:pPr>
            <a:r>
              <a:rPr lang="en-US" altLang="zh-CN" sz="2000" b="1" dirty="0"/>
              <a:t>11 </a:t>
            </a:r>
            <a:r>
              <a:rPr lang="en-US" altLang="zh-CN" sz="2000" b="1" dirty="0" err="1"/>
              <a:t>TeraFLOPS</a:t>
            </a:r>
            <a:r>
              <a:rPr lang="en-US" altLang="zh-CN" sz="2000" b="1" dirty="0"/>
              <a:t> </a:t>
            </a:r>
          </a:p>
          <a:p>
            <a:pPr lvl="1" eaLnBrk="1" hangingPunct="1">
              <a:lnSpc>
                <a:spcPct val="80000"/>
              </a:lnSpc>
            </a:pPr>
            <a:r>
              <a:rPr lang="en-US" altLang="zh-CN" sz="2000" b="1" dirty="0">
                <a:solidFill>
                  <a:srgbClr val="FF3300"/>
                </a:solidFill>
              </a:rPr>
              <a:t>rank</a:t>
            </a:r>
            <a:r>
              <a:rPr lang="en-US" altLang="zh-CN" sz="2000" b="1" dirty="0"/>
              <a:t> </a:t>
            </a:r>
            <a:r>
              <a:rPr lang="en-US" altLang="zh-CN" sz="2000" b="1" dirty="0">
                <a:solidFill>
                  <a:srgbClr val="FF3300"/>
                </a:solidFill>
              </a:rPr>
              <a:t>10 in top 500 in  June, 2004</a:t>
            </a:r>
          </a:p>
          <a:p>
            <a:pPr eaLnBrk="1" hangingPunct="1">
              <a:lnSpc>
                <a:spcPct val="80000"/>
              </a:lnSpc>
            </a:pPr>
            <a:r>
              <a:rPr lang="en-US" altLang="zh-CN" sz="2400" b="1" dirty="0"/>
              <a:t>2003  </a:t>
            </a:r>
            <a:r>
              <a:rPr lang="en-US" altLang="zh-CN" sz="2400" b="1" dirty="0" err="1"/>
              <a:t>ShenTeng6800</a:t>
            </a:r>
            <a:endParaRPr lang="en-US" altLang="zh-CN" sz="2400" b="1" dirty="0"/>
          </a:p>
          <a:p>
            <a:pPr lvl="1" eaLnBrk="1" hangingPunct="1">
              <a:lnSpc>
                <a:spcPct val="80000"/>
              </a:lnSpc>
            </a:pPr>
            <a:r>
              <a:rPr lang="en-US" altLang="zh-CN" sz="2000" b="1" dirty="0"/>
              <a:t>5.324 </a:t>
            </a:r>
            <a:r>
              <a:rPr lang="en-US" altLang="zh-CN" sz="2000" b="1" dirty="0" err="1"/>
              <a:t>TeraFLOPS</a:t>
            </a:r>
            <a:r>
              <a:rPr lang="en-US" altLang="zh-CN" sz="2000" b="1" dirty="0"/>
              <a:t> </a:t>
            </a:r>
          </a:p>
          <a:p>
            <a:pPr eaLnBrk="1" hangingPunct="1">
              <a:lnSpc>
                <a:spcPct val="80000"/>
              </a:lnSpc>
            </a:pPr>
            <a:r>
              <a:rPr lang="en-US" altLang="zh-CN" sz="2400" b="1" dirty="0"/>
              <a:t>2002  </a:t>
            </a:r>
            <a:r>
              <a:rPr lang="en-US" altLang="zh-CN" sz="2400" b="1" dirty="0" err="1"/>
              <a:t>ShenTeng1800</a:t>
            </a:r>
            <a:endParaRPr lang="en-US" altLang="zh-CN" sz="2400" b="1" dirty="0"/>
          </a:p>
          <a:p>
            <a:pPr lvl="1" eaLnBrk="1" hangingPunct="1">
              <a:lnSpc>
                <a:spcPct val="80000"/>
              </a:lnSpc>
            </a:pPr>
            <a:r>
              <a:rPr lang="en-US" altLang="zh-CN" sz="2000" b="1" dirty="0"/>
              <a:t>2.04 </a:t>
            </a:r>
            <a:r>
              <a:rPr lang="en-US" altLang="zh-CN" sz="2000" b="1" dirty="0" err="1"/>
              <a:t>TeraFLOPS</a:t>
            </a:r>
            <a:endParaRPr lang="en-US" altLang="zh-CN" sz="2000" b="1" dirty="0"/>
          </a:p>
          <a:p>
            <a:pPr eaLnBrk="1" hangingPunct="1">
              <a:lnSpc>
                <a:spcPct val="80000"/>
              </a:lnSpc>
            </a:pPr>
            <a:r>
              <a:rPr lang="en-US" altLang="zh-CN" sz="2400" b="1" dirty="0">
                <a:solidFill>
                  <a:srgbClr val="0000FF"/>
                </a:solidFill>
              </a:rPr>
              <a:t>2000   </a:t>
            </a:r>
            <a:r>
              <a:rPr lang="en-US" altLang="zh-CN" sz="2400" b="1" dirty="0" err="1">
                <a:solidFill>
                  <a:srgbClr val="0000FF"/>
                </a:solidFill>
              </a:rPr>
              <a:t>YinHe</a:t>
            </a:r>
            <a:r>
              <a:rPr lang="en-US" altLang="zh-CN" sz="2400" b="1" dirty="0">
                <a:solidFill>
                  <a:srgbClr val="0000FF"/>
                </a:solidFill>
              </a:rPr>
              <a:t> IV</a:t>
            </a:r>
            <a:r>
              <a:rPr lang="en-US" altLang="zh-CN" sz="2400" b="1" dirty="0"/>
              <a:t> </a:t>
            </a:r>
          </a:p>
          <a:p>
            <a:pPr lvl="1" eaLnBrk="1" hangingPunct="1">
              <a:lnSpc>
                <a:spcPct val="80000"/>
              </a:lnSpc>
            </a:pPr>
            <a:r>
              <a:rPr lang="en-US" altLang="zh-CN" sz="2000" b="1" dirty="0"/>
              <a:t>1024</a:t>
            </a:r>
            <a:r>
              <a:rPr lang="zh-CN" altLang="en-US" sz="2000" b="1" dirty="0"/>
              <a:t>个</a:t>
            </a:r>
            <a:r>
              <a:rPr lang="en-US" altLang="zh-CN" sz="2000" b="1" dirty="0"/>
              <a:t>CPU</a:t>
            </a:r>
          </a:p>
          <a:p>
            <a:pPr lvl="1" eaLnBrk="1" hangingPunct="1">
              <a:lnSpc>
                <a:spcPct val="80000"/>
              </a:lnSpc>
            </a:pPr>
            <a:r>
              <a:rPr lang="en-US" altLang="zh-CN" sz="2000" b="1" dirty="0"/>
              <a:t>1 </a:t>
            </a:r>
            <a:r>
              <a:rPr lang="en-US" altLang="zh-CN" sz="2000" b="1" dirty="0" err="1"/>
              <a:t>TeraFLOPS</a:t>
            </a:r>
            <a:r>
              <a:rPr lang="en-US" altLang="zh-CN" sz="2000" b="1" dirty="0"/>
              <a:t> </a:t>
            </a:r>
          </a:p>
        </p:txBody>
      </p:sp>
    </p:spTree>
    <p:extLst>
      <p:ext uri="{BB962C8B-B14F-4D97-AF65-F5344CB8AC3E}">
        <p14:creationId xmlns:p14="http://schemas.microsoft.com/office/powerpoint/2010/main" val="4069355910"/>
      </p:ext>
    </p:extLst>
  </p:cSld>
  <p:clrMapOvr>
    <a:masterClrMapping/>
  </p:clrMapOvr>
  <p:transition spd="slow">
    <p:pull dir="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09721" y="1"/>
            <a:ext cx="8621713" cy="936625"/>
          </a:xfrm>
        </p:spPr>
        <p:txBody>
          <a:bodyPr/>
          <a:lstStyle/>
          <a:p>
            <a:r>
              <a:rPr lang="en-US" altLang="zh-CN" sz="4000" dirty="0"/>
              <a:t>What are the fastest computers?</a:t>
            </a:r>
          </a:p>
        </p:txBody>
      </p:sp>
      <p:sp>
        <p:nvSpPr>
          <p:cNvPr id="3" name="内容占位符 2"/>
          <p:cNvSpPr>
            <a:spLocks noGrp="1"/>
          </p:cNvSpPr>
          <p:nvPr>
            <p:ph idx="1"/>
          </p:nvPr>
        </p:nvSpPr>
        <p:spPr>
          <a:xfrm>
            <a:off x="1415480" y="999192"/>
            <a:ext cx="9577064" cy="5526151"/>
          </a:xfrm>
        </p:spPr>
        <p:txBody>
          <a:bodyPr/>
          <a:lstStyle/>
          <a:p>
            <a:pPr lvl="1"/>
            <a:r>
              <a:rPr lang="en-US" altLang="zh-CN" b="1" u="sng" dirty="0" err="1" smtClean="0">
                <a:solidFill>
                  <a:srgbClr val="3333FF"/>
                </a:solidFill>
                <a:hlinkClick r:id="rId2"/>
              </a:rPr>
              <a:t>http://top500.org</a:t>
            </a:r>
            <a:r>
              <a:rPr lang="en-US" altLang="zh-CN" sz="1800" b="1" u="sng" dirty="0" err="1">
                <a:hlinkClick r:id="rId2"/>
              </a:rPr>
              <a:t>/</a:t>
            </a:r>
            <a:r>
              <a:rPr lang="en-US" altLang="zh-CN" sz="1800" b="1" u="sng" dirty="0"/>
              <a:t>      June. 2011</a:t>
            </a:r>
            <a:endParaRPr lang="en-US" altLang="zh-CN" b="1" u="sng" dirty="0" smtClean="0"/>
          </a:p>
          <a:p>
            <a:pPr>
              <a:buNone/>
            </a:pPr>
            <a:r>
              <a:rPr lang="en-US" altLang="zh-CN" sz="2000" b="1" dirty="0"/>
              <a:t>1</a:t>
            </a:r>
            <a:r>
              <a:rPr lang="en-US" altLang="zh-CN" sz="2000" dirty="0"/>
              <a:t> K computer, </a:t>
            </a:r>
            <a:r>
              <a:rPr lang="en-US" altLang="zh-CN" sz="2000" dirty="0" err="1"/>
              <a:t>SPARC64</a:t>
            </a:r>
            <a:r>
              <a:rPr lang="en-US" altLang="zh-CN" sz="2000" dirty="0"/>
              <a:t> </a:t>
            </a:r>
            <a:r>
              <a:rPr lang="en-US" altLang="zh-CN" sz="2000" dirty="0" err="1"/>
              <a:t>VIIIfx</a:t>
            </a:r>
            <a:r>
              <a:rPr lang="en-US" altLang="zh-CN" sz="2000" dirty="0"/>
              <a:t> </a:t>
            </a:r>
            <a:r>
              <a:rPr lang="en-US" altLang="zh-CN" sz="2000" dirty="0" err="1"/>
              <a:t>2.0GHz</a:t>
            </a:r>
            <a:r>
              <a:rPr lang="en-US" altLang="zh-CN" sz="2000" dirty="0"/>
              <a:t>, Tofu interconnect </a:t>
            </a:r>
          </a:p>
          <a:p>
            <a:pPr>
              <a:buNone/>
            </a:pPr>
            <a:r>
              <a:rPr lang="en-US" altLang="zh-CN" sz="2000" b="1" dirty="0"/>
              <a:t>2</a:t>
            </a:r>
            <a:r>
              <a:rPr lang="en-US" altLang="zh-CN" sz="2000" dirty="0"/>
              <a:t> </a:t>
            </a:r>
            <a:r>
              <a:rPr lang="en-US" altLang="zh-CN" sz="2000" b="1" dirty="0" err="1">
                <a:solidFill>
                  <a:srgbClr val="FF0000"/>
                </a:solidFill>
              </a:rPr>
              <a:t>Tianhe-1A</a:t>
            </a:r>
            <a:r>
              <a:rPr lang="en-US" altLang="zh-CN" sz="2000" b="1" dirty="0">
                <a:solidFill>
                  <a:srgbClr val="FF0000"/>
                </a:solidFill>
              </a:rPr>
              <a:t> - </a:t>
            </a:r>
            <a:r>
              <a:rPr lang="en-US" altLang="zh-CN" sz="2000" b="1" dirty="0" err="1">
                <a:solidFill>
                  <a:srgbClr val="FF0000"/>
                </a:solidFill>
              </a:rPr>
              <a:t>MPP</a:t>
            </a:r>
            <a:r>
              <a:rPr lang="en-US" altLang="zh-CN" sz="2000" b="1" dirty="0">
                <a:solidFill>
                  <a:srgbClr val="FF0000"/>
                </a:solidFill>
              </a:rPr>
              <a:t>, </a:t>
            </a:r>
            <a:r>
              <a:rPr lang="en-US" altLang="zh-CN" sz="2000" b="1" dirty="0" err="1">
                <a:solidFill>
                  <a:srgbClr val="FF0000"/>
                </a:solidFill>
              </a:rPr>
              <a:t>X5670</a:t>
            </a:r>
            <a:r>
              <a:rPr lang="en-US" altLang="zh-CN" sz="2000" b="1" dirty="0">
                <a:solidFill>
                  <a:srgbClr val="FF0000"/>
                </a:solidFill>
              </a:rPr>
              <a:t> </a:t>
            </a:r>
            <a:r>
              <a:rPr lang="en-US" altLang="zh-CN" sz="2000" b="1" dirty="0" err="1">
                <a:solidFill>
                  <a:srgbClr val="FF0000"/>
                </a:solidFill>
              </a:rPr>
              <a:t>2.93Ghz</a:t>
            </a:r>
            <a:r>
              <a:rPr lang="en-US" altLang="zh-CN" sz="2000" b="1" dirty="0">
                <a:solidFill>
                  <a:srgbClr val="FF0000"/>
                </a:solidFill>
              </a:rPr>
              <a:t> </a:t>
            </a:r>
            <a:r>
              <a:rPr lang="en-US" altLang="zh-CN" sz="2000" b="1" dirty="0" err="1">
                <a:solidFill>
                  <a:srgbClr val="FF0000"/>
                </a:solidFill>
              </a:rPr>
              <a:t>6C</a:t>
            </a:r>
            <a:r>
              <a:rPr lang="en-US" altLang="zh-CN" sz="2000" b="1" dirty="0">
                <a:solidFill>
                  <a:srgbClr val="FF0000"/>
                </a:solidFill>
              </a:rPr>
              <a:t>, NVIDIA </a:t>
            </a:r>
            <a:r>
              <a:rPr lang="en-US" altLang="zh-CN" sz="2000" b="1" dirty="0" err="1">
                <a:solidFill>
                  <a:srgbClr val="FF0000"/>
                </a:solidFill>
              </a:rPr>
              <a:t>GPU</a:t>
            </a:r>
            <a:r>
              <a:rPr lang="en-US" altLang="zh-CN" sz="2000" b="1" dirty="0">
                <a:solidFill>
                  <a:srgbClr val="FF0000"/>
                </a:solidFill>
              </a:rPr>
              <a:t>, FT-1000 </a:t>
            </a:r>
            <a:r>
              <a:rPr lang="en-US" altLang="zh-CN" sz="2000" b="1" dirty="0" err="1">
                <a:solidFill>
                  <a:srgbClr val="FF0000"/>
                </a:solidFill>
              </a:rPr>
              <a:t>8C</a:t>
            </a:r>
            <a:r>
              <a:rPr lang="en-US" altLang="zh-CN" sz="2000" b="1" dirty="0">
                <a:solidFill>
                  <a:srgbClr val="FF0000"/>
                </a:solidFill>
              </a:rPr>
              <a:t> </a:t>
            </a:r>
          </a:p>
          <a:p>
            <a:pPr>
              <a:buNone/>
            </a:pPr>
            <a:r>
              <a:rPr lang="en-US" altLang="zh-CN" sz="2000" b="1" dirty="0"/>
              <a:t>3</a:t>
            </a:r>
            <a:r>
              <a:rPr lang="en-US" altLang="zh-CN" sz="2000" dirty="0"/>
              <a:t> Jaguar - Cray </a:t>
            </a:r>
            <a:r>
              <a:rPr lang="en-US" altLang="zh-CN" sz="2000" dirty="0" err="1"/>
              <a:t>XT5</a:t>
            </a:r>
            <a:r>
              <a:rPr lang="en-US" altLang="zh-CN" sz="2000" dirty="0"/>
              <a:t>-HE </a:t>
            </a:r>
            <a:r>
              <a:rPr lang="en-US" altLang="zh-CN" sz="2000" dirty="0" err="1"/>
              <a:t>Opteron</a:t>
            </a:r>
            <a:r>
              <a:rPr lang="en-US" altLang="zh-CN" sz="2000" dirty="0"/>
              <a:t> 6-core 2.6 GHz </a:t>
            </a:r>
          </a:p>
          <a:p>
            <a:pPr>
              <a:buNone/>
            </a:pPr>
            <a:r>
              <a:rPr lang="en-US" altLang="zh-CN" sz="2000" b="1" dirty="0"/>
              <a:t>4</a:t>
            </a:r>
            <a:r>
              <a:rPr lang="en-US" altLang="zh-CN" sz="2000" dirty="0"/>
              <a:t> Nebulae - Dawning </a:t>
            </a:r>
            <a:r>
              <a:rPr lang="en-US" altLang="zh-CN" sz="2000" dirty="0" err="1"/>
              <a:t>TC3600</a:t>
            </a:r>
            <a:r>
              <a:rPr lang="en-US" altLang="zh-CN" sz="2000" dirty="0"/>
              <a:t> Blade, Intel </a:t>
            </a:r>
            <a:r>
              <a:rPr lang="en-US" altLang="zh-CN" sz="2000" dirty="0" err="1"/>
              <a:t>X5650</a:t>
            </a:r>
            <a:r>
              <a:rPr lang="en-US" altLang="zh-CN" sz="2000" dirty="0"/>
              <a:t>, </a:t>
            </a:r>
            <a:r>
              <a:rPr lang="en-US" altLang="zh-CN" sz="2000" dirty="0" err="1"/>
              <a:t>NVidia</a:t>
            </a:r>
            <a:r>
              <a:rPr lang="en-US" altLang="zh-CN" sz="2000" dirty="0"/>
              <a:t> Tesla </a:t>
            </a:r>
            <a:r>
              <a:rPr lang="en-US" altLang="zh-CN" sz="2000" dirty="0" err="1"/>
              <a:t>C2050</a:t>
            </a:r>
            <a:r>
              <a:rPr lang="en-US" altLang="zh-CN" sz="2000" dirty="0"/>
              <a:t> </a:t>
            </a:r>
            <a:r>
              <a:rPr lang="en-US" altLang="zh-CN" sz="2000" dirty="0" err="1"/>
              <a:t>GPU</a:t>
            </a:r>
            <a:r>
              <a:rPr lang="en-US" altLang="zh-CN" sz="2000" dirty="0"/>
              <a:t> </a:t>
            </a:r>
          </a:p>
          <a:p>
            <a:pPr>
              <a:buNone/>
            </a:pPr>
            <a:r>
              <a:rPr lang="en-US" altLang="zh-CN" sz="2000" b="1" dirty="0"/>
              <a:t>5</a:t>
            </a:r>
            <a:r>
              <a:rPr lang="en-US" altLang="zh-CN" sz="2000" dirty="0"/>
              <a:t> </a:t>
            </a:r>
            <a:r>
              <a:rPr lang="en-US" altLang="zh-CN" sz="2000" dirty="0" err="1"/>
              <a:t>TSUBAME</a:t>
            </a:r>
            <a:r>
              <a:rPr lang="en-US" altLang="zh-CN" sz="2000" dirty="0"/>
              <a:t> 2.0 - HP </a:t>
            </a:r>
            <a:r>
              <a:rPr lang="en-US" altLang="zh-CN" sz="2000" dirty="0" err="1"/>
              <a:t>ProLiant</a:t>
            </a:r>
            <a:r>
              <a:rPr lang="en-US" altLang="zh-CN" sz="2000" dirty="0"/>
              <a:t> </a:t>
            </a:r>
            <a:r>
              <a:rPr lang="en-US" altLang="zh-CN" sz="2000" dirty="0" err="1"/>
              <a:t>SL390s</a:t>
            </a:r>
            <a:r>
              <a:rPr lang="en-US" altLang="zh-CN" sz="2000" dirty="0"/>
              <a:t> </a:t>
            </a:r>
            <a:r>
              <a:rPr lang="en-US" altLang="zh-CN" sz="2000" dirty="0" err="1"/>
              <a:t>G7</a:t>
            </a:r>
            <a:r>
              <a:rPr lang="en-US" altLang="zh-CN" sz="2000" dirty="0"/>
              <a:t> Xeon </a:t>
            </a:r>
            <a:r>
              <a:rPr lang="en-US" altLang="zh-CN" sz="2000" dirty="0" err="1"/>
              <a:t>6C</a:t>
            </a:r>
            <a:r>
              <a:rPr lang="en-US" altLang="zh-CN" sz="2000" dirty="0"/>
              <a:t> </a:t>
            </a:r>
            <a:r>
              <a:rPr lang="en-US" altLang="zh-CN" sz="2000" dirty="0" err="1"/>
              <a:t>X5670</a:t>
            </a:r>
            <a:r>
              <a:rPr lang="en-US" altLang="zh-CN" sz="2000" dirty="0"/>
              <a:t>, </a:t>
            </a:r>
            <a:r>
              <a:rPr lang="en-US" altLang="zh-CN" sz="2000" dirty="0" err="1"/>
              <a:t>Nvidia</a:t>
            </a:r>
            <a:r>
              <a:rPr lang="en-US" altLang="zh-CN" sz="2000" dirty="0"/>
              <a:t> </a:t>
            </a:r>
            <a:r>
              <a:rPr lang="en-US" altLang="zh-CN" sz="2000" dirty="0" err="1"/>
              <a:t>GPU</a:t>
            </a:r>
            <a:r>
              <a:rPr lang="en-US" altLang="zh-CN" sz="2000" dirty="0"/>
              <a:t>, Linux/Windows </a:t>
            </a:r>
          </a:p>
          <a:p>
            <a:pPr>
              <a:buNone/>
            </a:pPr>
            <a:r>
              <a:rPr lang="en-US" altLang="zh-CN" sz="2000" b="1" dirty="0"/>
              <a:t>6</a:t>
            </a:r>
            <a:r>
              <a:rPr lang="en-US" altLang="zh-CN" sz="2000" dirty="0"/>
              <a:t> </a:t>
            </a:r>
            <a:r>
              <a:rPr lang="en-US" altLang="zh-CN" sz="2000" dirty="0" err="1"/>
              <a:t>Cielo</a:t>
            </a:r>
            <a:r>
              <a:rPr lang="en-US" altLang="zh-CN" sz="2000" dirty="0"/>
              <a:t> - Cray </a:t>
            </a:r>
            <a:r>
              <a:rPr lang="en-US" altLang="zh-CN" sz="2000" dirty="0" err="1"/>
              <a:t>XE6</a:t>
            </a:r>
            <a:r>
              <a:rPr lang="en-US" altLang="zh-CN" sz="2000" dirty="0"/>
              <a:t> 8-core 2.4 GHz </a:t>
            </a:r>
          </a:p>
          <a:p>
            <a:pPr>
              <a:buNone/>
            </a:pPr>
            <a:r>
              <a:rPr lang="en-US" altLang="zh-CN" sz="2000" b="1" dirty="0"/>
              <a:t>7</a:t>
            </a:r>
            <a:r>
              <a:rPr lang="en-US" altLang="zh-CN" sz="2000" dirty="0"/>
              <a:t> Pleiades - </a:t>
            </a:r>
            <a:r>
              <a:rPr lang="en-US" altLang="zh-CN" sz="2000" dirty="0" err="1"/>
              <a:t>SGI</a:t>
            </a:r>
            <a:r>
              <a:rPr lang="en-US" altLang="zh-CN" sz="2000" dirty="0"/>
              <a:t> </a:t>
            </a:r>
            <a:r>
              <a:rPr lang="en-US" altLang="zh-CN" sz="2000" dirty="0" err="1"/>
              <a:t>Altix</a:t>
            </a:r>
            <a:r>
              <a:rPr lang="en-US" altLang="zh-CN" sz="2000" dirty="0"/>
              <a:t> ICE </a:t>
            </a:r>
            <a:r>
              <a:rPr lang="en-US" altLang="zh-CN" sz="2000" dirty="0" err="1"/>
              <a:t>8200EX</a:t>
            </a:r>
            <a:r>
              <a:rPr lang="en-US" altLang="zh-CN" sz="2000" dirty="0"/>
              <a:t>/</a:t>
            </a:r>
            <a:r>
              <a:rPr lang="en-US" altLang="zh-CN" sz="2000" dirty="0" err="1"/>
              <a:t>8400EX</a:t>
            </a:r>
            <a:r>
              <a:rPr lang="en-US" altLang="zh-CN" sz="2000" dirty="0"/>
              <a:t>, Xeon HT QC 3.0/Xeon 5570/5670 2.93 </a:t>
            </a:r>
            <a:r>
              <a:rPr lang="en-US" altLang="zh-CN" sz="2000" dirty="0" err="1"/>
              <a:t>Ghz</a:t>
            </a:r>
            <a:r>
              <a:rPr lang="en-US" altLang="zh-CN" sz="2000" dirty="0"/>
              <a:t>, </a:t>
            </a:r>
            <a:r>
              <a:rPr lang="en-US" altLang="zh-CN" sz="2000" dirty="0" err="1"/>
              <a:t>Infiniband</a:t>
            </a:r>
            <a:r>
              <a:rPr lang="en-US" altLang="zh-CN" sz="2000" dirty="0"/>
              <a:t> </a:t>
            </a:r>
          </a:p>
          <a:p>
            <a:pPr>
              <a:buNone/>
            </a:pPr>
            <a:r>
              <a:rPr lang="en-US" altLang="zh-CN" sz="2000" b="1" dirty="0"/>
              <a:t>8</a:t>
            </a:r>
            <a:r>
              <a:rPr lang="en-US" altLang="zh-CN" sz="2000" dirty="0"/>
              <a:t> Hopper - Cray </a:t>
            </a:r>
            <a:r>
              <a:rPr lang="en-US" altLang="zh-CN" sz="2000" dirty="0" err="1"/>
              <a:t>XE6</a:t>
            </a:r>
            <a:r>
              <a:rPr lang="en-US" altLang="zh-CN" sz="2000" dirty="0"/>
              <a:t> 12-core 2.1 GHz </a:t>
            </a:r>
          </a:p>
          <a:p>
            <a:pPr>
              <a:buNone/>
            </a:pPr>
            <a:r>
              <a:rPr lang="en-US" altLang="zh-CN" sz="2000" b="1" dirty="0"/>
              <a:t>9</a:t>
            </a:r>
            <a:r>
              <a:rPr lang="en-US" altLang="zh-CN" sz="2000" dirty="0"/>
              <a:t> </a:t>
            </a:r>
            <a:r>
              <a:rPr lang="en-US" altLang="zh-CN" sz="2000" dirty="0" err="1"/>
              <a:t>Tera</a:t>
            </a:r>
            <a:r>
              <a:rPr lang="en-US" altLang="zh-CN" sz="2000" dirty="0"/>
              <a:t>-100 - Bull </a:t>
            </a:r>
            <a:r>
              <a:rPr lang="en-US" altLang="zh-CN" sz="2000" dirty="0" err="1"/>
              <a:t>bullx</a:t>
            </a:r>
            <a:r>
              <a:rPr lang="en-US" altLang="zh-CN" sz="2000" dirty="0"/>
              <a:t> super-node </a:t>
            </a:r>
            <a:r>
              <a:rPr lang="en-US" altLang="zh-CN" sz="2000" dirty="0" err="1"/>
              <a:t>S6010</a:t>
            </a:r>
            <a:r>
              <a:rPr lang="en-US" altLang="zh-CN" sz="2000" dirty="0"/>
              <a:t>/</a:t>
            </a:r>
            <a:r>
              <a:rPr lang="en-US" altLang="zh-CN" sz="2000" dirty="0" err="1"/>
              <a:t>S6030</a:t>
            </a:r>
            <a:r>
              <a:rPr lang="en-US" altLang="zh-CN" sz="2000" dirty="0"/>
              <a:t> </a:t>
            </a:r>
          </a:p>
          <a:p>
            <a:pPr>
              <a:buNone/>
            </a:pPr>
            <a:r>
              <a:rPr lang="en-US" altLang="zh-CN" sz="2000" b="1" dirty="0"/>
              <a:t>10</a:t>
            </a:r>
            <a:r>
              <a:rPr lang="en-US" altLang="zh-CN" sz="2000" dirty="0"/>
              <a:t> Roadrunner - </a:t>
            </a:r>
            <a:r>
              <a:rPr lang="en-US" altLang="zh-CN" sz="2000" dirty="0" err="1"/>
              <a:t>BladeCenter</a:t>
            </a:r>
            <a:r>
              <a:rPr lang="en-US" altLang="zh-CN" sz="2000" dirty="0"/>
              <a:t> </a:t>
            </a:r>
            <a:r>
              <a:rPr lang="en-US" altLang="zh-CN" sz="2000" dirty="0" err="1"/>
              <a:t>QS22</a:t>
            </a:r>
            <a:r>
              <a:rPr lang="en-US" altLang="zh-CN" sz="2000" dirty="0"/>
              <a:t>/</a:t>
            </a:r>
            <a:r>
              <a:rPr lang="en-US" altLang="zh-CN" sz="2000" dirty="0" err="1"/>
              <a:t>LS21</a:t>
            </a:r>
            <a:r>
              <a:rPr lang="en-US" altLang="zh-CN" sz="2000" dirty="0"/>
              <a:t> Cluster, </a:t>
            </a:r>
            <a:r>
              <a:rPr lang="en-US" altLang="zh-CN" sz="2000" dirty="0" err="1"/>
              <a:t>PowerXCell</a:t>
            </a:r>
            <a:r>
              <a:rPr lang="en-US" altLang="zh-CN" sz="2000" dirty="0"/>
              <a:t> </a:t>
            </a:r>
            <a:r>
              <a:rPr lang="en-US" altLang="zh-CN" sz="2000" dirty="0" err="1"/>
              <a:t>8i</a:t>
            </a:r>
            <a:r>
              <a:rPr lang="en-US" altLang="zh-CN" sz="2000" dirty="0"/>
              <a:t> 3.2 </a:t>
            </a:r>
            <a:r>
              <a:rPr lang="en-US" altLang="zh-CN" sz="2000" dirty="0" err="1"/>
              <a:t>Ghz</a:t>
            </a:r>
            <a:r>
              <a:rPr lang="en-US" altLang="zh-CN" sz="2000" dirty="0"/>
              <a:t> / </a:t>
            </a:r>
            <a:r>
              <a:rPr lang="en-US" altLang="zh-CN" sz="2000" dirty="0" err="1"/>
              <a:t>Opteron</a:t>
            </a:r>
            <a:r>
              <a:rPr lang="en-US" altLang="zh-CN" sz="2000" dirty="0"/>
              <a:t> DC 1.8 GHz, Voltaire </a:t>
            </a:r>
            <a:r>
              <a:rPr lang="en-US" altLang="zh-CN" sz="2000" dirty="0" err="1"/>
              <a:t>Infiniband</a:t>
            </a:r>
            <a:endParaRPr lang="en-US" altLang="zh-CN" sz="2000" dirty="0"/>
          </a:p>
          <a:p>
            <a:pPr lvl="1"/>
            <a:endParaRPr lang="en-US" altLang="zh-CN" dirty="0" smtClean="0">
              <a:solidFill>
                <a:srgbClr val="3333FF"/>
              </a:solidFill>
            </a:endParaRPr>
          </a:p>
        </p:txBody>
      </p:sp>
    </p:spTree>
    <p:extLst>
      <p:ext uri="{BB962C8B-B14F-4D97-AF65-F5344CB8AC3E}">
        <p14:creationId xmlns:p14="http://schemas.microsoft.com/office/powerpoint/2010/main" val="1896573606"/>
      </p:ext>
    </p:extLst>
  </p:cSld>
  <p:clrMapOvr>
    <a:masterClrMapping/>
  </p:clrMapOvr>
  <p:transition spd="slow">
    <p:pull dir="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a:xfrm>
            <a:off x="1703512" y="0"/>
            <a:ext cx="8742238" cy="857250"/>
          </a:xfrm>
        </p:spPr>
        <p:txBody>
          <a:bodyPr>
            <a:normAutofit fontScale="90000"/>
          </a:bodyPr>
          <a:lstStyle/>
          <a:p>
            <a:r>
              <a:rPr lang="en-US" altLang="zh-CN" sz="3600" dirty="0">
                <a:ea typeface="黑体" panose="02010609060101010101" pitchFamily="49" charset="-122"/>
              </a:rPr>
              <a:t>Fastest Supercomputer  in the world</a:t>
            </a:r>
            <a:br>
              <a:rPr lang="en-US" altLang="zh-CN" sz="3600" dirty="0">
                <a:ea typeface="黑体" panose="02010609060101010101" pitchFamily="49" charset="-122"/>
              </a:rPr>
            </a:br>
            <a:r>
              <a:rPr lang="en-US" altLang="zh-CN" sz="2400" dirty="0">
                <a:solidFill>
                  <a:schemeClr val="tx1"/>
                </a:solidFill>
              </a:rPr>
              <a:t>from </a:t>
            </a:r>
            <a:r>
              <a:rPr lang="en-US" altLang="zh-CN" sz="2400" u="sng" dirty="0">
                <a:solidFill>
                  <a:schemeClr val="tx1"/>
                </a:solidFill>
              </a:rPr>
              <a:t>http://top500.org/</a:t>
            </a:r>
            <a:r>
              <a:rPr lang="en-US" altLang="zh-CN" sz="2400" dirty="0">
                <a:solidFill>
                  <a:schemeClr val="tx1"/>
                </a:solidFill>
                <a:ea typeface="黑体" panose="02010609060101010101" pitchFamily="49" charset="-122"/>
              </a:rPr>
              <a:t>     </a:t>
            </a:r>
            <a:r>
              <a:rPr lang="en-US" altLang="zh-CN" sz="2400" dirty="0">
                <a:ea typeface="黑体" panose="02010609060101010101" pitchFamily="49" charset="-122"/>
              </a:rPr>
              <a:t>June. 2013</a:t>
            </a:r>
            <a:endParaRPr lang="zh-CN" altLang="en-US" sz="3600"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2374289966"/>
              </p:ext>
            </p:extLst>
          </p:nvPr>
        </p:nvGraphicFramePr>
        <p:xfrm>
          <a:off x="1524000" y="1031876"/>
          <a:ext cx="9144001" cy="5824469"/>
        </p:xfrm>
        <a:graphic>
          <a:graphicData uri="http://schemas.openxmlformats.org/drawingml/2006/table">
            <a:tbl>
              <a:tblPr/>
              <a:tblGrid>
                <a:gridCol w="558413"/>
                <a:gridCol w="2053716"/>
                <a:gridCol w="3707236"/>
                <a:gridCol w="739896"/>
                <a:gridCol w="739897"/>
                <a:gridCol w="739896"/>
                <a:gridCol w="604947"/>
              </a:tblGrid>
              <a:tr h="357188">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Rank</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Site</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System</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Cores</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Rmax </a:t>
                      </a: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(TFlop/s)</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Tpeak (</a:t>
                      </a: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TFlop/s</a:t>
                      </a:r>
                      <a:r>
                        <a:rPr kumimoji="0" lang="en-US" altLang="zh-CN" sz="16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Power (kW)</a:t>
                      </a:r>
                    </a:p>
                  </a:txBody>
                  <a:tcPr marL="9318" marR="9318" marT="4659" marB="4659" anchor="ctr" horzOverflow="overflow">
                    <a:lnL>
                      <a:noFill/>
                    </a:lnL>
                    <a:lnR>
                      <a:noFill/>
                    </a:lnR>
                    <a:lnT>
                      <a:noFill/>
                    </a:lnT>
                    <a:lnB>
                      <a:noFill/>
                    </a:lnB>
                    <a:lnTlToBr>
                      <a:noFill/>
                    </a:lnTlToBr>
                    <a:lnBlToTr>
                      <a:noFill/>
                    </a:lnBlToTr>
                    <a:noFill/>
                  </a:tcPr>
                </a:tc>
              </a:tr>
              <a:tr h="679450">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1</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hlinkClick r:id="rId3" action="ppaction://hlinkfile"/>
                        </a:rPr>
                        <a:t>National University of Defense Technology</a:t>
                      </a:r>
                      <a:r>
                        <a:rPr kumimoji="0" lang="en-US" altLang="zh-CN" sz="1200" b="0"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     </a:t>
                      </a:r>
                      <a:r>
                        <a:rPr kumimoji="0" lang="en-US" altLang="zh-CN" sz="1200" b="0" i="0" u="none" strike="noStrike" cap="none" normalizeH="0" baseline="0" dirty="0" smtClean="0">
                          <a:ln>
                            <a:noFill/>
                          </a:ln>
                          <a:solidFill>
                            <a:srgbClr val="FF0000"/>
                          </a:solidFill>
                          <a:effectLst/>
                          <a:latin typeface="Tahoma" panose="020B0604030504040204" pitchFamily="34" charset="0"/>
                          <a:ea typeface="宋体" panose="02010600030101010101" pitchFamily="2" charset="-122"/>
                        </a:rPr>
                        <a:t> China</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hlinkClick r:id="rId4" action="ppaction://hlinkfile"/>
                        </a:rPr>
                        <a:t>Tianhe-2 (MilkyWay-2)</a:t>
                      </a: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hlinkClick r:id="rId4" action="ppaction://hlinkfile"/>
                        </a:rPr>
                        <a:t> - TH-IVB-FEP Cluster, Intel Xeon E5-2692 12C 2.200GHz, TH Express-2, Intel Xeon Phi 31S1P</a:t>
                      </a: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        NUDT</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3,120,000</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33,862.7</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54,902.4</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17,808</a:t>
                      </a:r>
                    </a:p>
                  </a:txBody>
                  <a:tcPr marL="9318" marR="9318" marT="4659" marB="4659" anchor="ctr" horzOverflow="overflow">
                    <a:lnL>
                      <a:noFill/>
                    </a:lnL>
                    <a:lnR>
                      <a:noFill/>
                    </a:lnR>
                    <a:lnT>
                      <a:noFill/>
                    </a:lnT>
                    <a:lnB>
                      <a:noFill/>
                    </a:lnB>
                    <a:lnTlToBr>
                      <a:noFill/>
                    </a:lnTlToBr>
                    <a:lnBlToTr>
                      <a:noFill/>
                    </a:lnBlToTr>
                    <a:noFill/>
                  </a:tcPr>
                </a:tc>
              </a:tr>
              <a:tr h="539750">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2</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hlinkClick r:id="rId5" action="ppaction://hlinkfile"/>
                        </a:rPr>
                        <a:t>DOE/SC/Oak Ridge National Laboratory</a:t>
                      </a: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     USA</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hlinkClick r:id="rId6" action="ppaction://hlinkfile"/>
                        </a:rPr>
                        <a:t>Titan</a:t>
                      </a: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hlinkClick r:id="rId6" action="ppaction://hlinkfile"/>
                        </a:rPr>
                        <a:t> - Cray XK7 , Opteron 6274 16C 2.200GHz, Cray Gemini interconnect, NVIDIA K20x</a:t>
                      </a: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   Cray Inc.</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560,640</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17,590.0</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27,112.5</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8,209</a:t>
                      </a:r>
                    </a:p>
                  </a:txBody>
                  <a:tcPr marL="9318" marR="9318" marT="4659" marB="4659" anchor="ctr" horzOverflow="overflow">
                    <a:lnL>
                      <a:noFill/>
                    </a:lnL>
                    <a:lnR>
                      <a:noFill/>
                    </a:lnR>
                    <a:lnT>
                      <a:noFill/>
                    </a:lnT>
                    <a:lnB>
                      <a:noFill/>
                    </a:lnB>
                    <a:lnTlToBr>
                      <a:noFill/>
                    </a:lnTlToBr>
                    <a:lnBlToTr>
                      <a:noFill/>
                    </a:lnBlToTr>
                    <a:noFill/>
                  </a:tcPr>
                </a:tc>
              </a:tr>
              <a:tr h="344488">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3</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hlinkClick r:id="rId7" action="ppaction://hlinkfile"/>
                        </a:rPr>
                        <a:t>DOE/NNSA/LLNL</a:t>
                      </a: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      USA</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hlinkClick r:id="rId8" action="ppaction://hlinkfile"/>
                        </a:rPr>
                        <a:t>Sequoia</a:t>
                      </a:r>
                      <a:r>
                        <a:rPr kumimoji="0" lang="en-US" altLang="zh-CN" sz="1200" b="0"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hlinkClick r:id="rId8" action="ppaction://hlinkfile"/>
                        </a:rPr>
                        <a:t> - </a:t>
                      </a:r>
                      <a:r>
                        <a:rPr kumimoji="0" lang="en-US" altLang="zh-CN" sz="1200" b="0" i="0" u="none" strike="noStrike" cap="none" normalizeH="0" baseline="0" dirty="0" err="1" smtClean="0">
                          <a:ln>
                            <a:noFill/>
                          </a:ln>
                          <a:solidFill>
                            <a:schemeClr val="tx1"/>
                          </a:solidFill>
                          <a:effectLst/>
                          <a:latin typeface="Tahoma" panose="020B0604030504040204" pitchFamily="34" charset="0"/>
                          <a:ea typeface="宋体" panose="02010600030101010101" pitchFamily="2" charset="-122"/>
                          <a:hlinkClick r:id="rId8" action="ppaction://hlinkfile"/>
                        </a:rPr>
                        <a:t>BlueGene</a:t>
                      </a:r>
                      <a:r>
                        <a:rPr kumimoji="0" lang="en-US" altLang="zh-CN" sz="1200" b="0"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hlinkClick r:id="rId8" action="ppaction://hlinkfile"/>
                        </a:rPr>
                        <a:t>/Q, Power BQC 16C 1.60 GHz, Custom</a:t>
                      </a:r>
                      <a:r>
                        <a:rPr kumimoji="0" lang="en-US" altLang="zh-CN" sz="1200" b="0"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      IBM</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1,572,864</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17,173.2</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20,132.7</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7,890</a:t>
                      </a:r>
                    </a:p>
                  </a:txBody>
                  <a:tcPr marL="9318" marR="9318" marT="4659" marB="4659" anchor="ctr" horzOverflow="overflow">
                    <a:lnL>
                      <a:noFill/>
                    </a:lnL>
                    <a:lnR>
                      <a:noFill/>
                    </a:lnR>
                    <a:lnT>
                      <a:noFill/>
                    </a:lnT>
                    <a:lnB>
                      <a:noFill/>
                    </a:lnB>
                    <a:lnTlToBr>
                      <a:noFill/>
                    </a:lnTlToBr>
                    <a:lnBlToTr>
                      <a:noFill/>
                    </a:lnBlToTr>
                    <a:noFill/>
                  </a:tcPr>
                </a:tc>
              </a:tr>
              <a:tr h="344488">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4</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hlinkClick r:id="rId9" action="ppaction://hlinkfile"/>
                        </a:rPr>
                        <a:t>RIKEN Advanced Institute for Computational Science (AICS)</a:t>
                      </a: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
                      </a:r>
                      <a:b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b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Japan</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hlinkClick r:id="rId10" action="ppaction://hlinkfile"/>
                        </a:rPr>
                        <a:t>K computer, SPARC64 </a:t>
                      </a:r>
                      <a:r>
                        <a:rPr kumimoji="0" lang="en-US" altLang="zh-CN" sz="1200" b="0" i="0" u="none" strike="noStrike" cap="none" normalizeH="0" baseline="0" dirty="0" err="1" smtClean="0">
                          <a:ln>
                            <a:noFill/>
                          </a:ln>
                          <a:solidFill>
                            <a:schemeClr val="tx1"/>
                          </a:solidFill>
                          <a:effectLst/>
                          <a:latin typeface="Tahoma" panose="020B0604030504040204" pitchFamily="34" charset="0"/>
                          <a:ea typeface="宋体" panose="02010600030101010101" pitchFamily="2" charset="-122"/>
                          <a:hlinkClick r:id="rId10" action="ppaction://hlinkfile"/>
                        </a:rPr>
                        <a:t>VIIIfx</a:t>
                      </a:r>
                      <a:r>
                        <a:rPr kumimoji="0" lang="en-US" altLang="zh-CN" sz="1200" b="0"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hlinkClick r:id="rId10" action="ppaction://hlinkfile"/>
                        </a:rPr>
                        <a:t> 2.0GHz, Tofu interconnect</a:t>
                      </a:r>
                      <a:r>
                        <a:rPr kumimoji="0" lang="en-US" altLang="zh-CN" sz="1200" b="0"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
                      </a:r>
                      <a:br>
                        <a:rPr kumimoji="0" lang="en-US" altLang="zh-CN" sz="1200" b="0"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br>
                      <a:r>
                        <a:rPr kumimoji="0" lang="en-US" altLang="zh-CN" sz="1200" b="0"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Fujitsu</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705,024</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10,510.0</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11,280.4</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12,660</a:t>
                      </a:r>
                    </a:p>
                  </a:txBody>
                  <a:tcPr marL="9318" marR="9318" marT="4659" marB="4659" anchor="ctr" horzOverflow="overflow">
                    <a:lnL>
                      <a:noFill/>
                    </a:lnL>
                    <a:lnR>
                      <a:noFill/>
                    </a:lnR>
                    <a:lnT>
                      <a:noFill/>
                    </a:lnT>
                    <a:lnB>
                      <a:noFill/>
                    </a:lnB>
                    <a:lnTlToBr>
                      <a:noFill/>
                    </a:lnTlToBr>
                    <a:lnBlToTr>
                      <a:noFill/>
                    </a:lnBlToTr>
                    <a:noFill/>
                  </a:tcPr>
                </a:tc>
              </a:tr>
              <a:tr h="317500">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5</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hlinkClick r:id="rId11" action="ppaction://hlinkfile"/>
                        </a:rPr>
                        <a:t>DOE/SC/Argonne National Laboratory</a:t>
                      </a: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      USA</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hlinkClick r:id="rId12" action="ppaction://hlinkfile"/>
                        </a:rPr>
                        <a:t>Mira</a:t>
                      </a: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hlinkClick r:id="rId12" action="ppaction://hlinkfile"/>
                        </a:rPr>
                        <a:t> - BlueGene/Q, Power BQC 16C 1.60GHz, Custom</a:t>
                      </a: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
                      </a:r>
                      <a:b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b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IBM</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786,432</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8,586.6</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10,066.3</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3,945</a:t>
                      </a:r>
                    </a:p>
                  </a:txBody>
                  <a:tcPr marL="9318" marR="9318" marT="4659" marB="4659" anchor="ctr" horzOverflow="overflow">
                    <a:lnL>
                      <a:noFill/>
                    </a:lnL>
                    <a:lnR>
                      <a:noFill/>
                    </a:lnR>
                    <a:lnT>
                      <a:noFill/>
                    </a:lnT>
                    <a:lnB>
                      <a:noFill/>
                    </a:lnB>
                    <a:lnTlToBr>
                      <a:noFill/>
                    </a:lnTlToBr>
                    <a:lnBlToTr>
                      <a:noFill/>
                    </a:lnBlToTr>
                    <a:noFill/>
                  </a:tcPr>
                </a:tc>
              </a:tr>
              <a:tr h="568325">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6</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hlinkClick r:id="rId13" action="ppaction://hlinkfile"/>
                        </a:rPr>
                        <a:t>Texas Advanced Computing Center/Univ. of Texas</a:t>
                      </a: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    USA</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hlinkClick r:id="rId14" action="ppaction://hlinkfile"/>
                        </a:rPr>
                        <a:t>Stampede</a:t>
                      </a: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hlinkClick r:id="rId14" action="ppaction://hlinkfile"/>
                        </a:rPr>
                        <a:t> - PowerEdge C8220, Xeon E5-2680 8C 2.700GHz, Infiniband FDR, Intel Xeon Phi SE10P</a:t>
                      </a: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Dell</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462,462</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5,168.1</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8,520.1</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4,510</a:t>
                      </a:r>
                    </a:p>
                  </a:txBody>
                  <a:tcPr marL="9318" marR="9318" marT="4659" marB="4659" anchor="ctr" horzOverflow="overflow">
                    <a:lnL>
                      <a:noFill/>
                    </a:lnL>
                    <a:lnR>
                      <a:noFill/>
                    </a:lnR>
                    <a:lnT>
                      <a:noFill/>
                    </a:lnT>
                    <a:lnB>
                      <a:noFill/>
                    </a:lnB>
                    <a:lnTlToBr>
                      <a:noFill/>
                    </a:lnTlToBr>
                    <a:lnBlToTr>
                      <a:noFill/>
                    </a:lnBlToTr>
                    <a:noFill/>
                  </a:tcPr>
                </a:tc>
              </a:tr>
              <a:tr h="400050">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7</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hlinkClick r:id="rId15" action="ppaction://hlinkfile"/>
                        </a:rPr>
                        <a:t>Forschungszentrum Juelich (FZJ)</a:t>
                      </a: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      Germany</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hlinkClick r:id="rId16" action="ppaction://hlinkfile"/>
                        </a:rPr>
                        <a:t>JUQUEEN</a:t>
                      </a: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hlinkClick r:id="rId16" action="ppaction://hlinkfile"/>
                        </a:rPr>
                        <a:t> - BlueGene/Q, Power BQC 16C 1.600GHz, Custom Interconnect</a:t>
                      </a: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 IBM</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458,752</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5,008.9</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5,872.0</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2,301</a:t>
                      </a:r>
                    </a:p>
                  </a:txBody>
                  <a:tcPr marL="9318" marR="9318" marT="4659" marB="4659" anchor="ctr" horzOverflow="overflow">
                    <a:lnL>
                      <a:noFill/>
                    </a:lnL>
                    <a:lnR>
                      <a:noFill/>
                    </a:lnR>
                    <a:lnT>
                      <a:noFill/>
                    </a:lnT>
                    <a:lnB>
                      <a:noFill/>
                    </a:lnB>
                    <a:lnTlToBr>
                      <a:noFill/>
                    </a:lnTlToBr>
                    <a:lnBlToTr>
                      <a:noFill/>
                    </a:lnBlToTr>
                    <a:noFill/>
                  </a:tcPr>
                </a:tc>
              </a:tr>
              <a:tr h="400050">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8</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hlinkClick r:id="rId7" action="ppaction://hlinkfile"/>
                        </a:rPr>
                        <a:t>DOE/NNSA/LLNL</a:t>
                      </a: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       USA</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hlinkClick r:id="rId17" action="ppaction://hlinkfile"/>
                        </a:rPr>
                        <a:t>Vulcan</a:t>
                      </a: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hlinkClick r:id="rId17" action="ppaction://hlinkfile"/>
                        </a:rPr>
                        <a:t> - BlueGene/Q, Power BQC 16C 1.600GHz, Custom Interconnect</a:t>
                      </a: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 IBM</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393,216</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4,293.3</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5,033.2</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1,972</a:t>
                      </a:r>
                    </a:p>
                  </a:txBody>
                  <a:tcPr marL="9318" marR="9318" marT="4659" marB="4659" anchor="ctr" horzOverflow="overflow">
                    <a:lnL>
                      <a:noFill/>
                    </a:lnL>
                    <a:lnR>
                      <a:noFill/>
                    </a:lnR>
                    <a:lnT>
                      <a:noFill/>
                    </a:lnT>
                    <a:lnB>
                      <a:noFill/>
                    </a:lnB>
                    <a:lnTlToBr>
                      <a:noFill/>
                    </a:lnTlToBr>
                    <a:lnBlToTr>
                      <a:noFill/>
                    </a:lnBlToTr>
                    <a:noFill/>
                  </a:tcPr>
                </a:tc>
              </a:tr>
              <a:tr h="457200">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9</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hlinkClick r:id="rId18" action="ppaction://hlinkfile"/>
                        </a:rPr>
                        <a:t>Leibniz Rechenzentrum</a:t>
                      </a: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
                      </a:r>
                      <a:b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b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Germany</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hlinkClick r:id="rId19" action="ppaction://hlinkfile"/>
                        </a:rPr>
                        <a:t>SuperMUC</a:t>
                      </a: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hlinkClick r:id="rId19" action="ppaction://hlinkfile"/>
                        </a:rPr>
                        <a:t> - iDataPlex DX360M4, Xeon E5-2680 8C 2.70GHz, Infiniband FDR</a:t>
                      </a: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IBM</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147,456</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2,897.0</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3,185.1</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3,423</a:t>
                      </a:r>
                    </a:p>
                  </a:txBody>
                  <a:tcPr marL="9318" marR="9318" marT="4659" marB="4659" anchor="ctr" horzOverflow="overflow">
                    <a:lnL>
                      <a:noFill/>
                    </a:lnL>
                    <a:lnR>
                      <a:noFill/>
                    </a:lnR>
                    <a:lnT>
                      <a:noFill/>
                    </a:lnT>
                    <a:lnB>
                      <a:noFill/>
                    </a:lnB>
                    <a:lnTlToBr>
                      <a:noFill/>
                    </a:lnTlToBr>
                    <a:lnBlToTr>
                      <a:noFill/>
                    </a:lnBlToTr>
                    <a:noFill/>
                  </a:tcPr>
                </a:tc>
              </a:tr>
              <a:tr h="428625">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10</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hlinkClick r:id="rId20" action="ppaction://hlinkfile"/>
                        </a:rPr>
                        <a:t>National Supercomputing Center in Tianjin</a:t>
                      </a: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    China</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hlinkClick r:id="rId21" action="ppaction://hlinkfile"/>
                        </a:rPr>
                        <a:t>Tianhe-1A</a:t>
                      </a: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hlinkClick r:id="rId21" action="ppaction://hlinkfile"/>
                        </a:rPr>
                        <a:t> - NUDT YH MPP, Xeon X5670 6C 2.93 GHz, NVIDIA 2050</a:t>
                      </a: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
                      </a:r>
                      <a:b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b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NUDT</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186,368</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2,566.0</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4,701.0</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4,040</a:t>
                      </a:r>
                    </a:p>
                  </a:txBody>
                  <a:tcPr marL="9318" marR="9318" marT="4659" marB="4659" anchor="ctr" horzOverflow="overflow">
                    <a:lnL>
                      <a:noFill/>
                    </a:lnL>
                    <a:lnR>
                      <a:noFill/>
                    </a:lnR>
                    <a:lnT>
                      <a:noFill/>
                    </a:lnT>
                    <a:lnB>
                      <a:noFill/>
                    </a:lnB>
                    <a:lnTlToBr>
                      <a:noFill/>
                    </a:lnTlToBr>
                    <a:lnBlToTr>
                      <a:noFill/>
                    </a:lnBlToTr>
                    <a:noFill/>
                  </a:tcPr>
                </a:tc>
              </a:tr>
            </a:tbl>
          </a:graphicData>
        </a:graphic>
      </p:graphicFrame>
      <p:sp>
        <p:nvSpPr>
          <p:cNvPr id="5" name="矩形 4"/>
          <p:cNvSpPr>
            <a:spLocks noChangeArrowheads="1"/>
          </p:cNvSpPr>
          <p:nvPr/>
        </p:nvSpPr>
        <p:spPr bwMode="auto">
          <a:xfrm>
            <a:off x="1630362" y="1484784"/>
            <a:ext cx="9037638" cy="720080"/>
          </a:xfrm>
          <a:prstGeom prst="rect">
            <a:avLst/>
          </a:prstGeom>
          <a:noFill/>
          <a:ln w="38100"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endParaRPr lang="zh-CN" altLang="en-US" sz="1800"/>
          </a:p>
        </p:txBody>
      </p:sp>
    </p:spTree>
    <p:extLst>
      <p:ext uri="{BB962C8B-B14F-4D97-AF65-F5344CB8AC3E}">
        <p14:creationId xmlns:p14="http://schemas.microsoft.com/office/powerpoint/2010/main" val="1301878621"/>
      </p:ext>
    </p:extLst>
  </p:cSld>
  <p:clrMapOvr>
    <a:masterClrMapping/>
  </p:clrMapOvr>
  <p:transition spd="slow">
    <p:pull dir="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a:xfrm>
            <a:off x="1874183" y="89880"/>
            <a:ext cx="8621713" cy="936625"/>
          </a:xfrm>
        </p:spPr>
        <p:txBody>
          <a:bodyPr>
            <a:normAutofit fontScale="90000"/>
          </a:bodyPr>
          <a:lstStyle/>
          <a:p>
            <a:r>
              <a:rPr lang="en-US" altLang="zh-CN" sz="3200" dirty="0">
                <a:ea typeface="黑体" panose="02010609060101010101" pitchFamily="49" charset="-122"/>
              </a:rPr>
              <a:t>Fastest Supercomputer  in the world</a:t>
            </a:r>
            <a:br>
              <a:rPr lang="en-US" altLang="zh-CN" sz="3200" dirty="0">
                <a:ea typeface="黑体" panose="02010609060101010101" pitchFamily="49" charset="-122"/>
              </a:rPr>
            </a:br>
            <a:r>
              <a:rPr lang="en-US" altLang="zh-CN" sz="2000" dirty="0">
                <a:solidFill>
                  <a:srgbClr val="0000FF"/>
                </a:solidFill>
              </a:rPr>
              <a:t>from </a:t>
            </a:r>
            <a:r>
              <a:rPr lang="en-US" altLang="zh-CN" sz="3200" u="sng" dirty="0">
                <a:solidFill>
                  <a:srgbClr val="0000FF"/>
                </a:solidFill>
                <a:hlinkClick r:id="rId2"/>
              </a:rPr>
              <a:t>http://top500.org/</a:t>
            </a:r>
            <a:r>
              <a:rPr lang="en-US" altLang="zh-CN" sz="3200" u="sng" dirty="0">
                <a:solidFill>
                  <a:srgbClr val="0000FF"/>
                </a:solidFill>
              </a:rPr>
              <a:t> </a:t>
            </a:r>
            <a:r>
              <a:rPr lang="en-US" altLang="zh-CN" sz="2000" u="sng" dirty="0">
                <a:solidFill>
                  <a:srgbClr val="FF0000"/>
                </a:solidFill>
              </a:rPr>
              <a:t>June</a:t>
            </a:r>
            <a:r>
              <a:rPr lang="zh-CN" altLang="en-US" sz="2000" u="sng" dirty="0">
                <a:solidFill>
                  <a:srgbClr val="FF0000"/>
                </a:solidFill>
              </a:rPr>
              <a:t>，</a:t>
            </a:r>
            <a:r>
              <a:rPr lang="en-US" altLang="zh-CN" sz="2000" u="sng" dirty="0">
                <a:solidFill>
                  <a:srgbClr val="FF0000"/>
                </a:solidFill>
              </a:rPr>
              <a:t>2015</a:t>
            </a:r>
            <a:endParaRPr lang="zh-CN" altLang="en-US" dirty="0" smtClean="0">
              <a:solidFill>
                <a:srgbClr val="FF0000"/>
              </a:solidFill>
            </a:endParaRPr>
          </a:p>
        </p:txBody>
      </p:sp>
      <p:sp>
        <p:nvSpPr>
          <p:cNvPr id="20483" name="内容占位符 2"/>
          <p:cNvSpPr>
            <a:spLocks noGrp="1"/>
          </p:cNvSpPr>
          <p:nvPr>
            <p:ph idx="1"/>
          </p:nvPr>
        </p:nvSpPr>
        <p:spPr/>
        <p:txBody>
          <a:bodyPr/>
          <a:lstStyle/>
          <a:p>
            <a:endParaRPr lang="zh-CN" altLang="en-US" smtClean="0"/>
          </a:p>
        </p:txBody>
      </p:sp>
      <p:pic>
        <p:nvPicPr>
          <p:cNvPr id="20484"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432" y="1027115"/>
            <a:ext cx="10585175" cy="557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矩形 4"/>
          <p:cNvSpPr>
            <a:spLocks noChangeArrowheads="1"/>
          </p:cNvSpPr>
          <p:nvPr/>
        </p:nvSpPr>
        <p:spPr bwMode="auto">
          <a:xfrm>
            <a:off x="1577181" y="1196752"/>
            <a:ext cx="9991426" cy="720080"/>
          </a:xfrm>
          <a:prstGeom prst="rect">
            <a:avLst/>
          </a:prstGeom>
          <a:noFill/>
          <a:ln w="38100"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endParaRPr lang="zh-CN" altLang="en-US" sz="1800"/>
          </a:p>
        </p:txBody>
      </p:sp>
    </p:spTree>
    <p:extLst>
      <p:ext uri="{BB962C8B-B14F-4D97-AF65-F5344CB8AC3E}">
        <p14:creationId xmlns:p14="http://schemas.microsoft.com/office/powerpoint/2010/main" val="1044408832"/>
      </p:ext>
    </p:extLst>
  </p:cSld>
  <p:clrMapOvr>
    <a:masterClrMapping/>
  </p:clrMapOvr>
  <p:transition spd="slow">
    <p:pull dir="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a:xfrm>
            <a:off x="2452688" y="0"/>
            <a:ext cx="7993062" cy="857250"/>
          </a:xfrm>
        </p:spPr>
        <p:txBody>
          <a:bodyPr>
            <a:normAutofit fontScale="90000"/>
          </a:bodyPr>
          <a:lstStyle/>
          <a:p>
            <a:r>
              <a:rPr lang="en-US" altLang="zh-CN" sz="3600"/>
              <a:t>Fastest Supercomputer  in the world</a:t>
            </a:r>
            <a:br>
              <a:rPr lang="en-US" altLang="zh-CN" sz="3600"/>
            </a:br>
            <a:r>
              <a:rPr lang="en-US" altLang="zh-CN" sz="2400">
                <a:solidFill>
                  <a:srgbClr val="0000FF"/>
                </a:solidFill>
              </a:rPr>
              <a:t>from </a:t>
            </a:r>
            <a:r>
              <a:rPr lang="en-US" altLang="zh-CN" sz="2400" u="sng">
                <a:solidFill>
                  <a:srgbClr val="0000FF"/>
                </a:solidFill>
                <a:hlinkClick r:id="rId2"/>
              </a:rPr>
              <a:t>http://top500.org/</a:t>
            </a:r>
            <a:r>
              <a:rPr lang="en-US" altLang="zh-CN" sz="2400"/>
              <a:t>     June. 2016</a:t>
            </a:r>
            <a:endParaRPr lang="zh-CN" altLang="en-US" sz="3600"/>
          </a:p>
        </p:txBody>
      </p:sp>
      <p:sp>
        <p:nvSpPr>
          <p:cNvPr id="23555" name="内容占位符 1"/>
          <p:cNvSpPr>
            <a:spLocks noGrp="1"/>
          </p:cNvSpPr>
          <p:nvPr>
            <p:ph idx="1"/>
          </p:nvPr>
        </p:nvSpPr>
        <p:spPr/>
        <p:txBody>
          <a:bodyPr/>
          <a:lstStyle/>
          <a:p>
            <a:endParaRPr lang="zh-CN" altLang="en-US" smtClean="0"/>
          </a:p>
        </p:txBody>
      </p:sp>
      <p:pic>
        <p:nvPicPr>
          <p:cNvPr id="23556"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623" y="864949"/>
            <a:ext cx="10309985" cy="583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矩形 2"/>
          <p:cNvSpPr>
            <a:spLocks noChangeArrowheads="1"/>
          </p:cNvSpPr>
          <p:nvPr/>
        </p:nvSpPr>
        <p:spPr bwMode="auto">
          <a:xfrm>
            <a:off x="1391311" y="1135971"/>
            <a:ext cx="10044607" cy="1296987"/>
          </a:xfrm>
          <a:prstGeom prst="rect">
            <a:avLst/>
          </a:prstGeom>
          <a:noFill/>
          <a:ln w="28575"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endParaRPr lang="zh-CN" altLang="en-US" sz="1800"/>
          </a:p>
        </p:txBody>
      </p:sp>
    </p:spTree>
    <p:extLst>
      <p:ext uri="{BB962C8B-B14F-4D97-AF65-F5344CB8AC3E}">
        <p14:creationId xmlns:p14="http://schemas.microsoft.com/office/powerpoint/2010/main" val="1569285395"/>
      </p:ext>
    </p:extLst>
  </p:cSld>
  <p:clrMapOvr>
    <a:masterClrMapping/>
  </p:clrMapOvr>
  <p:transition spd="slow">
    <p:pull dir="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a:xfrm>
            <a:off x="2674938" y="-39688"/>
            <a:ext cx="7993062" cy="766763"/>
          </a:xfrm>
        </p:spPr>
        <p:txBody>
          <a:bodyPr>
            <a:normAutofit fontScale="90000"/>
          </a:bodyPr>
          <a:lstStyle/>
          <a:p>
            <a:r>
              <a:rPr lang="en-US" altLang="zh-CN" sz="3200" dirty="0"/>
              <a:t>Fastest Supercomputer  in the world</a:t>
            </a:r>
            <a:br>
              <a:rPr lang="en-US" altLang="zh-CN" sz="3200" dirty="0"/>
            </a:br>
            <a:r>
              <a:rPr lang="en-US" altLang="zh-CN" sz="2000" dirty="0">
                <a:solidFill>
                  <a:srgbClr val="0000FF"/>
                </a:solidFill>
              </a:rPr>
              <a:t>from </a:t>
            </a:r>
            <a:r>
              <a:rPr lang="en-US" altLang="zh-CN" sz="2000" u="sng" dirty="0">
                <a:solidFill>
                  <a:srgbClr val="0000FF"/>
                </a:solidFill>
                <a:hlinkClick r:id="rId2"/>
              </a:rPr>
              <a:t>http://top500.org/</a:t>
            </a:r>
            <a:r>
              <a:rPr lang="en-US" altLang="zh-CN" sz="2000" dirty="0"/>
              <a:t>     June. 2017</a:t>
            </a:r>
            <a:endParaRPr lang="zh-CN" altLang="en-US" sz="2000" dirty="0"/>
          </a:p>
        </p:txBody>
      </p:sp>
      <p:sp>
        <p:nvSpPr>
          <p:cNvPr id="24579" name="内容占位符 2"/>
          <p:cNvSpPr>
            <a:spLocks noGrp="1"/>
          </p:cNvSpPr>
          <p:nvPr>
            <p:ph idx="1"/>
          </p:nvPr>
        </p:nvSpPr>
        <p:spPr/>
        <p:txBody>
          <a:bodyPr/>
          <a:lstStyle/>
          <a:p>
            <a:endParaRPr lang="zh-CN" altLang="en-US" smtClean="0"/>
          </a:p>
        </p:txBody>
      </p:sp>
      <p:pic>
        <p:nvPicPr>
          <p:cNvPr id="24580"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150" y="908051"/>
            <a:ext cx="9791700" cy="715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矩形 2"/>
          <p:cNvSpPr>
            <a:spLocks noChangeArrowheads="1"/>
          </p:cNvSpPr>
          <p:nvPr/>
        </p:nvSpPr>
        <p:spPr bwMode="auto">
          <a:xfrm>
            <a:off x="1343025" y="1268414"/>
            <a:ext cx="9505950" cy="1584325"/>
          </a:xfrm>
          <a:prstGeom prst="rect">
            <a:avLst/>
          </a:prstGeom>
          <a:noFill/>
          <a:ln w="28575"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endParaRPr lang="zh-CN" altLang="en-US" sz="1800"/>
          </a:p>
        </p:txBody>
      </p:sp>
    </p:spTree>
    <p:extLst>
      <p:ext uri="{BB962C8B-B14F-4D97-AF65-F5344CB8AC3E}">
        <p14:creationId xmlns:p14="http://schemas.microsoft.com/office/powerpoint/2010/main" val="1957853243"/>
      </p:ext>
    </p:extLst>
  </p:cSld>
  <p:clrMapOvr>
    <a:masterClrMapping/>
  </p:clrMapOvr>
  <p:transition spd="slow">
    <p:pull dir="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What’s Computer Architecture</a:t>
            </a:r>
            <a:endParaRPr lang="zh-CN" altLang="en-US" dirty="0"/>
          </a:p>
        </p:txBody>
      </p:sp>
      <p:sp>
        <p:nvSpPr>
          <p:cNvPr id="3" name="内容占位符 2"/>
          <p:cNvSpPr>
            <a:spLocks noGrp="1"/>
          </p:cNvSpPr>
          <p:nvPr>
            <p:ph idx="1"/>
          </p:nvPr>
        </p:nvSpPr>
        <p:spPr/>
        <p:txBody>
          <a:bodyPr/>
          <a:lstStyle/>
          <a:p>
            <a:r>
              <a:rPr lang="en-US" altLang="zh-CN" dirty="0" smtClean="0"/>
              <a:t>Patterson’s talk :</a:t>
            </a:r>
            <a:r>
              <a:rPr lang="zh-CN" altLang="en-US" dirty="0" smtClean="0"/>
              <a:t>　</a:t>
            </a:r>
            <a:r>
              <a:rPr lang="en-US" altLang="zh-CN" dirty="0" smtClean="0"/>
              <a:t>“50 </a:t>
            </a:r>
            <a:r>
              <a:rPr lang="en-US" altLang="zh-CN" dirty="0"/>
              <a:t>years of Computer </a:t>
            </a:r>
            <a:r>
              <a:rPr lang="en-US" altLang="zh-CN" dirty="0" smtClean="0">
                <a:hlinkClick r:id="rId2"/>
              </a:rPr>
              <a:t>Architecture</a:t>
            </a:r>
            <a:r>
              <a:rPr lang="en-US" altLang="zh-CN" dirty="0" smtClean="0"/>
              <a:t>”</a:t>
            </a:r>
            <a:endParaRPr lang="en-US" altLang="zh-CN" b="1" dirty="0" smtClean="0">
              <a:solidFill>
                <a:srgbClr val="3333FF"/>
              </a:solidFill>
            </a:endParaRPr>
          </a:p>
          <a:p>
            <a:pPr lvl="1"/>
            <a:r>
              <a:rPr lang="en-US" altLang="zh-CN" sz="2800" b="1" dirty="0">
                <a:solidFill>
                  <a:srgbClr val="3333FF"/>
                </a:solidFill>
              </a:rPr>
              <a:t>https://www.bilibili.com/video/av46710093/</a:t>
            </a:r>
          </a:p>
          <a:p>
            <a:endParaRPr lang="en-US" altLang="zh-CN" b="1" dirty="0" smtClean="0">
              <a:solidFill>
                <a:srgbClr val="3333FF"/>
              </a:solidFill>
            </a:endParaRPr>
          </a:p>
          <a:p>
            <a:r>
              <a:rPr lang="en-US" altLang="zh-CN" dirty="0"/>
              <a:t>The future of computing- a conversation with John Hennessy</a:t>
            </a:r>
          </a:p>
          <a:p>
            <a:pPr lvl="1"/>
            <a:r>
              <a:rPr lang="en-US" altLang="zh-CN" sz="2800" b="1" dirty="0">
                <a:solidFill>
                  <a:srgbClr val="3333FF"/>
                </a:solidFill>
              </a:rPr>
              <a:t>https://www.bilibili.com/video/av23283946/</a:t>
            </a:r>
          </a:p>
          <a:p>
            <a:endParaRPr lang="en-US" altLang="zh-CN" b="1" dirty="0" smtClean="0">
              <a:solidFill>
                <a:srgbClr val="3333FF"/>
              </a:solidFill>
            </a:endParaRPr>
          </a:p>
          <a:p>
            <a:r>
              <a:rPr lang="en-US" altLang="zh-CN" b="1" dirty="0" smtClean="0">
                <a:solidFill>
                  <a:srgbClr val="3333FF"/>
                </a:solidFill>
              </a:rPr>
              <a:t>Technology</a:t>
            </a:r>
            <a:r>
              <a:rPr lang="en-US" altLang="zh-CN" b="1" dirty="0" smtClean="0"/>
              <a:t> </a:t>
            </a:r>
          </a:p>
          <a:p>
            <a:pPr lvl="1"/>
            <a:r>
              <a:rPr lang="en-US" altLang="zh-CN" dirty="0" smtClean="0">
                <a:solidFill>
                  <a:srgbClr val="FF0000"/>
                </a:solidFill>
              </a:rPr>
              <a:t>A key factor </a:t>
            </a:r>
            <a:r>
              <a:rPr lang="en-US" altLang="zh-CN" dirty="0" smtClean="0"/>
              <a:t> in the long run of CPU performance improvement.</a:t>
            </a:r>
            <a:endParaRPr lang="zh-CN" altLang="en-US" dirty="0"/>
          </a:p>
        </p:txBody>
      </p:sp>
    </p:spTree>
  </p:cSld>
  <p:clrMapOvr>
    <a:masterClrMapping/>
  </p:clrMapOvr>
  <p:transition spd="slow">
    <p:pull dir="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r>
              <a:rPr lang="en-US" altLang="zh-CN" smtClean="0">
                <a:solidFill>
                  <a:srgbClr val="FF0000"/>
                </a:solidFill>
              </a:rPr>
              <a:t>Overview of TH-2</a:t>
            </a:r>
            <a:endParaRPr lang="zh-CN" altLang="en-US" smtClean="0">
              <a:solidFill>
                <a:srgbClr val="FF0000"/>
              </a:solidFill>
            </a:endParaRPr>
          </a:p>
        </p:txBody>
      </p:sp>
      <p:graphicFrame>
        <p:nvGraphicFramePr>
          <p:cNvPr id="4" name="内容占位符 3"/>
          <p:cNvGraphicFramePr>
            <a:graphicFrameLocks noGrp="1"/>
          </p:cNvGraphicFramePr>
          <p:nvPr>
            <p:ph idx="1"/>
            <p:extLst>
              <p:ext uri="{D42A27DB-BD31-4B8C-83A1-F6EECF244321}">
                <p14:modId xmlns:p14="http://schemas.microsoft.com/office/powerpoint/2010/main" val="2231603271"/>
              </p:ext>
            </p:extLst>
          </p:nvPr>
        </p:nvGraphicFramePr>
        <p:xfrm>
          <a:off x="1199456" y="981076"/>
          <a:ext cx="10081120" cy="5053011"/>
        </p:xfrm>
        <a:graphic>
          <a:graphicData uri="http://schemas.openxmlformats.org/drawingml/2006/table">
            <a:tbl>
              <a:tblPr firstRow="1" bandRow="1">
                <a:effectLst/>
                <a:tableStyleId>{5C22544A-7EE6-4342-B048-85BDC9FD1C3A}</a:tableStyleId>
              </a:tblPr>
              <a:tblGrid>
                <a:gridCol w="2008347"/>
                <a:gridCol w="8072773"/>
              </a:tblGrid>
              <a:tr h="381628">
                <a:tc>
                  <a:txBody>
                    <a:bodyPr/>
                    <a:lstStyle/>
                    <a:p>
                      <a:r>
                        <a:rPr lang="en-US" altLang="zh-CN" sz="1800" dirty="0" smtClean="0"/>
                        <a:t>Items</a:t>
                      </a:r>
                      <a:endParaRPr lang="zh-CN" altLang="en-US" sz="1800" dirty="0"/>
                    </a:p>
                  </a:txBody>
                  <a:tcPr/>
                </a:tc>
                <a:tc>
                  <a:txBody>
                    <a:bodyPr/>
                    <a:lstStyle/>
                    <a:p>
                      <a:r>
                        <a:rPr lang="en-US" altLang="zh-CN" sz="1800" dirty="0" smtClean="0"/>
                        <a:t>Configuration</a:t>
                      </a:r>
                      <a:endParaRPr lang="zh-CN" altLang="en-US" sz="1800" dirty="0"/>
                    </a:p>
                  </a:txBody>
                  <a:tcPr/>
                </a:tc>
              </a:tr>
              <a:tr h="1162211">
                <a:tc>
                  <a:txBody>
                    <a:bodyPr/>
                    <a:lstStyle/>
                    <a:p>
                      <a:r>
                        <a:rPr lang="en-US" altLang="zh-CN" sz="2000" dirty="0" smtClean="0"/>
                        <a:t>Processors</a:t>
                      </a:r>
                      <a:endParaRPr lang="zh-CN" altLang="en-US" sz="2000" dirty="0"/>
                    </a:p>
                  </a:txBody>
                  <a:tcPr/>
                </a:tc>
                <a:tc>
                  <a:txBody>
                    <a:bodyPr/>
                    <a:lstStyle/>
                    <a:p>
                      <a:pPr algn="ctr"/>
                      <a:r>
                        <a:rPr lang="en-US" altLang="zh-CN" sz="2000" b="0" i="0" dirty="0" smtClean="0"/>
                        <a:t>32000</a:t>
                      </a:r>
                      <a:r>
                        <a:rPr lang="en-US" altLang="zh-CN" sz="2000" b="0" i="0" baseline="0" dirty="0" smtClean="0"/>
                        <a:t> Intel Xeon CPUs + 48000 Xeon </a:t>
                      </a:r>
                      <a:r>
                        <a:rPr lang="en-US" altLang="zh-CN" sz="2000" b="0" i="0" baseline="0" dirty="0" err="1" smtClean="0"/>
                        <a:t>Phis</a:t>
                      </a:r>
                      <a:r>
                        <a:rPr lang="en-US" altLang="zh-CN" sz="2000" b="0" i="0" baseline="0" dirty="0" smtClean="0"/>
                        <a:t> + 4096 FT CPUs</a:t>
                      </a:r>
                    </a:p>
                    <a:p>
                      <a:pPr algn="ctr"/>
                      <a:r>
                        <a:rPr lang="en-US" altLang="zh-CN" sz="2000" b="0" i="0" baseline="0" dirty="0" smtClean="0"/>
                        <a:t>Peak performance is 54.9 </a:t>
                      </a:r>
                      <a:r>
                        <a:rPr lang="en-US" altLang="zh-CN" sz="2000" b="0" i="0" baseline="0" dirty="0" err="1" smtClean="0"/>
                        <a:t>Pflops</a:t>
                      </a:r>
                      <a:r>
                        <a:rPr lang="en-US" altLang="zh-CN" sz="2000" b="0" i="0" baseline="0" dirty="0" smtClean="0"/>
                        <a:t>, sustained performance </a:t>
                      </a:r>
                      <a:r>
                        <a:rPr lang="en-US" altLang="zh-CN" sz="2000" b="0" i="0" baseline="0" dirty="0" err="1" smtClean="0"/>
                        <a:t>33.9PFlops</a:t>
                      </a:r>
                      <a:endParaRPr lang="zh-CN" altLang="en-US" sz="2000" b="0" i="0" dirty="0"/>
                    </a:p>
                  </a:txBody>
                  <a:tcPr/>
                </a:tc>
              </a:tr>
              <a:tr h="588129">
                <a:tc>
                  <a:txBody>
                    <a:bodyPr/>
                    <a:lstStyle/>
                    <a:p>
                      <a:r>
                        <a:rPr lang="en-US" altLang="zh-CN" sz="2000" dirty="0" smtClean="0"/>
                        <a:t>Interconnect</a:t>
                      </a:r>
                      <a:endParaRPr lang="zh-CN" altLang="en-US" sz="2000" dirty="0"/>
                    </a:p>
                  </a:txBody>
                  <a:tcPr/>
                </a:tc>
                <a:tc>
                  <a:txBody>
                    <a:bodyPr/>
                    <a:lstStyle/>
                    <a:p>
                      <a:pPr algn="ctr"/>
                      <a:r>
                        <a:rPr lang="en-US" altLang="zh-CN" sz="2000" b="0" i="0" dirty="0" smtClean="0"/>
                        <a:t>Proprietary high speed interconnection</a:t>
                      </a:r>
                      <a:r>
                        <a:rPr lang="en-US" altLang="zh-CN" sz="2000" b="0" i="0" baseline="0" dirty="0" smtClean="0"/>
                        <a:t> network TH Express-2</a:t>
                      </a:r>
                    </a:p>
                  </a:txBody>
                  <a:tcPr/>
                </a:tc>
              </a:tr>
              <a:tr h="514613">
                <a:tc>
                  <a:txBody>
                    <a:bodyPr/>
                    <a:lstStyle/>
                    <a:p>
                      <a:r>
                        <a:rPr lang="en-US" altLang="zh-CN" sz="2000" dirty="0" smtClean="0"/>
                        <a:t>Memory</a:t>
                      </a:r>
                      <a:endParaRPr lang="zh-CN" altLang="en-US" sz="2000" dirty="0"/>
                    </a:p>
                  </a:txBody>
                  <a:tcPr/>
                </a:tc>
                <a:tc>
                  <a:txBody>
                    <a:bodyPr/>
                    <a:lstStyle/>
                    <a:p>
                      <a:pPr algn="ctr"/>
                      <a:r>
                        <a:rPr lang="en-US" altLang="zh-CN" sz="2000" b="0" i="0" dirty="0" err="1" smtClean="0"/>
                        <a:t>1.4PB</a:t>
                      </a:r>
                      <a:r>
                        <a:rPr lang="en-US" altLang="zh-CN" sz="2000" b="0" i="0" dirty="0" smtClean="0"/>
                        <a:t> in</a:t>
                      </a:r>
                      <a:r>
                        <a:rPr lang="en-US" altLang="zh-CN" sz="2000" b="0" i="0" baseline="0" dirty="0" smtClean="0"/>
                        <a:t> total</a:t>
                      </a:r>
                    </a:p>
                  </a:txBody>
                  <a:tcPr/>
                </a:tc>
              </a:tr>
              <a:tr h="514613">
                <a:tc>
                  <a:txBody>
                    <a:bodyPr/>
                    <a:lstStyle/>
                    <a:p>
                      <a:r>
                        <a:rPr lang="en-US" altLang="zh-CN" sz="2000" dirty="0" smtClean="0"/>
                        <a:t>Storage</a:t>
                      </a:r>
                      <a:endParaRPr lang="zh-CN" altLang="en-US" sz="2000" dirty="0"/>
                    </a:p>
                  </a:txBody>
                  <a:tcPr/>
                </a:tc>
                <a:tc>
                  <a:txBody>
                    <a:bodyPr/>
                    <a:lstStyle/>
                    <a:p>
                      <a:pPr algn="ctr"/>
                      <a:r>
                        <a:rPr lang="en-US" altLang="zh-CN" sz="2000" b="0" i="0" dirty="0" smtClean="0"/>
                        <a:t>Global shared parallel storage system, 12.4 </a:t>
                      </a:r>
                      <a:r>
                        <a:rPr lang="en-US" altLang="zh-CN" sz="2000" b="0" i="0" dirty="0" err="1" smtClean="0"/>
                        <a:t>PB</a:t>
                      </a:r>
                      <a:endParaRPr lang="zh-CN" altLang="en-US" sz="2000" b="0" i="0" dirty="0"/>
                    </a:p>
                  </a:txBody>
                  <a:tcPr/>
                </a:tc>
              </a:tr>
              <a:tr h="882193">
                <a:tc>
                  <a:txBody>
                    <a:bodyPr/>
                    <a:lstStyle/>
                    <a:p>
                      <a:r>
                        <a:rPr lang="en-US" altLang="zh-CN" sz="2000" dirty="0" smtClean="0"/>
                        <a:t>Cabinets</a:t>
                      </a:r>
                      <a:endParaRPr lang="zh-CN" altLang="en-US" sz="2000" dirty="0"/>
                    </a:p>
                  </a:txBody>
                  <a:tcPr/>
                </a:tc>
                <a:tc>
                  <a:txBody>
                    <a:bodyPr/>
                    <a:lstStyle/>
                    <a:p>
                      <a:pPr algn="ctr"/>
                      <a:r>
                        <a:rPr lang="en-US" altLang="zh-CN" sz="2000" b="0" i="0" dirty="0" smtClean="0"/>
                        <a:t>125+13+24+8</a:t>
                      </a:r>
                      <a:r>
                        <a:rPr lang="en-US" altLang="zh-CN" sz="2000" b="0" i="0" baseline="0" dirty="0" smtClean="0"/>
                        <a:t> = 170</a:t>
                      </a:r>
                    </a:p>
                    <a:p>
                      <a:pPr algn="ctr"/>
                      <a:r>
                        <a:rPr lang="en-US" altLang="zh-CN" sz="2000" b="0" i="0" baseline="0" dirty="0" smtClean="0"/>
                        <a:t>Compute/Communication/Storage/Service Cabinets</a:t>
                      </a:r>
                      <a:endParaRPr lang="zh-CN" altLang="en-US" sz="2000" b="0" i="0" dirty="0"/>
                    </a:p>
                  </a:txBody>
                  <a:tcPr/>
                </a:tc>
              </a:tr>
              <a:tr h="601857">
                <a:tc>
                  <a:txBody>
                    <a:bodyPr/>
                    <a:lstStyle/>
                    <a:p>
                      <a:r>
                        <a:rPr lang="en-US" altLang="zh-CN" sz="2000" dirty="0" smtClean="0"/>
                        <a:t>Power</a:t>
                      </a:r>
                      <a:endParaRPr lang="zh-CN" altLang="en-US" sz="2000" dirty="0"/>
                    </a:p>
                  </a:txBody>
                  <a:tcPr/>
                </a:tc>
                <a:tc>
                  <a:txBody>
                    <a:bodyPr/>
                    <a:lstStyle/>
                    <a:p>
                      <a:pPr algn="ctr"/>
                      <a:r>
                        <a:rPr lang="en-US" altLang="zh-CN" sz="2000" b="0" i="0" dirty="0" err="1" smtClean="0"/>
                        <a:t>17.8MW</a:t>
                      </a:r>
                      <a:r>
                        <a:rPr lang="en-US" altLang="zh-CN" sz="2000" b="0" i="0" dirty="0" smtClean="0"/>
                        <a:t>   </a:t>
                      </a:r>
                      <a:endParaRPr lang="zh-CN" altLang="en-US" sz="2000" b="0" i="0" dirty="0"/>
                    </a:p>
                  </a:txBody>
                  <a:tcPr/>
                </a:tc>
              </a:tr>
              <a:tr h="407767">
                <a:tc>
                  <a:txBody>
                    <a:bodyPr/>
                    <a:lstStyle/>
                    <a:p>
                      <a:r>
                        <a:rPr lang="en-US" altLang="zh-CN" sz="2000" dirty="0" smtClean="0"/>
                        <a:t>Cooling</a:t>
                      </a:r>
                      <a:endParaRPr lang="zh-CN" altLang="en-US" sz="2000" dirty="0"/>
                    </a:p>
                  </a:txBody>
                  <a:tcPr/>
                </a:tc>
                <a:tc>
                  <a:txBody>
                    <a:bodyPr/>
                    <a:lstStyle/>
                    <a:p>
                      <a:pPr algn="ctr"/>
                      <a:r>
                        <a:rPr lang="en-US" altLang="zh-CN" sz="2000" b="0" i="0" dirty="0" smtClean="0"/>
                        <a:t>Closed Air</a:t>
                      </a:r>
                      <a:r>
                        <a:rPr lang="en-US" altLang="zh-CN" sz="2000" b="0" i="0" baseline="0" dirty="0" smtClean="0"/>
                        <a:t> Cooling System</a:t>
                      </a:r>
                      <a:endParaRPr lang="zh-CN" altLang="en-US" sz="2000" b="0" i="0" dirty="0"/>
                    </a:p>
                  </a:txBody>
                  <a:tcPr/>
                </a:tc>
              </a:tr>
            </a:tbl>
          </a:graphicData>
        </a:graphic>
      </p:graphicFrame>
    </p:spTree>
    <p:extLst>
      <p:ext uri="{BB962C8B-B14F-4D97-AF65-F5344CB8AC3E}">
        <p14:creationId xmlns:p14="http://schemas.microsoft.com/office/powerpoint/2010/main" val="850920289"/>
      </p:ext>
    </p:extLst>
  </p:cSld>
  <p:clrMapOvr>
    <a:masterClrMapping/>
  </p:clrMapOvr>
  <p:transition spd="slow">
    <p:pull dir="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en-US" altLang="zh-CN" smtClean="0">
                <a:solidFill>
                  <a:srgbClr val="FF0000"/>
                </a:solidFill>
              </a:rPr>
              <a:t>Hardware subsystem of TH-2</a:t>
            </a:r>
            <a:endParaRPr lang="zh-CN" altLang="en-US" smtClean="0">
              <a:solidFill>
                <a:srgbClr val="FF0000"/>
              </a:solidFill>
            </a:endParaRPr>
          </a:p>
        </p:txBody>
      </p:sp>
      <p:pic>
        <p:nvPicPr>
          <p:cNvPr id="21507" name="内容占位符 3" descr="TH2.jp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21280" y="1466056"/>
            <a:ext cx="6949440" cy="4114800"/>
          </a:xfrm>
        </p:spPr>
      </p:pic>
    </p:spTree>
    <p:extLst>
      <p:ext uri="{BB962C8B-B14F-4D97-AF65-F5344CB8AC3E}">
        <p14:creationId xmlns:p14="http://schemas.microsoft.com/office/powerpoint/2010/main" val="3350788737"/>
      </p:ext>
    </p:extLst>
  </p:cSld>
  <p:clrMapOvr>
    <a:masterClrMapping/>
  </p:clrMapOvr>
  <p:transition spd="slow">
    <p:pull dir="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en-US" altLang="zh-CN" smtClean="0">
                <a:solidFill>
                  <a:srgbClr val="FF0000"/>
                </a:solidFill>
              </a:rPr>
              <a:t>Comuter Node of TH-2</a:t>
            </a:r>
            <a:endParaRPr lang="zh-CN" altLang="en-US" smtClean="0">
              <a:solidFill>
                <a:srgbClr val="FF0000"/>
              </a:solidFill>
            </a:endParaRPr>
          </a:p>
        </p:txBody>
      </p:sp>
      <p:pic>
        <p:nvPicPr>
          <p:cNvPr id="22531" name="内容占位符 3" descr="ComputerNode.jp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31988" y="1125538"/>
            <a:ext cx="7728024" cy="4795837"/>
          </a:xfrm>
        </p:spPr>
      </p:pic>
    </p:spTree>
    <p:extLst>
      <p:ext uri="{BB962C8B-B14F-4D97-AF65-F5344CB8AC3E}">
        <p14:creationId xmlns:p14="http://schemas.microsoft.com/office/powerpoint/2010/main" val="2413243161"/>
      </p:ext>
    </p:extLst>
  </p:cSld>
  <p:clrMapOvr>
    <a:masterClrMapping/>
  </p:clrMapOvr>
  <p:transition spd="slow">
    <p:pull dir="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en-US" altLang="zh-CN" smtClean="0">
                <a:solidFill>
                  <a:srgbClr val="FF0000"/>
                </a:solidFill>
              </a:rPr>
              <a:t>Comuter Node of TH-2</a:t>
            </a:r>
            <a:endParaRPr lang="zh-CN" altLang="en-US" smtClean="0"/>
          </a:p>
        </p:txBody>
      </p:sp>
      <p:pic>
        <p:nvPicPr>
          <p:cNvPr id="23555" name="内容占位符 3" descr="ComputerNode2.jp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165788" y="1125538"/>
            <a:ext cx="7860425" cy="4795837"/>
          </a:xfrm>
        </p:spPr>
      </p:pic>
    </p:spTree>
    <p:extLst>
      <p:ext uri="{BB962C8B-B14F-4D97-AF65-F5344CB8AC3E}">
        <p14:creationId xmlns:p14="http://schemas.microsoft.com/office/powerpoint/2010/main" val="1704844791"/>
      </p:ext>
    </p:extLst>
  </p:cSld>
  <p:clrMapOvr>
    <a:masterClrMapping/>
  </p:clrMapOvr>
  <p:transition spd="slow">
    <p:pull dir="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r>
              <a:rPr lang="en-US" altLang="zh-CN" smtClean="0">
                <a:solidFill>
                  <a:srgbClr val="FF0000"/>
                </a:solidFill>
              </a:rPr>
              <a:t>Computer Array of TH-2</a:t>
            </a:r>
            <a:endParaRPr lang="zh-CN" altLang="en-US" smtClean="0">
              <a:solidFill>
                <a:srgbClr val="FF0000"/>
              </a:solidFill>
            </a:endParaRPr>
          </a:p>
        </p:txBody>
      </p:sp>
      <p:pic>
        <p:nvPicPr>
          <p:cNvPr id="24579" name="内容占位符 3" descr="computerArray.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595438" y="1103314"/>
            <a:ext cx="8786812" cy="5826125"/>
          </a:xfrm>
        </p:spPr>
      </p:pic>
    </p:spTree>
    <p:extLst>
      <p:ext uri="{BB962C8B-B14F-4D97-AF65-F5344CB8AC3E}">
        <p14:creationId xmlns:p14="http://schemas.microsoft.com/office/powerpoint/2010/main" val="626536715"/>
      </p:ext>
    </p:extLst>
  </p:cSld>
  <p:clrMapOvr>
    <a:masterClrMapping/>
  </p:clrMapOvr>
  <p:transition spd="slow">
    <p:pull dir="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7408" y="4237964"/>
            <a:ext cx="10361746" cy="2629999"/>
          </a:xfrm>
        </p:spPr>
      </p:pic>
      <p:sp>
        <p:nvSpPr>
          <p:cNvPr id="4" name="Rectangle 2"/>
          <p:cNvSpPr txBox="1">
            <a:spLocks noRot="1" noChangeArrowheads="1"/>
          </p:cNvSpPr>
          <p:nvPr/>
        </p:nvSpPr>
        <p:spPr bwMode="auto">
          <a:xfrm>
            <a:off x="2073193" y="-171400"/>
            <a:ext cx="775017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eaLnBrk="1" fontAlgn="base" hangingPunct="1">
              <a:spcBef>
                <a:spcPct val="0"/>
              </a:spcBef>
              <a:spcAft>
                <a:spcPct val="0"/>
              </a:spcAft>
              <a:defRPr sz="4400">
                <a:solidFill>
                  <a:schemeClr val="tx2"/>
                </a:solidFill>
                <a:latin typeface="Tahoma" pitchFamily="34" charset="0"/>
                <a:ea typeface="宋体" pitchFamily="2" charset="-122"/>
              </a:defRPr>
            </a:lvl6pPr>
            <a:lvl7pPr marL="914400" algn="l" rtl="0" eaLnBrk="1" fontAlgn="base" hangingPunct="1">
              <a:spcBef>
                <a:spcPct val="0"/>
              </a:spcBef>
              <a:spcAft>
                <a:spcPct val="0"/>
              </a:spcAft>
              <a:defRPr sz="4400">
                <a:solidFill>
                  <a:schemeClr val="tx2"/>
                </a:solidFill>
                <a:latin typeface="Tahoma" pitchFamily="34" charset="0"/>
                <a:ea typeface="宋体" pitchFamily="2" charset="-122"/>
              </a:defRPr>
            </a:lvl7pPr>
            <a:lvl8pPr marL="1371600" algn="l" rtl="0" eaLnBrk="1" fontAlgn="base" hangingPunct="1">
              <a:spcBef>
                <a:spcPct val="0"/>
              </a:spcBef>
              <a:spcAft>
                <a:spcPct val="0"/>
              </a:spcAft>
              <a:defRPr sz="4400">
                <a:solidFill>
                  <a:schemeClr val="tx2"/>
                </a:solidFill>
                <a:latin typeface="Tahoma" pitchFamily="34" charset="0"/>
                <a:ea typeface="宋体" pitchFamily="2" charset="-122"/>
              </a:defRPr>
            </a:lvl8pPr>
            <a:lvl9pPr marL="1828800" algn="l" rtl="0" eaLnBrk="1" fontAlgn="base" hangingPunct="1">
              <a:spcBef>
                <a:spcPct val="0"/>
              </a:spcBef>
              <a:spcAft>
                <a:spcPct val="0"/>
              </a:spcAft>
              <a:defRPr sz="4400">
                <a:solidFill>
                  <a:schemeClr val="tx2"/>
                </a:solidFill>
                <a:latin typeface="Tahoma" pitchFamily="34" charset="0"/>
                <a:ea typeface="宋体" pitchFamily="2" charset="-122"/>
              </a:defRPr>
            </a:lvl9pPr>
          </a:lstStyle>
          <a:p>
            <a:pPr eaLnBrk="1" hangingPunct="1">
              <a:defRPr/>
            </a:pPr>
            <a:r>
              <a:rPr lang="en-US" altLang="zh-CN" kern="0" dirty="0">
                <a:solidFill>
                  <a:schemeClr val="tx1"/>
                </a:solidFill>
              </a:rPr>
              <a:t>About </a:t>
            </a:r>
            <a:r>
              <a:rPr lang="en-US" altLang="zh-CN" kern="0" dirty="0" err="1">
                <a:solidFill>
                  <a:schemeClr val="tx1"/>
                </a:solidFill>
              </a:rPr>
              <a:t>Taihulight</a:t>
            </a:r>
            <a:r>
              <a:rPr lang="zh-CN" altLang="en-US" kern="0" dirty="0">
                <a:solidFill>
                  <a:schemeClr val="tx1"/>
                </a:solidFill>
              </a:rPr>
              <a:t>太湖之光</a:t>
            </a:r>
            <a:r>
              <a:rPr lang="en-US" altLang="zh-CN" kern="0" dirty="0">
                <a:solidFill>
                  <a:schemeClr val="tx1"/>
                </a:solidFill>
              </a:rPr>
              <a:t> </a:t>
            </a:r>
          </a:p>
        </p:txBody>
      </p:sp>
      <p:sp>
        <p:nvSpPr>
          <p:cNvPr id="6" name="Rectangle 3"/>
          <p:cNvSpPr txBox="1">
            <a:spLocks noRot="1" noChangeArrowheads="1"/>
          </p:cNvSpPr>
          <p:nvPr/>
        </p:nvSpPr>
        <p:spPr bwMode="auto">
          <a:xfrm>
            <a:off x="1411999" y="980728"/>
            <a:ext cx="9072562"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6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36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36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pPr eaLnBrk="1" hangingPunct="1">
              <a:lnSpc>
                <a:spcPct val="80000"/>
              </a:lnSpc>
              <a:defRPr/>
            </a:pPr>
            <a:r>
              <a:rPr lang="en-US" altLang="zh-CN" sz="2400" dirty="0"/>
              <a:t>40960  Chinese-designed </a:t>
            </a:r>
            <a:r>
              <a:rPr lang="en-US" altLang="zh-CN" sz="2400" dirty="0">
                <a:solidFill>
                  <a:srgbClr val="3333FF"/>
                </a:solidFill>
              </a:rPr>
              <a:t>SW26010 </a:t>
            </a:r>
            <a:r>
              <a:rPr lang="en-US" altLang="zh-CN" sz="2400" dirty="0" err="1">
                <a:solidFill>
                  <a:srgbClr val="3333FF"/>
                </a:solidFill>
              </a:rPr>
              <a:t>manycore</a:t>
            </a:r>
            <a:r>
              <a:rPr lang="en-US" altLang="zh-CN" sz="2400" dirty="0"/>
              <a:t> 64-bit </a:t>
            </a:r>
            <a:r>
              <a:rPr lang="en-US" altLang="zh-CN" sz="2400" dirty="0">
                <a:solidFill>
                  <a:srgbClr val="3333FF"/>
                </a:solidFill>
              </a:rPr>
              <a:t>RISC processors</a:t>
            </a:r>
          </a:p>
          <a:p>
            <a:pPr marL="0" indent="0" eaLnBrk="1" hangingPunct="1">
              <a:lnSpc>
                <a:spcPct val="80000"/>
              </a:lnSpc>
              <a:buNone/>
              <a:defRPr/>
            </a:pPr>
            <a:r>
              <a:rPr lang="en-US" altLang="zh-CN" sz="2400" dirty="0"/>
              <a:t>    X  (256 processing cores  + 4 auxiliary cores ) per </a:t>
            </a:r>
            <a:r>
              <a:rPr lang="en-US" altLang="zh-CN" sz="2400" dirty="0">
                <a:solidFill>
                  <a:srgbClr val="FF0000"/>
                </a:solidFill>
              </a:rPr>
              <a:t>SW26010</a:t>
            </a:r>
            <a:r>
              <a:rPr lang="en-US" altLang="zh-CN" sz="2400" dirty="0"/>
              <a:t> </a:t>
            </a:r>
          </a:p>
          <a:p>
            <a:pPr marL="0" indent="0" eaLnBrk="1" hangingPunct="1">
              <a:lnSpc>
                <a:spcPct val="80000"/>
              </a:lnSpc>
              <a:buNone/>
              <a:defRPr/>
            </a:pPr>
            <a:r>
              <a:rPr lang="en-US" altLang="zh-CN" sz="2400" b="1" kern="0" dirty="0">
                <a:solidFill>
                  <a:srgbClr val="0000FF"/>
                </a:solidFill>
              </a:rPr>
              <a:t>    =</a:t>
            </a:r>
            <a:r>
              <a:rPr lang="en-US" altLang="zh-CN" sz="2400" dirty="0">
                <a:solidFill>
                  <a:srgbClr val="222222"/>
                </a:solidFill>
              </a:rPr>
              <a:t> 10,649,600 CPU cores</a:t>
            </a:r>
            <a:endParaRPr lang="en-US" altLang="zh-CN" sz="2400" b="1" kern="0" dirty="0">
              <a:solidFill>
                <a:srgbClr val="0000FF"/>
              </a:solidFill>
            </a:endParaRPr>
          </a:p>
          <a:p>
            <a:pPr eaLnBrk="1" hangingPunct="1">
              <a:lnSpc>
                <a:spcPct val="80000"/>
              </a:lnSpc>
              <a:defRPr/>
            </a:pPr>
            <a:r>
              <a:rPr lang="en-US" altLang="zh-CN" sz="2800" dirty="0" smtClean="0"/>
              <a:t>The </a:t>
            </a:r>
            <a:r>
              <a:rPr lang="en-US" altLang="zh-CN" sz="2800" dirty="0"/>
              <a:t>processing cores feature 64 KB of </a:t>
            </a:r>
            <a:r>
              <a:rPr lang="en-US" altLang="zh-CN" sz="2800" dirty="0">
                <a:solidFill>
                  <a:srgbClr val="3333FF"/>
                </a:solidFill>
              </a:rPr>
              <a:t>scratchpad memory</a:t>
            </a:r>
            <a:r>
              <a:rPr lang="en-US" altLang="zh-CN" sz="2800" dirty="0"/>
              <a:t> for data (and 16 KB</a:t>
            </a:r>
            <a:r>
              <a:rPr lang="en-US" altLang="zh-CN" sz="2800" baseline="30000" dirty="0"/>
              <a:t> </a:t>
            </a:r>
            <a:r>
              <a:rPr lang="en-US" altLang="zh-CN" sz="2800" dirty="0"/>
              <a:t>for instructions) and communicate via a </a:t>
            </a:r>
            <a:r>
              <a:rPr lang="en-US" altLang="zh-CN" sz="2800" dirty="0">
                <a:solidFill>
                  <a:srgbClr val="3333FF"/>
                </a:solidFill>
              </a:rPr>
              <a:t>network on a chip</a:t>
            </a:r>
            <a:r>
              <a:rPr lang="en-US" altLang="zh-CN" sz="2800" dirty="0"/>
              <a:t>, </a:t>
            </a:r>
          </a:p>
          <a:p>
            <a:pPr eaLnBrk="1" hangingPunct="1">
              <a:lnSpc>
                <a:spcPct val="80000"/>
              </a:lnSpc>
              <a:defRPr/>
            </a:pPr>
            <a:r>
              <a:rPr lang="en-US" altLang="zh-CN" sz="2800" b="1" kern="0" dirty="0" smtClean="0">
                <a:solidFill>
                  <a:srgbClr val="0000FF"/>
                </a:solidFill>
              </a:rPr>
              <a:t>OS</a:t>
            </a:r>
            <a:r>
              <a:rPr lang="en-US" altLang="zh-CN" sz="2800" b="1" kern="0" dirty="0">
                <a:solidFill>
                  <a:srgbClr val="0000FF"/>
                </a:solidFill>
              </a:rPr>
              <a:t>:  </a:t>
            </a:r>
            <a:r>
              <a:rPr lang="en-US" altLang="zh-CN" sz="2800" dirty="0"/>
              <a:t>Sunway </a:t>
            </a:r>
            <a:r>
              <a:rPr lang="en-US" altLang="zh-CN" sz="2800" dirty="0" err="1"/>
              <a:t>RaiseOS</a:t>
            </a:r>
            <a:r>
              <a:rPr lang="en-US" altLang="zh-CN" sz="2800" dirty="0"/>
              <a:t> 2.0.5 on </a:t>
            </a:r>
            <a:r>
              <a:rPr lang="en-US" altLang="zh-CN" sz="2800" dirty="0" err="1"/>
              <a:t>linux</a:t>
            </a:r>
            <a:r>
              <a:rPr lang="en-US" altLang="zh-CN" sz="2800" dirty="0"/>
              <a:t> with its </a:t>
            </a:r>
            <a:r>
              <a:rPr lang="en-US" altLang="zh-CN" sz="2800" dirty="0" err="1"/>
              <a:t>its</a:t>
            </a:r>
            <a:r>
              <a:rPr lang="en-US" altLang="zh-CN" sz="2800" dirty="0"/>
              <a:t> own customized implementation of </a:t>
            </a:r>
            <a:r>
              <a:rPr lang="en-US" altLang="zh-CN" sz="2800" dirty="0">
                <a:solidFill>
                  <a:srgbClr val="3333FF"/>
                </a:solidFill>
              </a:rPr>
              <a:t>OpenACC2.0</a:t>
            </a:r>
          </a:p>
        </p:txBody>
      </p:sp>
    </p:spTree>
    <p:extLst>
      <p:ext uri="{BB962C8B-B14F-4D97-AF65-F5344CB8AC3E}">
        <p14:creationId xmlns:p14="http://schemas.microsoft.com/office/powerpoint/2010/main" val="3154868885"/>
      </p:ext>
    </p:extLst>
  </p:cSld>
  <p:clrMapOvr>
    <a:masterClrMapping/>
  </p:clrMapOvr>
  <p:transition spd="slow">
    <p:pull dir="ru"/>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950" y="836614"/>
            <a:ext cx="9036050" cy="621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矩形 5"/>
          <p:cNvSpPr>
            <a:spLocks noChangeArrowheads="1"/>
          </p:cNvSpPr>
          <p:nvPr/>
        </p:nvSpPr>
        <p:spPr bwMode="auto">
          <a:xfrm>
            <a:off x="1631951" y="1773238"/>
            <a:ext cx="8856663" cy="576262"/>
          </a:xfrm>
          <a:prstGeom prst="rect">
            <a:avLst/>
          </a:prstGeom>
          <a:noFill/>
          <a:ln w="28575"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eaLnBrk="1" hangingPunct="1"/>
            <a:endParaRPr lang="zh-CN" altLang="en-US" sz="1800">
              <a:solidFill>
                <a:srgbClr val="FF0000"/>
              </a:solidFill>
              <a:latin typeface="Tahoma" panose="020B0604030504040204" pitchFamily="34" charset="0"/>
            </a:endParaRPr>
          </a:p>
        </p:txBody>
      </p:sp>
      <p:sp>
        <p:nvSpPr>
          <p:cNvPr id="23557" name="矩形 7"/>
          <p:cNvSpPr>
            <a:spLocks noChangeArrowheads="1"/>
          </p:cNvSpPr>
          <p:nvPr/>
        </p:nvSpPr>
        <p:spPr bwMode="auto">
          <a:xfrm>
            <a:off x="1631951" y="2997201"/>
            <a:ext cx="8856663" cy="576263"/>
          </a:xfrm>
          <a:prstGeom prst="rect">
            <a:avLst/>
          </a:prstGeom>
          <a:noFill/>
          <a:ln w="28575"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eaLnBrk="1" hangingPunct="1"/>
            <a:endParaRPr lang="zh-CN" altLang="en-US" sz="1800">
              <a:solidFill>
                <a:srgbClr val="FF0000"/>
              </a:solidFill>
              <a:latin typeface="Tahoma" panose="020B0604030504040204" pitchFamily="34" charset="0"/>
            </a:endParaRPr>
          </a:p>
        </p:txBody>
      </p:sp>
      <p:sp>
        <p:nvSpPr>
          <p:cNvPr id="9" name="矩形 8"/>
          <p:cNvSpPr/>
          <p:nvPr/>
        </p:nvSpPr>
        <p:spPr>
          <a:xfrm>
            <a:off x="2870200" y="3683001"/>
            <a:ext cx="6559550" cy="1384995"/>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defRPr/>
            </a:pPr>
            <a:r>
              <a:rPr lang="en-US" altLang="zh-CN" dirty="0">
                <a:solidFill>
                  <a:srgbClr val="333333"/>
                </a:solidFill>
                <a:latin typeface="arial" panose="020B0604020202020204" pitchFamily="34" charset="0"/>
              </a:rPr>
              <a:t>Summit”</a:t>
            </a:r>
            <a:r>
              <a:rPr lang="zh-CN" altLang="en-US" dirty="0">
                <a:solidFill>
                  <a:srgbClr val="333333"/>
                </a:solidFill>
                <a:latin typeface="arial" panose="020B0604020202020204" pitchFamily="34" charset="0"/>
              </a:rPr>
              <a:t>的计算能力比神威</a:t>
            </a:r>
            <a:r>
              <a:rPr lang="en-US" altLang="zh-CN" dirty="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太湖之光要快</a:t>
            </a:r>
            <a:r>
              <a:rPr lang="en-US" altLang="zh-CN" dirty="0">
                <a:solidFill>
                  <a:srgbClr val="333333"/>
                </a:solidFill>
                <a:latin typeface="arial" panose="020B0604020202020204" pitchFamily="34" charset="0"/>
              </a:rPr>
              <a:t>60%</a:t>
            </a:r>
            <a:r>
              <a:rPr lang="zh-CN" altLang="en-US" dirty="0">
                <a:solidFill>
                  <a:srgbClr val="333333"/>
                </a:solidFill>
                <a:latin typeface="arial" panose="020B0604020202020204" pitchFamily="34" charset="0"/>
              </a:rPr>
              <a:t>，比前美国超级计算机“</a:t>
            </a:r>
            <a:r>
              <a:rPr lang="en-US" altLang="zh-CN" dirty="0">
                <a:solidFill>
                  <a:srgbClr val="333333"/>
                </a:solidFill>
                <a:latin typeface="arial" panose="020B0604020202020204" pitchFamily="34" charset="0"/>
              </a:rPr>
              <a:t>Titan</a:t>
            </a:r>
            <a:r>
              <a:rPr lang="zh-CN" altLang="en-US" dirty="0">
                <a:solidFill>
                  <a:srgbClr val="333333"/>
                </a:solidFill>
                <a:latin typeface="arial" panose="020B0604020202020204" pitchFamily="34" charset="0"/>
              </a:rPr>
              <a:t>（泰坦）”要快</a:t>
            </a:r>
            <a:r>
              <a:rPr lang="en-US" altLang="zh-CN" dirty="0">
                <a:solidFill>
                  <a:srgbClr val="333333"/>
                </a:solidFill>
                <a:latin typeface="arial" panose="020B0604020202020204" pitchFamily="34" charset="0"/>
              </a:rPr>
              <a:t>8</a:t>
            </a:r>
            <a:r>
              <a:rPr lang="zh-CN" altLang="en-US" dirty="0">
                <a:solidFill>
                  <a:srgbClr val="333333"/>
                </a:solidFill>
                <a:latin typeface="arial" panose="020B0604020202020204" pitchFamily="34" charset="0"/>
              </a:rPr>
              <a:t>倍。</a:t>
            </a:r>
            <a:endParaRPr lang="zh-CN" altLang="en-US" dirty="0"/>
          </a:p>
        </p:txBody>
      </p:sp>
      <p:sp>
        <p:nvSpPr>
          <p:cNvPr id="2" name="标题 1"/>
          <p:cNvSpPr>
            <a:spLocks noGrp="1"/>
          </p:cNvSpPr>
          <p:nvPr>
            <p:ph type="title"/>
          </p:nvPr>
        </p:nvSpPr>
        <p:spPr>
          <a:xfrm>
            <a:off x="2870201" y="1"/>
            <a:ext cx="7618413" cy="847879"/>
          </a:xfrm>
        </p:spPr>
        <p:txBody>
          <a:bodyPr/>
          <a:lstStyle/>
          <a:p>
            <a:r>
              <a:rPr lang="en-US" altLang="zh-CN" sz="2400" dirty="0">
                <a:ea typeface="黑体" panose="02010609060101010101" pitchFamily="49" charset="-122"/>
              </a:rPr>
              <a:t>Fastest Supercomputer  in the world</a:t>
            </a:r>
            <a:br>
              <a:rPr lang="en-US" altLang="zh-CN" sz="2400" dirty="0">
                <a:ea typeface="黑体" panose="02010609060101010101" pitchFamily="49" charset="-122"/>
              </a:rPr>
            </a:br>
            <a:r>
              <a:rPr lang="en-US" altLang="zh-CN" sz="1600" dirty="0">
                <a:solidFill>
                  <a:schemeClr val="bg1"/>
                </a:solidFill>
              </a:rPr>
              <a:t>from </a:t>
            </a:r>
            <a:r>
              <a:rPr lang="en-US" altLang="zh-CN" sz="1600" u="sng" dirty="0">
                <a:solidFill>
                  <a:srgbClr val="FFFF00"/>
                </a:solidFill>
              </a:rPr>
              <a:t>http://top500.org/</a:t>
            </a:r>
            <a:r>
              <a:rPr lang="en-US" altLang="zh-CN" sz="1600" dirty="0">
                <a:solidFill>
                  <a:srgbClr val="FFFF00"/>
                </a:solidFill>
                <a:ea typeface="黑体" panose="02010609060101010101" pitchFamily="49" charset="-122"/>
              </a:rPr>
              <a:t> </a:t>
            </a:r>
            <a:r>
              <a:rPr lang="en-US" altLang="zh-CN" sz="1600" dirty="0">
                <a:ea typeface="黑体" panose="02010609060101010101" pitchFamily="49" charset="-122"/>
              </a:rPr>
              <a:t>    June. 2018</a:t>
            </a:r>
            <a:endParaRPr lang="zh-CN" altLang="en-US" sz="1600" dirty="0"/>
          </a:p>
        </p:txBody>
      </p:sp>
    </p:spTree>
    <p:extLst>
      <p:ext uri="{BB962C8B-B14F-4D97-AF65-F5344CB8AC3E}">
        <p14:creationId xmlns:p14="http://schemas.microsoft.com/office/powerpoint/2010/main" val="3514766876"/>
      </p:ext>
    </p:extLst>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Newest Top 10    June 2020</a:t>
            </a:r>
            <a:endParaRPr lang="zh-CN" altLang="en-US" dirty="0"/>
          </a:p>
        </p:txBody>
      </p:sp>
      <p:sp>
        <p:nvSpPr>
          <p:cNvPr id="3" name="日期占位符 2"/>
          <p:cNvSpPr>
            <a:spLocks noGrp="1"/>
          </p:cNvSpPr>
          <p:nvPr>
            <p:ph type="dt" sz="half" idx="4294967295"/>
          </p:nvPr>
        </p:nvSpPr>
        <p:spPr>
          <a:xfrm>
            <a:off x="0" y="6356350"/>
            <a:ext cx="2743200" cy="365125"/>
          </a:xfrm>
          <a:prstGeom prst="rect">
            <a:avLst/>
          </a:prstGeom>
        </p:spPr>
        <p:txBody>
          <a:bodyPr/>
          <a:lstStyle/>
          <a:p>
            <a:fld id="{ADE08FF5-7A9D-4A6F-92D3-1B6B6E79B714}" type="datetime1">
              <a:rPr lang="zh-CN" altLang="en-US" smtClean="0"/>
              <a:t>2022/9/20</a:t>
            </a:fld>
            <a:endParaRPr lang="zh-CN" altLang="en-US"/>
          </a:p>
        </p:txBody>
      </p:sp>
      <p:pic>
        <p:nvPicPr>
          <p:cNvPr id="7" name="图片 6"/>
          <p:cNvPicPr/>
          <p:nvPr/>
        </p:nvPicPr>
        <p:blipFill>
          <a:blip r:embed="rId2">
            <a:extLst>
              <a:ext uri="{28A0092B-C50C-407E-A947-70E740481C1C}">
                <a14:useLocalDpi xmlns:a14="http://schemas.microsoft.com/office/drawing/2010/main" val="0"/>
              </a:ext>
            </a:extLst>
          </a:blip>
          <a:stretch>
            <a:fillRect/>
          </a:stretch>
        </p:blipFill>
        <p:spPr>
          <a:xfrm>
            <a:off x="6168008" y="1050787"/>
            <a:ext cx="5274310" cy="5507990"/>
          </a:xfrm>
          <a:prstGeom prst="rect">
            <a:avLst/>
          </a:prstGeom>
        </p:spPr>
      </p:pic>
      <p:pic>
        <p:nvPicPr>
          <p:cNvPr id="8" name="图片 7"/>
          <p:cNvPicPr/>
          <p:nvPr/>
        </p:nvPicPr>
        <p:blipFill>
          <a:blip r:embed="rId3">
            <a:extLst>
              <a:ext uri="{28A0092B-C50C-407E-A947-70E740481C1C}">
                <a14:useLocalDpi xmlns:a14="http://schemas.microsoft.com/office/drawing/2010/main" val="0"/>
              </a:ext>
            </a:extLst>
          </a:blip>
          <a:stretch>
            <a:fillRect/>
          </a:stretch>
        </p:blipFill>
        <p:spPr>
          <a:xfrm>
            <a:off x="767408" y="1050787"/>
            <a:ext cx="5274310" cy="5840816"/>
          </a:xfrm>
          <a:prstGeom prst="rect">
            <a:avLst/>
          </a:prstGeom>
        </p:spPr>
      </p:pic>
      <p:sp>
        <p:nvSpPr>
          <p:cNvPr id="11" name="椭圆 10"/>
          <p:cNvSpPr/>
          <p:nvPr/>
        </p:nvSpPr>
        <p:spPr>
          <a:xfrm>
            <a:off x="4439816" y="1628800"/>
            <a:ext cx="1152128" cy="3600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9840416" y="1628800"/>
            <a:ext cx="1008112" cy="3600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89239570"/>
      </p:ext>
    </p:extLst>
  </p:cSld>
  <p:clrMapOvr>
    <a:masterClrMapping/>
  </p:clrMapOvr>
  <p:transition spd="slow">
    <p:pull dir="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900" dirty="0"/>
              <a:t>Fastest Supercomputer  in the world</a:t>
            </a:r>
            <a:br>
              <a:rPr lang="en-US" altLang="zh-CN" sz="2900" dirty="0"/>
            </a:br>
            <a:r>
              <a:rPr lang="en-US" altLang="zh-CN" sz="1800" dirty="0">
                <a:solidFill>
                  <a:srgbClr val="0000FF"/>
                </a:solidFill>
              </a:rPr>
              <a:t>from </a:t>
            </a:r>
            <a:r>
              <a:rPr lang="en-US" altLang="zh-CN" sz="1800" u="sng" dirty="0">
                <a:solidFill>
                  <a:srgbClr val="0000FF"/>
                </a:solidFill>
                <a:hlinkClick r:id="rId2"/>
              </a:rPr>
              <a:t>http://top500.org/</a:t>
            </a:r>
            <a:r>
              <a:rPr lang="en-US" altLang="zh-CN" sz="1800" dirty="0"/>
              <a:t>     June. </a:t>
            </a:r>
            <a:r>
              <a:rPr lang="en-US" altLang="zh-CN" sz="1800" dirty="0" smtClean="0"/>
              <a:t>2022</a:t>
            </a:r>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137" y="963177"/>
            <a:ext cx="11254430" cy="5544268"/>
          </a:xfrm>
          <a:prstGeom prst="rect">
            <a:avLst/>
          </a:prstGeom>
        </p:spPr>
      </p:pic>
      <p:sp>
        <p:nvSpPr>
          <p:cNvPr id="6" name="矩形 4"/>
          <p:cNvSpPr>
            <a:spLocks noChangeArrowheads="1"/>
          </p:cNvSpPr>
          <p:nvPr/>
        </p:nvSpPr>
        <p:spPr bwMode="auto">
          <a:xfrm>
            <a:off x="695400" y="3861047"/>
            <a:ext cx="11017224" cy="504057"/>
          </a:xfrm>
          <a:prstGeom prst="rect">
            <a:avLst/>
          </a:prstGeom>
          <a:noFill/>
          <a:ln w="38100"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endParaRPr lang="zh-CN" altLang="en-US" sz="1800"/>
          </a:p>
        </p:txBody>
      </p:sp>
      <p:sp>
        <p:nvSpPr>
          <p:cNvPr id="7" name="矩形 4"/>
          <p:cNvSpPr>
            <a:spLocks noChangeArrowheads="1"/>
          </p:cNvSpPr>
          <p:nvPr/>
        </p:nvSpPr>
        <p:spPr bwMode="auto">
          <a:xfrm>
            <a:off x="695400" y="5162309"/>
            <a:ext cx="11017224" cy="504057"/>
          </a:xfrm>
          <a:prstGeom prst="rect">
            <a:avLst/>
          </a:prstGeom>
          <a:noFill/>
          <a:ln w="38100"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endParaRPr lang="zh-CN" altLang="en-US" sz="1800"/>
          </a:p>
        </p:txBody>
      </p:sp>
    </p:spTree>
    <p:extLst>
      <p:ext uri="{BB962C8B-B14F-4D97-AF65-F5344CB8AC3E}">
        <p14:creationId xmlns:p14="http://schemas.microsoft.com/office/powerpoint/2010/main" val="697843022"/>
      </p:ext>
    </p:extLst>
  </p:cSld>
  <p:clrMapOvr>
    <a:masterClrMapping/>
  </p:clrMapOvr>
  <p:transition spd="slow">
    <p:pull dir="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a:xfrm>
            <a:off x="1776480" y="-66131"/>
            <a:ext cx="8621713" cy="936625"/>
          </a:xfrm>
        </p:spPr>
        <p:txBody>
          <a:bodyPr/>
          <a:lstStyle/>
          <a:p>
            <a:r>
              <a:rPr lang="en-US" altLang="zh-CN" b="1" dirty="0" smtClean="0"/>
              <a:t>Chip technology </a:t>
            </a:r>
            <a:endParaRPr lang="zh-CN" altLang="en-US" b="1" dirty="0" smtClean="0"/>
          </a:p>
        </p:txBody>
      </p:sp>
      <p:graphicFrame>
        <p:nvGraphicFramePr>
          <p:cNvPr id="7" name="图示 6"/>
          <p:cNvGraphicFramePr/>
          <p:nvPr>
            <p:extLst>
              <p:ext uri="{D42A27DB-BD31-4B8C-83A1-F6EECF244321}">
                <p14:modId xmlns:p14="http://schemas.microsoft.com/office/powerpoint/2010/main" val="4190042685"/>
              </p:ext>
            </p:extLst>
          </p:nvPr>
        </p:nvGraphicFramePr>
        <p:xfrm>
          <a:off x="1919536" y="1412777"/>
          <a:ext cx="7816850" cy="48048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矩形 7"/>
          <p:cNvSpPr>
            <a:spLocks noChangeArrowheads="1"/>
          </p:cNvSpPr>
          <p:nvPr/>
        </p:nvSpPr>
        <p:spPr bwMode="auto">
          <a:xfrm>
            <a:off x="6086091" y="1004095"/>
            <a:ext cx="4284663"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1800" dirty="0"/>
              <a:t>高纯硅要求</a:t>
            </a:r>
            <a:r>
              <a:rPr lang="en-US" altLang="zh-CN" sz="1800" dirty="0"/>
              <a:t>99.999999999%,</a:t>
            </a:r>
            <a:r>
              <a:rPr lang="zh-CN" altLang="en-US" sz="1800" dirty="0"/>
              <a:t>几乎全赖进口，</a:t>
            </a:r>
            <a:r>
              <a:rPr lang="zh-CN" altLang="en-US" sz="1800" b="1" dirty="0"/>
              <a:t>传统霸主依然是德国</a:t>
            </a:r>
            <a:r>
              <a:rPr lang="en-US" altLang="zh-CN" sz="1800" b="1" dirty="0"/>
              <a:t>Wacker</a:t>
            </a:r>
            <a:r>
              <a:rPr lang="zh-CN" altLang="en-US" sz="1800" b="1" dirty="0"/>
              <a:t>和美国</a:t>
            </a:r>
            <a:r>
              <a:rPr lang="en-US" altLang="zh-CN" sz="1800" b="1" dirty="0"/>
              <a:t>Hemlock(</a:t>
            </a:r>
            <a:r>
              <a:rPr lang="zh-CN" altLang="en-US" sz="1800" b="1" dirty="0"/>
              <a:t>美日合资</a:t>
            </a:r>
            <a:r>
              <a:rPr lang="en-US" altLang="zh-CN" sz="1800" b="1" dirty="0"/>
              <a:t>)</a:t>
            </a:r>
            <a:endParaRPr lang="zh-CN" altLang="en-US" sz="1800" dirty="0"/>
          </a:p>
        </p:txBody>
      </p:sp>
      <p:sp>
        <p:nvSpPr>
          <p:cNvPr id="9" name="文本框 8"/>
          <p:cNvSpPr txBox="1">
            <a:spLocks noChangeArrowheads="1"/>
          </p:cNvSpPr>
          <p:nvPr/>
        </p:nvSpPr>
        <p:spPr bwMode="auto">
          <a:xfrm>
            <a:off x="8228422" y="2703421"/>
            <a:ext cx="2439579"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1600" b="1" dirty="0"/>
              <a:t>一块</a:t>
            </a:r>
            <a:r>
              <a:rPr lang="en-US" altLang="zh-CN" sz="1600" b="1" dirty="0"/>
              <a:t>300mm</a:t>
            </a:r>
            <a:r>
              <a:rPr lang="zh-CN" altLang="en-US" sz="1600" b="1" dirty="0"/>
              <a:t>直径的晶圆，</a:t>
            </a:r>
            <a:r>
              <a:rPr lang="en-US" altLang="zh-CN" sz="1600" b="1" dirty="0"/>
              <a:t>16nm</a:t>
            </a:r>
            <a:r>
              <a:rPr lang="zh-CN" altLang="en-US" sz="1600" b="1" dirty="0"/>
              <a:t>工艺可以做出</a:t>
            </a:r>
            <a:r>
              <a:rPr lang="en-US" altLang="zh-CN" sz="1600" b="1" dirty="0"/>
              <a:t>100</a:t>
            </a:r>
            <a:r>
              <a:rPr lang="zh-CN" altLang="en-US" sz="1600" b="1" dirty="0"/>
              <a:t>块芯片，</a:t>
            </a:r>
            <a:r>
              <a:rPr lang="en-US" altLang="zh-CN" sz="1600" b="1" dirty="0"/>
              <a:t>10nm</a:t>
            </a:r>
            <a:r>
              <a:rPr lang="zh-CN" altLang="en-US" sz="1600" b="1" dirty="0"/>
              <a:t>工艺可以做出</a:t>
            </a:r>
            <a:r>
              <a:rPr lang="en-US" altLang="zh-CN" sz="1600" b="1" dirty="0"/>
              <a:t>210</a:t>
            </a:r>
            <a:r>
              <a:rPr lang="zh-CN" altLang="en-US" sz="1600" b="1" dirty="0"/>
              <a:t>块芯片，价格可便宜了一半</a:t>
            </a:r>
            <a:endParaRPr lang="zh-CN" altLang="en-US" sz="1600" dirty="0"/>
          </a:p>
        </p:txBody>
      </p:sp>
      <p:sp>
        <p:nvSpPr>
          <p:cNvPr id="10" name="矩形 9"/>
          <p:cNvSpPr>
            <a:spLocks noChangeArrowheads="1"/>
          </p:cNvSpPr>
          <p:nvPr/>
        </p:nvSpPr>
        <p:spPr bwMode="auto">
          <a:xfrm>
            <a:off x="6384032" y="4199046"/>
            <a:ext cx="4506342"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1800" b="1" i="0" dirty="0">
                <a:solidFill>
                  <a:srgbClr val="974806"/>
                </a:solidFill>
                <a:latin typeface="-apple-system-font"/>
              </a:rPr>
              <a:t>美英特尔、韩三星、日东芝、意法半导体；台湾的：旺宏电子；中国华润微电子等。             但</a:t>
            </a:r>
            <a:r>
              <a:rPr lang="zh-CN" altLang="en-US" sz="1800" b="1" i="0" dirty="0">
                <a:solidFill>
                  <a:srgbClr val="FF0000"/>
                </a:solidFill>
                <a:latin typeface="-apple-system-font"/>
              </a:rPr>
              <a:t>中国高端芯片几乎空白</a:t>
            </a:r>
            <a:endParaRPr lang="en-US" altLang="zh-CN" sz="1800" b="1" i="0" dirty="0">
              <a:solidFill>
                <a:srgbClr val="FF0000"/>
              </a:solidFill>
              <a:latin typeface="-apple-system-font"/>
            </a:endParaRPr>
          </a:p>
        </p:txBody>
      </p:sp>
      <p:sp>
        <p:nvSpPr>
          <p:cNvPr id="11" name="文本框 10"/>
          <p:cNvSpPr txBox="1">
            <a:spLocks noChangeArrowheads="1"/>
          </p:cNvSpPr>
          <p:nvPr/>
        </p:nvSpPr>
        <p:spPr bwMode="auto">
          <a:xfrm>
            <a:off x="6067699" y="5756441"/>
            <a:ext cx="350837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1800" b="1" dirty="0"/>
              <a:t>高通、博通、</a:t>
            </a:r>
            <a:r>
              <a:rPr lang="en-US" altLang="zh-CN" sz="1800" b="1" dirty="0"/>
              <a:t>AMD</a:t>
            </a:r>
            <a:r>
              <a:rPr lang="zh-CN" altLang="en-US" sz="1800" b="1" dirty="0"/>
              <a:t>，</a:t>
            </a:r>
            <a:endParaRPr lang="en-US" altLang="zh-CN" sz="1800" b="1" dirty="0"/>
          </a:p>
          <a:p>
            <a:r>
              <a:rPr lang="zh-CN" altLang="en-US" sz="1800" b="1" dirty="0"/>
              <a:t>中国台湾的联发科，</a:t>
            </a:r>
            <a:endParaRPr lang="en-US" altLang="zh-CN" sz="1800" b="1" dirty="0"/>
          </a:p>
          <a:p>
            <a:r>
              <a:rPr lang="zh-CN" altLang="en-US" sz="1800" b="1" dirty="0"/>
              <a:t>大陆的华为海思</a:t>
            </a:r>
            <a:endParaRPr lang="zh-CN" altLang="en-US" sz="1800" dirty="0">
              <a:solidFill>
                <a:srgbClr val="FF0000"/>
              </a:solidFill>
            </a:endParaRPr>
          </a:p>
        </p:txBody>
      </p:sp>
      <p:sp>
        <p:nvSpPr>
          <p:cNvPr id="12" name="矩形 11"/>
          <p:cNvSpPr>
            <a:spLocks noChangeArrowheads="1"/>
          </p:cNvSpPr>
          <p:nvPr/>
        </p:nvSpPr>
        <p:spPr bwMode="auto">
          <a:xfrm>
            <a:off x="7364735" y="5152827"/>
            <a:ext cx="34528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1800" b="1" dirty="0">
                <a:solidFill>
                  <a:srgbClr val="974806"/>
                </a:solidFill>
                <a:latin typeface="-apple-system-font"/>
              </a:rPr>
              <a:t>晶圆代工厂：</a:t>
            </a:r>
            <a:endParaRPr lang="en-US" altLang="zh-CN" sz="1800" b="1" dirty="0">
              <a:solidFill>
                <a:srgbClr val="974806"/>
              </a:solidFill>
              <a:latin typeface="-apple-system-font"/>
            </a:endParaRPr>
          </a:p>
          <a:p>
            <a:r>
              <a:rPr lang="en-US" altLang="zh-CN" sz="1800" b="1" dirty="0">
                <a:solidFill>
                  <a:srgbClr val="974806"/>
                </a:solidFill>
                <a:latin typeface="-apple-system-font"/>
              </a:rPr>
              <a:t>   </a:t>
            </a:r>
            <a:r>
              <a:rPr lang="zh-CN" altLang="en-US" sz="1800" b="1" dirty="0">
                <a:solidFill>
                  <a:srgbClr val="0070C0"/>
                </a:solidFill>
                <a:latin typeface="-apple-system-font"/>
              </a:rPr>
              <a:t>台积电，</a:t>
            </a:r>
            <a:r>
              <a:rPr lang="zh-CN" altLang="en-US" sz="1800" b="1" dirty="0">
                <a:solidFill>
                  <a:srgbClr val="0070C0"/>
                </a:solidFill>
              </a:rPr>
              <a:t>中芯国际</a:t>
            </a:r>
            <a:endParaRPr lang="zh-CN" altLang="en-US" sz="1800" dirty="0">
              <a:solidFill>
                <a:srgbClr val="0070C0"/>
              </a:solidFill>
            </a:endParaRPr>
          </a:p>
        </p:txBody>
      </p:sp>
      <p:sp>
        <p:nvSpPr>
          <p:cNvPr id="13" name="矩形 12"/>
          <p:cNvSpPr>
            <a:spLocks noChangeArrowheads="1"/>
          </p:cNvSpPr>
          <p:nvPr/>
        </p:nvSpPr>
        <p:spPr bwMode="auto">
          <a:xfrm>
            <a:off x="3288284" y="5484690"/>
            <a:ext cx="287972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1800" b="1" dirty="0">
                <a:solidFill>
                  <a:srgbClr val="FF0000"/>
                </a:solidFill>
                <a:latin typeface="-apple-system-font"/>
              </a:rPr>
              <a:t>光刻机</a:t>
            </a:r>
            <a:r>
              <a:rPr lang="zh-CN" altLang="en-US" sz="1800" b="1" dirty="0">
                <a:solidFill>
                  <a:srgbClr val="974806"/>
                </a:solidFill>
                <a:latin typeface="-apple-system-font"/>
              </a:rPr>
              <a:t>，荷兰阿斯麦公司</a:t>
            </a:r>
            <a:r>
              <a:rPr lang="en-US" altLang="zh-CN" sz="1800" b="1" dirty="0">
                <a:solidFill>
                  <a:srgbClr val="974806"/>
                </a:solidFill>
                <a:latin typeface="-apple-system-font"/>
              </a:rPr>
              <a:t>(ASML)</a:t>
            </a:r>
            <a:r>
              <a:rPr lang="zh-CN" altLang="en-US" sz="1800" b="1" dirty="0">
                <a:solidFill>
                  <a:srgbClr val="333399"/>
                </a:solidFill>
                <a:latin typeface="-apple-system-font"/>
              </a:rPr>
              <a:t>唯一</a:t>
            </a:r>
            <a:r>
              <a:rPr lang="zh-CN" altLang="en-US" sz="1800" b="1" dirty="0"/>
              <a:t>高端光刻机生产商（</a:t>
            </a:r>
            <a:r>
              <a:rPr lang="en-US" altLang="zh-CN" sz="1800" b="1" dirty="0"/>
              <a:t>12</a:t>
            </a:r>
            <a:r>
              <a:rPr lang="zh-CN" altLang="en-US" sz="1800" b="1" dirty="0"/>
              <a:t>，</a:t>
            </a:r>
            <a:r>
              <a:rPr lang="en-US" altLang="zh-CN" sz="1800" b="1" dirty="0"/>
              <a:t>24</a:t>
            </a:r>
            <a:r>
              <a:rPr lang="zh-CN" altLang="en-US" sz="1800" b="1" dirty="0"/>
              <a:t>，</a:t>
            </a:r>
            <a:r>
              <a:rPr lang="en-US" altLang="zh-CN" sz="1800" b="1" dirty="0"/>
              <a:t>40</a:t>
            </a:r>
            <a:r>
              <a:rPr lang="zh-CN" altLang="en-US" sz="1800" b="1" dirty="0"/>
              <a:t>台</a:t>
            </a:r>
            <a:r>
              <a:rPr lang="en-US" altLang="zh-CN" sz="1800" b="1" dirty="0"/>
              <a:t>/</a:t>
            </a:r>
            <a:r>
              <a:rPr lang="zh-CN" altLang="en-US" sz="1800" b="1" dirty="0"/>
              <a:t>年）</a:t>
            </a:r>
            <a:endParaRPr lang="zh-CN" altLang="en-US" sz="1800" dirty="0"/>
          </a:p>
        </p:txBody>
      </p:sp>
      <p:sp>
        <p:nvSpPr>
          <p:cNvPr id="14" name="矩形 13"/>
          <p:cNvSpPr>
            <a:spLocks noChangeArrowheads="1"/>
          </p:cNvSpPr>
          <p:nvPr/>
        </p:nvSpPr>
        <p:spPr bwMode="auto">
          <a:xfrm>
            <a:off x="1703512" y="3921001"/>
            <a:ext cx="2304256"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1800" b="1" dirty="0">
                <a:solidFill>
                  <a:srgbClr val="FF0000"/>
                </a:solidFill>
                <a:latin typeface="-apple-system-font"/>
              </a:rPr>
              <a:t>刻蚀机</a:t>
            </a:r>
            <a:r>
              <a:rPr lang="zh-CN" altLang="en-US" sz="1800" b="1" dirty="0">
                <a:solidFill>
                  <a:srgbClr val="974806"/>
                </a:solidFill>
                <a:latin typeface="-apple-system-font"/>
              </a:rPr>
              <a:t>，中国的状况要好很多，</a:t>
            </a:r>
            <a:r>
              <a:rPr lang="en-US" altLang="zh-CN" sz="1800" dirty="0">
                <a:solidFill>
                  <a:srgbClr val="333333"/>
                </a:solidFill>
                <a:latin typeface="-apple-system-font"/>
              </a:rPr>
              <a:t>16nm</a:t>
            </a:r>
            <a:r>
              <a:rPr lang="zh-CN" altLang="en-US" sz="1800" dirty="0">
                <a:solidFill>
                  <a:srgbClr val="333333"/>
                </a:solidFill>
                <a:latin typeface="-apple-system-font"/>
              </a:rPr>
              <a:t>已经量产，</a:t>
            </a:r>
            <a:r>
              <a:rPr lang="en-US" altLang="zh-CN" sz="1800" dirty="0">
                <a:solidFill>
                  <a:srgbClr val="333333"/>
                </a:solidFill>
                <a:latin typeface="-apple-system-font"/>
              </a:rPr>
              <a:t>7-10nm</a:t>
            </a:r>
            <a:r>
              <a:rPr lang="zh-CN" altLang="en-US" sz="1800" dirty="0">
                <a:solidFill>
                  <a:srgbClr val="333333"/>
                </a:solidFill>
                <a:latin typeface="-apple-system-font"/>
              </a:rPr>
              <a:t>也在上</a:t>
            </a:r>
            <a:endParaRPr lang="en-US" altLang="zh-CN" sz="1800" dirty="0">
              <a:solidFill>
                <a:srgbClr val="333333"/>
              </a:solidFill>
              <a:latin typeface="-apple-system-font"/>
            </a:endParaRPr>
          </a:p>
          <a:p>
            <a:r>
              <a:rPr lang="zh-CN" altLang="en-US" sz="1800" b="1" dirty="0">
                <a:solidFill>
                  <a:srgbClr val="FF0000"/>
                </a:solidFill>
              </a:rPr>
              <a:t>离子注入机</a:t>
            </a:r>
            <a:r>
              <a:rPr lang="en-US" altLang="zh-CN" sz="1800" dirty="0"/>
              <a:t>70%</a:t>
            </a:r>
            <a:r>
              <a:rPr lang="zh-CN" altLang="en-US" sz="1800" dirty="0"/>
              <a:t>的市场份额是美国应用材料公司</a:t>
            </a:r>
          </a:p>
        </p:txBody>
      </p:sp>
      <p:sp>
        <p:nvSpPr>
          <p:cNvPr id="15" name="矩形 14"/>
          <p:cNvSpPr>
            <a:spLocks noChangeArrowheads="1"/>
          </p:cNvSpPr>
          <p:nvPr/>
        </p:nvSpPr>
        <p:spPr bwMode="auto">
          <a:xfrm>
            <a:off x="1685256" y="1465263"/>
            <a:ext cx="311460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1800" dirty="0">
                <a:solidFill>
                  <a:srgbClr val="333333"/>
                </a:solidFill>
                <a:latin typeface="-apple-system-font"/>
              </a:rPr>
              <a:t>台湾的天下，</a:t>
            </a:r>
            <a:r>
              <a:rPr lang="zh-CN" altLang="en-US" sz="1800" b="1" dirty="0">
                <a:solidFill>
                  <a:srgbClr val="974806"/>
                </a:solidFill>
                <a:latin typeface="-apple-system-font"/>
              </a:rPr>
              <a:t>排名世界第一的日月光</a:t>
            </a:r>
            <a:r>
              <a:rPr lang="zh-CN" altLang="en-US" sz="1800" dirty="0">
                <a:solidFill>
                  <a:srgbClr val="333333"/>
                </a:solidFill>
                <a:latin typeface="-apple-system-font"/>
              </a:rPr>
              <a:t>，还跟着一堆实力不俗的小弟：</a:t>
            </a:r>
            <a:r>
              <a:rPr lang="zh-CN" altLang="en-US" sz="1800" b="1" dirty="0">
                <a:solidFill>
                  <a:srgbClr val="974806"/>
                </a:solidFill>
                <a:latin typeface="-apple-system-font"/>
              </a:rPr>
              <a:t>矽品、力成、南茂、欣邦、京元电子。</a:t>
            </a:r>
            <a:endParaRPr lang="en-US" altLang="zh-CN" sz="1800" b="1" dirty="0">
              <a:solidFill>
                <a:srgbClr val="974806"/>
              </a:solidFill>
              <a:latin typeface="-apple-system-font"/>
            </a:endParaRPr>
          </a:p>
          <a:p>
            <a:pPr algn="l"/>
            <a:r>
              <a:rPr lang="zh-CN" altLang="en-US" sz="1800" dirty="0"/>
              <a:t>大陆的三大封测巨头：</a:t>
            </a:r>
            <a:r>
              <a:rPr lang="zh-CN" altLang="en-US" sz="1800" b="1" dirty="0"/>
              <a:t>长电科技、华天科技、</a:t>
            </a:r>
            <a:endParaRPr lang="en-US" altLang="zh-CN" sz="1800" b="1" dirty="0"/>
          </a:p>
          <a:p>
            <a:pPr algn="l"/>
            <a:r>
              <a:rPr lang="zh-CN" altLang="en-US" sz="1800" b="1" dirty="0"/>
              <a:t>通富微电</a:t>
            </a:r>
            <a:endParaRPr lang="zh-CN" altLang="en-US" sz="1800" dirty="0"/>
          </a:p>
        </p:txBody>
      </p:sp>
    </p:spTree>
    <p:extLst>
      <p:ext uri="{BB962C8B-B14F-4D97-AF65-F5344CB8AC3E}">
        <p14:creationId xmlns:p14="http://schemas.microsoft.com/office/powerpoint/2010/main" val="4231505361"/>
      </p:ext>
    </p:extLst>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4"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Rot="1" noChangeArrowheads="1"/>
          </p:cNvSpPr>
          <p:nvPr>
            <p:ph type="title"/>
          </p:nvPr>
        </p:nvSpPr>
        <p:spPr/>
        <p:txBody>
          <a:bodyPr/>
          <a:lstStyle/>
          <a:p>
            <a:r>
              <a:rPr lang="en-US" altLang="zh-CN" dirty="0" err="1" smtClean="0">
                <a:solidFill>
                  <a:schemeClr val="bg1"/>
                </a:solidFill>
              </a:rPr>
              <a:t>i</a:t>
            </a:r>
            <a:r>
              <a:rPr lang="en-US" altLang="zh-CN" dirty="0" err="1" smtClean="0"/>
              <a:t>Evolution</a:t>
            </a:r>
            <a:r>
              <a:rPr lang="en-US" altLang="zh-CN" dirty="0" smtClean="0"/>
              <a:t> of computer </a:t>
            </a:r>
            <a:r>
              <a:rPr lang="en-US" altLang="zh-CN" dirty="0" err="1" smtClean="0"/>
              <a:t>market</a:t>
            </a:r>
            <a:r>
              <a:rPr lang="en-US" altLang="zh-CN" dirty="0" err="1" smtClean="0">
                <a:solidFill>
                  <a:schemeClr val="bg1"/>
                </a:solidFill>
              </a:rPr>
              <a:t>eomputer</a:t>
            </a:r>
            <a:r>
              <a:rPr lang="en-US" altLang="zh-CN" dirty="0" smtClean="0">
                <a:solidFill>
                  <a:schemeClr val="bg1"/>
                </a:solidFill>
              </a:rPr>
              <a:t>  </a:t>
            </a:r>
          </a:p>
        </p:txBody>
      </p:sp>
      <p:sp>
        <p:nvSpPr>
          <p:cNvPr id="14340" name="Rectangle 3"/>
          <p:cNvSpPr>
            <a:spLocks noGrp="1" noRot="1" noChangeArrowheads="1"/>
          </p:cNvSpPr>
          <p:nvPr>
            <p:ph idx="1"/>
          </p:nvPr>
        </p:nvSpPr>
        <p:spPr>
          <a:xfrm>
            <a:off x="1469361" y="1281450"/>
            <a:ext cx="8534400" cy="1524000"/>
          </a:xfrm>
        </p:spPr>
        <p:txBody>
          <a:bodyPr/>
          <a:lstStyle/>
          <a:p>
            <a:pPr eaLnBrk="1" hangingPunct="1"/>
            <a:r>
              <a:rPr lang="en-US" altLang="zh-CN" dirty="0" smtClean="0"/>
              <a:t>Original:</a:t>
            </a:r>
          </a:p>
          <a:p>
            <a:pPr lvl="1" eaLnBrk="1" hangingPunct="1">
              <a:buFont typeface="Wingdings" pitchFamily="2" charset="2"/>
              <a:buNone/>
            </a:pPr>
            <a:r>
              <a:rPr lang="en-US" altLang="zh-CN" b="1" dirty="0" smtClean="0">
                <a:latin typeface="Comic Sans MS" pitchFamily="66" charset="0"/>
              </a:rPr>
              <a:t>     Big Fishes Eating Little Fishes</a:t>
            </a:r>
          </a:p>
        </p:txBody>
      </p:sp>
      <p:grpSp>
        <p:nvGrpSpPr>
          <p:cNvPr id="14341" name="Group 4"/>
          <p:cNvGrpSpPr>
            <a:grpSpLocks/>
          </p:cNvGrpSpPr>
          <p:nvPr/>
        </p:nvGrpSpPr>
        <p:grpSpPr bwMode="auto">
          <a:xfrm>
            <a:off x="1991544" y="2924944"/>
            <a:ext cx="7696200" cy="1447800"/>
            <a:chOff x="807" y="1787"/>
            <a:chExt cx="4384" cy="507"/>
          </a:xfrm>
        </p:grpSpPr>
        <p:sp>
          <p:nvSpPr>
            <p:cNvPr id="14342" name="Freeform 5" descr="50%"/>
            <p:cNvSpPr>
              <a:spLocks/>
            </p:cNvSpPr>
            <p:nvPr/>
          </p:nvSpPr>
          <p:spPr bwMode="auto">
            <a:xfrm>
              <a:off x="888" y="2059"/>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4343" name="Freeform 6" descr="50%"/>
            <p:cNvSpPr>
              <a:spLocks/>
            </p:cNvSpPr>
            <p:nvPr/>
          </p:nvSpPr>
          <p:spPr bwMode="auto">
            <a:xfrm>
              <a:off x="807" y="1986"/>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4344" name="Group 7"/>
            <p:cNvGrpSpPr>
              <a:grpSpLocks/>
            </p:cNvGrpSpPr>
            <p:nvPr/>
          </p:nvGrpSpPr>
          <p:grpSpPr bwMode="auto">
            <a:xfrm>
              <a:off x="834" y="2048"/>
              <a:ext cx="2" cy="3"/>
              <a:chOff x="772" y="2047"/>
              <a:chExt cx="2" cy="3"/>
            </a:xfrm>
          </p:grpSpPr>
          <p:sp>
            <p:nvSpPr>
              <p:cNvPr id="14415" name="Oval 8" descr="50%"/>
              <p:cNvSpPr>
                <a:spLocks noChangeArrowheads="1"/>
              </p:cNvSpPr>
              <p:nvPr/>
            </p:nvSpPr>
            <p:spPr bwMode="auto">
              <a:xfrm>
                <a:off x="772" y="2047"/>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4416" name="Arc 9" descr="50%"/>
              <p:cNvSpPr>
                <a:spLocks/>
              </p:cNvSpPr>
              <p:nvPr/>
            </p:nvSpPr>
            <p:spPr bwMode="auto">
              <a:xfrm>
                <a:off x="773" y="2048"/>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 cap="rnd">
                <a:noFill/>
                <a:round/>
                <a:headEnd/>
                <a:tailEnd/>
              </a:ln>
            </p:spPr>
            <p:txBody>
              <a:bodyPr wrap="none" anchor="ctr"/>
              <a:lstStyle/>
              <a:p>
                <a:endParaRPr lang="zh-CN" altLang="en-US"/>
              </a:p>
            </p:txBody>
          </p:sp>
        </p:grpSp>
        <p:grpSp>
          <p:nvGrpSpPr>
            <p:cNvPr id="14345" name="Group 10"/>
            <p:cNvGrpSpPr>
              <a:grpSpLocks/>
            </p:cNvGrpSpPr>
            <p:nvPr/>
          </p:nvGrpSpPr>
          <p:grpSpPr bwMode="auto">
            <a:xfrm>
              <a:off x="851" y="2060"/>
              <a:ext cx="23" cy="4"/>
              <a:chOff x="789" y="2059"/>
              <a:chExt cx="23" cy="4"/>
            </a:xfrm>
          </p:grpSpPr>
          <p:sp>
            <p:nvSpPr>
              <p:cNvPr id="14410" name="Arc 11" descr="50%"/>
              <p:cNvSpPr>
                <a:spLocks/>
              </p:cNvSpPr>
              <p:nvPr/>
            </p:nvSpPr>
            <p:spPr bwMode="auto">
              <a:xfrm>
                <a:off x="793" y="2059"/>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411" name="Arc 12" descr="50%"/>
              <p:cNvSpPr>
                <a:spLocks/>
              </p:cNvSpPr>
              <p:nvPr/>
            </p:nvSpPr>
            <p:spPr bwMode="auto">
              <a:xfrm>
                <a:off x="789" y="2059"/>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412" name="Arc 13" descr="50%"/>
              <p:cNvSpPr>
                <a:spLocks/>
              </p:cNvSpPr>
              <p:nvPr/>
            </p:nvSpPr>
            <p:spPr bwMode="auto">
              <a:xfrm>
                <a:off x="796" y="2059"/>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413" name="Arc 14" descr="50%"/>
              <p:cNvSpPr>
                <a:spLocks/>
              </p:cNvSpPr>
              <p:nvPr/>
            </p:nvSpPr>
            <p:spPr bwMode="auto">
              <a:xfrm>
                <a:off x="800" y="2059"/>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414" name="Arc 15" descr="50%"/>
              <p:cNvSpPr>
                <a:spLocks/>
              </p:cNvSpPr>
              <p:nvPr/>
            </p:nvSpPr>
            <p:spPr bwMode="auto">
              <a:xfrm>
                <a:off x="806" y="2059"/>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4346" name="Freeform 16" descr="50%"/>
            <p:cNvSpPr>
              <a:spLocks/>
            </p:cNvSpPr>
            <p:nvPr/>
          </p:nvSpPr>
          <p:spPr bwMode="auto">
            <a:xfrm>
              <a:off x="807" y="1988"/>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4347" name="Group 17"/>
            <p:cNvGrpSpPr>
              <a:grpSpLocks/>
            </p:cNvGrpSpPr>
            <p:nvPr/>
          </p:nvGrpSpPr>
          <p:grpSpPr bwMode="auto">
            <a:xfrm>
              <a:off x="871" y="2062"/>
              <a:ext cx="47" cy="37"/>
              <a:chOff x="809" y="2061"/>
              <a:chExt cx="47" cy="37"/>
            </a:xfrm>
          </p:grpSpPr>
          <p:sp>
            <p:nvSpPr>
              <p:cNvPr id="14408" name="Freeform 18" descr="50%"/>
              <p:cNvSpPr>
                <a:spLocks/>
              </p:cNvSpPr>
              <p:nvPr/>
            </p:nvSpPr>
            <p:spPr bwMode="auto">
              <a:xfrm>
                <a:off x="809" y="2067"/>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4409" name="Freeform 19" descr="50%"/>
              <p:cNvSpPr>
                <a:spLocks/>
              </p:cNvSpPr>
              <p:nvPr/>
            </p:nvSpPr>
            <p:spPr bwMode="auto">
              <a:xfrm>
                <a:off x="810" y="2061"/>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4348" name="Freeform 20" descr="50%"/>
            <p:cNvSpPr>
              <a:spLocks/>
            </p:cNvSpPr>
            <p:nvPr/>
          </p:nvSpPr>
          <p:spPr bwMode="auto">
            <a:xfrm>
              <a:off x="4020" y="2118"/>
              <a:ext cx="184" cy="136"/>
            </a:xfrm>
            <a:custGeom>
              <a:avLst/>
              <a:gdLst>
                <a:gd name="T0" fmla="*/ 0 w 184"/>
                <a:gd name="T1" fmla="*/ 0 h 136"/>
                <a:gd name="T2" fmla="*/ 7 w 184"/>
                <a:gd name="T3" fmla="*/ 14 h 136"/>
                <a:gd name="T4" fmla="*/ 16 w 184"/>
                <a:gd name="T5" fmla="*/ 28 h 136"/>
                <a:gd name="T6" fmla="*/ 27 w 184"/>
                <a:gd name="T7" fmla="*/ 43 h 136"/>
                <a:gd name="T8" fmla="*/ 38 w 184"/>
                <a:gd name="T9" fmla="*/ 55 h 136"/>
                <a:gd name="T10" fmla="*/ 52 w 184"/>
                <a:gd name="T11" fmla="*/ 70 h 136"/>
                <a:gd name="T12" fmla="*/ 66 w 184"/>
                <a:gd name="T13" fmla="*/ 85 h 136"/>
                <a:gd name="T14" fmla="*/ 77 w 184"/>
                <a:gd name="T15" fmla="*/ 96 h 136"/>
                <a:gd name="T16" fmla="*/ 90 w 184"/>
                <a:gd name="T17" fmla="*/ 106 h 136"/>
                <a:gd name="T18" fmla="*/ 103 w 184"/>
                <a:gd name="T19" fmla="*/ 114 h 136"/>
                <a:gd name="T20" fmla="*/ 117 w 184"/>
                <a:gd name="T21" fmla="*/ 121 h 136"/>
                <a:gd name="T22" fmla="*/ 131 w 184"/>
                <a:gd name="T23" fmla="*/ 127 h 136"/>
                <a:gd name="T24" fmla="*/ 146 w 184"/>
                <a:gd name="T25" fmla="*/ 132 h 136"/>
                <a:gd name="T26" fmla="*/ 162 w 184"/>
                <a:gd name="T27" fmla="*/ 135 h 136"/>
                <a:gd name="T28" fmla="*/ 176 w 184"/>
                <a:gd name="T29" fmla="*/ 135 h 136"/>
                <a:gd name="T30" fmla="*/ 183 w 184"/>
                <a:gd name="T31" fmla="*/ 134 h 136"/>
                <a:gd name="T32" fmla="*/ 174 w 184"/>
                <a:gd name="T33" fmla="*/ 125 h 136"/>
                <a:gd name="T34" fmla="*/ 164 w 184"/>
                <a:gd name="T35" fmla="*/ 113 h 136"/>
                <a:gd name="T36" fmla="*/ 154 w 184"/>
                <a:gd name="T37" fmla="*/ 101 h 136"/>
                <a:gd name="T38" fmla="*/ 144 w 184"/>
                <a:gd name="T39" fmla="*/ 87 h 136"/>
                <a:gd name="T40" fmla="*/ 135 w 184"/>
                <a:gd name="T41" fmla="*/ 73 h 136"/>
                <a:gd name="T42" fmla="*/ 128 w 184"/>
                <a:gd name="T43" fmla="*/ 60 h 136"/>
                <a:gd name="T44" fmla="*/ 124 w 184"/>
                <a:gd name="T45" fmla="*/ 48 h 136"/>
                <a:gd name="T46" fmla="*/ 119 w 184"/>
                <a:gd name="T47" fmla="*/ 28 h 136"/>
                <a:gd name="T48" fmla="*/ 119 w 184"/>
                <a:gd name="T49" fmla="*/ 13 h 136"/>
                <a:gd name="T50" fmla="*/ 119 w 184"/>
                <a:gd name="T51" fmla="*/ 2 h 136"/>
                <a:gd name="T52" fmla="*/ 0 w 184"/>
                <a:gd name="T53" fmla="*/ 0 h 1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84"/>
                <a:gd name="T82" fmla="*/ 0 h 136"/>
                <a:gd name="T83" fmla="*/ 184 w 184"/>
                <a:gd name="T84" fmla="*/ 136 h 1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84" h="136">
                  <a:moveTo>
                    <a:pt x="0" y="0"/>
                  </a:moveTo>
                  <a:lnTo>
                    <a:pt x="7" y="14"/>
                  </a:lnTo>
                  <a:lnTo>
                    <a:pt x="16" y="28"/>
                  </a:lnTo>
                  <a:lnTo>
                    <a:pt x="27" y="43"/>
                  </a:lnTo>
                  <a:lnTo>
                    <a:pt x="38" y="55"/>
                  </a:lnTo>
                  <a:lnTo>
                    <a:pt x="52" y="70"/>
                  </a:lnTo>
                  <a:lnTo>
                    <a:pt x="66" y="85"/>
                  </a:lnTo>
                  <a:lnTo>
                    <a:pt x="77" y="96"/>
                  </a:lnTo>
                  <a:lnTo>
                    <a:pt x="90" y="106"/>
                  </a:lnTo>
                  <a:lnTo>
                    <a:pt x="103" y="114"/>
                  </a:lnTo>
                  <a:lnTo>
                    <a:pt x="117" y="121"/>
                  </a:lnTo>
                  <a:lnTo>
                    <a:pt x="131" y="127"/>
                  </a:lnTo>
                  <a:lnTo>
                    <a:pt x="146" y="132"/>
                  </a:lnTo>
                  <a:lnTo>
                    <a:pt x="162" y="135"/>
                  </a:lnTo>
                  <a:lnTo>
                    <a:pt x="176" y="135"/>
                  </a:lnTo>
                  <a:lnTo>
                    <a:pt x="183" y="134"/>
                  </a:lnTo>
                  <a:lnTo>
                    <a:pt x="174" y="125"/>
                  </a:lnTo>
                  <a:lnTo>
                    <a:pt x="164" y="113"/>
                  </a:lnTo>
                  <a:lnTo>
                    <a:pt x="154" y="101"/>
                  </a:lnTo>
                  <a:lnTo>
                    <a:pt x="144" y="87"/>
                  </a:lnTo>
                  <a:lnTo>
                    <a:pt x="135" y="73"/>
                  </a:lnTo>
                  <a:lnTo>
                    <a:pt x="128" y="60"/>
                  </a:lnTo>
                  <a:lnTo>
                    <a:pt x="124" y="48"/>
                  </a:lnTo>
                  <a:lnTo>
                    <a:pt x="119" y="28"/>
                  </a:lnTo>
                  <a:lnTo>
                    <a:pt x="119" y="13"/>
                  </a:lnTo>
                  <a:lnTo>
                    <a:pt x="119" y="2"/>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4349" name="Freeform 21" descr="50%"/>
            <p:cNvSpPr>
              <a:spLocks/>
            </p:cNvSpPr>
            <p:nvPr/>
          </p:nvSpPr>
          <p:spPr bwMode="auto">
            <a:xfrm>
              <a:off x="3624" y="1787"/>
              <a:ext cx="1567" cy="440"/>
            </a:xfrm>
            <a:custGeom>
              <a:avLst/>
              <a:gdLst>
                <a:gd name="T0" fmla="*/ 17 w 1567"/>
                <a:gd name="T1" fmla="*/ 261 h 440"/>
                <a:gd name="T2" fmla="*/ 64 w 1567"/>
                <a:gd name="T3" fmla="*/ 244 h 440"/>
                <a:gd name="T4" fmla="*/ 137 w 1567"/>
                <a:gd name="T5" fmla="*/ 222 h 440"/>
                <a:gd name="T6" fmla="*/ 214 w 1567"/>
                <a:gd name="T7" fmla="*/ 207 h 440"/>
                <a:gd name="T8" fmla="*/ 289 w 1567"/>
                <a:gd name="T9" fmla="*/ 193 h 440"/>
                <a:gd name="T10" fmla="*/ 367 w 1567"/>
                <a:gd name="T11" fmla="*/ 179 h 440"/>
                <a:gd name="T12" fmla="*/ 431 w 1567"/>
                <a:gd name="T13" fmla="*/ 167 h 440"/>
                <a:gd name="T14" fmla="*/ 468 w 1567"/>
                <a:gd name="T15" fmla="*/ 147 h 440"/>
                <a:gd name="T16" fmla="*/ 504 w 1567"/>
                <a:gd name="T17" fmla="*/ 112 h 440"/>
                <a:gd name="T18" fmla="*/ 558 w 1567"/>
                <a:gd name="T19" fmla="*/ 62 h 440"/>
                <a:gd name="T20" fmla="*/ 613 w 1567"/>
                <a:gd name="T21" fmla="*/ 16 h 440"/>
                <a:gd name="T22" fmla="*/ 652 w 1567"/>
                <a:gd name="T23" fmla="*/ 53 h 440"/>
                <a:gd name="T24" fmla="*/ 674 w 1567"/>
                <a:gd name="T25" fmla="*/ 131 h 440"/>
                <a:gd name="T26" fmla="*/ 688 w 1567"/>
                <a:gd name="T27" fmla="*/ 161 h 440"/>
                <a:gd name="T28" fmla="*/ 778 w 1567"/>
                <a:gd name="T29" fmla="*/ 176 h 440"/>
                <a:gd name="T30" fmla="*/ 870 w 1567"/>
                <a:gd name="T31" fmla="*/ 192 h 440"/>
                <a:gd name="T32" fmla="*/ 938 w 1567"/>
                <a:gd name="T33" fmla="*/ 192 h 440"/>
                <a:gd name="T34" fmla="*/ 1011 w 1567"/>
                <a:gd name="T35" fmla="*/ 178 h 440"/>
                <a:gd name="T36" fmla="*/ 1067 w 1567"/>
                <a:gd name="T37" fmla="*/ 215 h 440"/>
                <a:gd name="T38" fmla="*/ 1122 w 1567"/>
                <a:gd name="T39" fmla="*/ 230 h 440"/>
                <a:gd name="T40" fmla="*/ 1191 w 1567"/>
                <a:gd name="T41" fmla="*/ 229 h 440"/>
                <a:gd name="T42" fmla="*/ 1265 w 1567"/>
                <a:gd name="T43" fmla="*/ 203 h 440"/>
                <a:gd name="T44" fmla="*/ 1346 w 1567"/>
                <a:gd name="T45" fmla="*/ 138 h 440"/>
                <a:gd name="T46" fmla="*/ 1441 w 1567"/>
                <a:gd name="T47" fmla="*/ 63 h 440"/>
                <a:gd name="T48" fmla="*/ 1536 w 1567"/>
                <a:gd name="T49" fmla="*/ 33 h 440"/>
                <a:gd name="T50" fmla="*/ 1540 w 1567"/>
                <a:gd name="T51" fmla="*/ 59 h 440"/>
                <a:gd name="T52" fmla="*/ 1494 w 1567"/>
                <a:gd name="T53" fmla="*/ 112 h 440"/>
                <a:gd name="T54" fmla="*/ 1441 w 1567"/>
                <a:gd name="T55" fmla="*/ 165 h 440"/>
                <a:gd name="T56" fmla="*/ 1407 w 1567"/>
                <a:gd name="T57" fmla="*/ 218 h 440"/>
                <a:gd name="T58" fmla="*/ 1407 w 1567"/>
                <a:gd name="T59" fmla="*/ 273 h 440"/>
                <a:gd name="T60" fmla="*/ 1444 w 1567"/>
                <a:gd name="T61" fmla="*/ 329 h 440"/>
                <a:gd name="T62" fmla="*/ 1492 w 1567"/>
                <a:gd name="T63" fmla="*/ 371 h 440"/>
                <a:gd name="T64" fmla="*/ 1534 w 1567"/>
                <a:gd name="T65" fmla="*/ 405 h 440"/>
                <a:gd name="T66" fmla="*/ 1536 w 1567"/>
                <a:gd name="T67" fmla="*/ 423 h 440"/>
                <a:gd name="T68" fmla="*/ 1477 w 1567"/>
                <a:gd name="T69" fmla="*/ 421 h 440"/>
                <a:gd name="T70" fmla="*/ 1424 w 1567"/>
                <a:gd name="T71" fmla="*/ 408 h 440"/>
                <a:gd name="T72" fmla="*/ 1375 w 1567"/>
                <a:gd name="T73" fmla="*/ 384 h 440"/>
                <a:gd name="T74" fmla="*/ 1292 w 1567"/>
                <a:gd name="T75" fmla="*/ 335 h 440"/>
                <a:gd name="T76" fmla="*/ 1191 w 1567"/>
                <a:gd name="T77" fmla="*/ 327 h 440"/>
                <a:gd name="T78" fmla="*/ 1069 w 1567"/>
                <a:gd name="T79" fmla="*/ 340 h 440"/>
                <a:gd name="T80" fmla="*/ 992 w 1567"/>
                <a:gd name="T81" fmla="*/ 369 h 440"/>
                <a:gd name="T82" fmla="*/ 966 w 1567"/>
                <a:gd name="T83" fmla="*/ 404 h 440"/>
                <a:gd name="T84" fmla="*/ 857 w 1567"/>
                <a:gd name="T85" fmla="*/ 400 h 440"/>
                <a:gd name="T86" fmla="*/ 765 w 1567"/>
                <a:gd name="T87" fmla="*/ 428 h 440"/>
                <a:gd name="T88" fmla="*/ 424 w 1567"/>
                <a:gd name="T89" fmla="*/ 439 h 440"/>
                <a:gd name="T90" fmla="*/ 228 w 1567"/>
                <a:gd name="T91" fmla="*/ 420 h 440"/>
                <a:gd name="T92" fmla="*/ 56 w 1567"/>
                <a:gd name="T93" fmla="*/ 365 h 440"/>
                <a:gd name="T94" fmla="*/ 56 w 1567"/>
                <a:gd name="T95" fmla="*/ 337 h 440"/>
                <a:gd name="T96" fmla="*/ 18 w 1567"/>
                <a:gd name="T97" fmla="*/ 303 h 440"/>
                <a:gd name="T98" fmla="*/ 3 w 1567"/>
                <a:gd name="T99" fmla="*/ 280 h 44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67"/>
                <a:gd name="T151" fmla="*/ 0 h 440"/>
                <a:gd name="T152" fmla="*/ 1567 w 1567"/>
                <a:gd name="T153" fmla="*/ 440 h 44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67" h="440">
                  <a:moveTo>
                    <a:pt x="0" y="272"/>
                  </a:moveTo>
                  <a:lnTo>
                    <a:pt x="5" y="268"/>
                  </a:lnTo>
                  <a:lnTo>
                    <a:pt x="17" y="261"/>
                  </a:lnTo>
                  <a:lnTo>
                    <a:pt x="35" y="254"/>
                  </a:lnTo>
                  <a:lnTo>
                    <a:pt x="49" y="250"/>
                  </a:lnTo>
                  <a:lnTo>
                    <a:pt x="64" y="244"/>
                  </a:lnTo>
                  <a:lnTo>
                    <a:pt x="89" y="236"/>
                  </a:lnTo>
                  <a:lnTo>
                    <a:pt x="114" y="229"/>
                  </a:lnTo>
                  <a:lnTo>
                    <a:pt x="137" y="222"/>
                  </a:lnTo>
                  <a:lnTo>
                    <a:pt x="161" y="217"/>
                  </a:lnTo>
                  <a:lnTo>
                    <a:pt x="186" y="212"/>
                  </a:lnTo>
                  <a:lnTo>
                    <a:pt x="214" y="207"/>
                  </a:lnTo>
                  <a:lnTo>
                    <a:pt x="241" y="202"/>
                  </a:lnTo>
                  <a:lnTo>
                    <a:pt x="265" y="197"/>
                  </a:lnTo>
                  <a:lnTo>
                    <a:pt x="289" y="193"/>
                  </a:lnTo>
                  <a:lnTo>
                    <a:pt x="311" y="189"/>
                  </a:lnTo>
                  <a:lnTo>
                    <a:pt x="342" y="183"/>
                  </a:lnTo>
                  <a:lnTo>
                    <a:pt x="367" y="179"/>
                  </a:lnTo>
                  <a:lnTo>
                    <a:pt x="391" y="175"/>
                  </a:lnTo>
                  <a:lnTo>
                    <a:pt x="412" y="172"/>
                  </a:lnTo>
                  <a:lnTo>
                    <a:pt x="431" y="167"/>
                  </a:lnTo>
                  <a:lnTo>
                    <a:pt x="446" y="161"/>
                  </a:lnTo>
                  <a:lnTo>
                    <a:pt x="457" y="155"/>
                  </a:lnTo>
                  <a:lnTo>
                    <a:pt x="468" y="147"/>
                  </a:lnTo>
                  <a:lnTo>
                    <a:pt x="478" y="138"/>
                  </a:lnTo>
                  <a:lnTo>
                    <a:pt x="490" y="126"/>
                  </a:lnTo>
                  <a:lnTo>
                    <a:pt x="504" y="112"/>
                  </a:lnTo>
                  <a:lnTo>
                    <a:pt x="522" y="95"/>
                  </a:lnTo>
                  <a:lnTo>
                    <a:pt x="539" y="78"/>
                  </a:lnTo>
                  <a:lnTo>
                    <a:pt x="558" y="62"/>
                  </a:lnTo>
                  <a:lnTo>
                    <a:pt x="574" y="45"/>
                  </a:lnTo>
                  <a:lnTo>
                    <a:pt x="593" y="31"/>
                  </a:lnTo>
                  <a:lnTo>
                    <a:pt x="613" y="16"/>
                  </a:lnTo>
                  <a:lnTo>
                    <a:pt x="636" y="0"/>
                  </a:lnTo>
                  <a:lnTo>
                    <a:pt x="643" y="28"/>
                  </a:lnTo>
                  <a:lnTo>
                    <a:pt x="652" y="53"/>
                  </a:lnTo>
                  <a:lnTo>
                    <a:pt x="661" y="80"/>
                  </a:lnTo>
                  <a:lnTo>
                    <a:pt x="669" y="108"/>
                  </a:lnTo>
                  <a:lnTo>
                    <a:pt x="674" y="131"/>
                  </a:lnTo>
                  <a:lnTo>
                    <a:pt x="673" y="145"/>
                  </a:lnTo>
                  <a:lnTo>
                    <a:pt x="663" y="157"/>
                  </a:lnTo>
                  <a:lnTo>
                    <a:pt x="688" y="161"/>
                  </a:lnTo>
                  <a:lnTo>
                    <a:pt x="713" y="165"/>
                  </a:lnTo>
                  <a:lnTo>
                    <a:pt x="744" y="171"/>
                  </a:lnTo>
                  <a:lnTo>
                    <a:pt x="778" y="176"/>
                  </a:lnTo>
                  <a:lnTo>
                    <a:pt x="813" y="183"/>
                  </a:lnTo>
                  <a:lnTo>
                    <a:pt x="841" y="188"/>
                  </a:lnTo>
                  <a:lnTo>
                    <a:pt x="870" y="192"/>
                  </a:lnTo>
                  <a:lnTo>
                    <a:pt x="896" y="195"/>
                  </a:lnTo>
                  <a:lnTo>
                    <a:pt x="920" y="197"/>
                  </a:lnTo>
                  <a:lnTo>
                    <a:pt x="938" y="192"/>
                  </a:lnTo>
                  <a:lnTo>
                    <a:pt x="955" y="183"/>
                  </a:lnTo>
                  <a:lnTo>
                    <a:pt x="972" y="172"/>
                  </a:lnTo>
                  <a:lnTo>
                    <a:pt x="1011" y="178"/>
                  </a:lnTo>
                  <a:lnTo>
                    <a:pt x="1053" y="188"/>
                  </a:lnTo>
                  <a:lnTo>
                    <a:pt x="1089" y="194"/>
                  </a:lnTo>
                  <a:lnTo>
                    <a:pt x="1067" y="215"/>
                  </a:lnTo>
                  <a:lnTo>
                    <a:pt x="1080" y="219"/>
                  </a:lnTo>
                  <a:lnTo>
                    <a:pt x="1100" y="225"/>
                  </a:lnTo>
                  <a:lnTo>
                    <a:pt x="1122" y="230"/>
                  </a:lnTo>
                  <a:lnTo>
                    <a:pt x="1146" y="234"/>
                  </a:lnTo>
                  <a:lnTo>
                    <a:pt x="1168" y="231"/>
                  </a:lnTo>
                  <a:lnTo>
                    <a:pt x="1191" y="229"/>
                  </a:lnTo>
                  <a:lnTo>
                    <a:pt x="1216" y="225"/>
                  </a:lnTo>
                  <a:lnTo>
                    <a:pt x="1242" y="217"/>
                  </a:lnTo>
                  <a:lnTo>
                    <a:pt x="1265" y="203"/>
                  </a:lnTo>
                  <a:lnTo>
                    <a:pt x="1295" y="183"/>
                  </a:lnTo>
                  <a:lnTo>
                    <a:pt x="1317" y="165"/>
                  </a:lnTo>
                  <a:lnTo>
                    <a:pt x="1346" y="138"/>
                  </a:lnTo>
                  <a:lnTo>
                    <a:pt x="1376" y="108"/>
                  </a:lnTo>
                  <a:lnTo>
                    <a:pt x="1411" y="82"/>
                  </a:lnTo>
                  <a:lnTo>
                    <a:pt x="1441" y="63"/>
                  </a:lnTo>
                  <a:lnTo>
                    <a:pt x="1471" y="48"/>
                  </a:lnTo>
                  <a:lnTo>
                    <a:pt x="1500" y="38"/>
                  </a:lnTo>
                  <a:lnTo>
                    <a:pt x="1536" y="33"/>
                  </a:lnTo>
                  <a:lnTo>
                    <a:pt x="1566" y="35"/>
                  </a:lnTo>
                  <a:lnTo>
                    <a:pt x="1550" y="48"/>
                  </a:lnTo>
                  <a:lnTo>
                    <a:pt x="1540" y="59"/>
                  </a:lnTo>
                  <a:lnTo>
                    <a:pt x="1534" y="68"/>
                  </a:lnTo>
                  <a:lnTo>
                    <a:pt x="1511" y="98"/>
                  </a:lnTo>
                  <a:lnTo>
                    <a:pt x="1494" y="112"/>
                  </a:lnTo>
                  <a:lnTo>
                    <a:pt x="1474" y="128"/>
                  </a:lnTo>
                  <a:lnTo>
                    <a:pt x="1456" y="147"/>
                  </a:lnTo>
                  <a:lnTo>
                    <a:pt x="1441" y="165"/>
                  </a:lnTo>
                  <a:lnTo>
                    <a:pt x="1428" y="183"/>
                  </a:lnTo>
                  <a:lnTo>
                    <a:pt x="1416" y="202"/>
                  </a:lnTo>
                  <a:lnTo>
                    <a:pt x="1407" y="218"/>
                  </a:lnTo>
                  <a:lnTo>
                    <a:pt x="1401" y="235"/>
                  </a:lnTo>
                  <a:lnTo>
                    <a:pt x="1399" y="254"/>
                  </a:lnTo>
                  <a:lnTo>
                    <a:pt x="1407" y="273"/>
                  </a:lnTo>
                  <a:lnTo>
                    <a:pt x="1416" y="294"/>
                  </a:lnTo>
                  <a:lnTo>
                    <a:pt x="1429" y="311"/>
                  </a:lnTo>
                  <a:lnTo>
                    <a:pt x="1444" y="329"/>
                  </a:lnTo>
                  <a:lnTo>
                    <a:pt x="1459" y="343"/>
                  </a:lnTo>
                  <a:lnTo>
                    <a:pt x="1475" y="356"/>
                  </a:lnTo>
                  <a:lnTo>
                    <a:pt x="1492" y="371"/>
                  </a:lnTo>
                  <a:lnTo>
                    <a:pt x="1511" y="387"/>
                  </a:lnTo>
                  <a:lnTo>
                    <a:pt x="1522" y="397"/>
                  </a:lnTo>
                  <a:lnTo>
                    <a:pt x="1534" y="405"/>
                  </a:lnTo>
                  <a:lnTo>
                    <a:pt x="1546" y="413"/>
                  </a:lnTo>
                  <a:lnTo>
                    <a:pt x="1554" y="422"/>
                  </a:lnTo>
                  <a:lnTo>
                    <a:pt x="1536" y="423"/>
                  </a:lnTo>
                  <a:lnTo>
                    <a:pt x="1514" y="423"/>
                  </a:lnTo>
                  <a:lnTo>
                    <a:pt x="1494" y="423"/>
                  </a:lnTo>
                  <a:lnTo>
                    <a:pt x="1477" y="421"/>
                  </a:lnTo>
                  <a:lnTo>
                    <a:pt x="1455" y="419"/>
                  </a:lnTo>
                  <a:lnTo>
                    <a:pt x="1439" y="414"/>
                  </a:lnTo>
                  <a:lnTo>
                    <a:pt x="1424" y="408"/>
                  </a:lnTo>
                  <a:lnTo>
                    <a:pt x="1408" y="401"/>
                  </a:lnTo>
                  <a:lnTo>
                    <a:pt x="1391" y="393"/>
                  </a:lnTo>
                  <a:lnTo>
                    <a:pt x="1375" y="384"/>
                  </a:lnTo>
                  <a:lnTo>
                    <a:pt x="1344" y="363"/>
                  </a:lnTo>
                  <a:lnTo>
                    <a:pt x="1322" y="350"/>
                  </a:lnTo>
                  <a:lnTo>
                    <a:pt x="1292" y="335"/>
                  </a:lnTo>
                  <a:lnTo>
                    <a:pt x="1263" y="330"/>
                  </a:lnTo>
                  <a:lnTo>
                    <a:pt x="1232" y="331"/>
                  </a:lnTo>
                  <a:lnTo>
                    <a:pt x="1191" y="327"/>
                  </a:lnTo>
                  <a:lnTo>
                    <a:pt x="1154" y="331"/>
                  </a:lnTo>
                  <a:lnTo>
                    <a:pt x="1112" y="333"/>
                  </a:lnTo>
                  <a:lnTo>
                    <a:pt x="1069" y="340"/>
                  </a:lnTo>
                  <a:lnTo>
                    <a:pt x="1024" y="350"/>
                  </a:lnTo>
                  <a:lnTo>
                    <a:pt x="997" y="360"/>
                  </a:lnTo>
                  <a:lnTo>
                    <a:pt x="992" y="369"/>
                  </a:lnTo>
                  <a:lnTo>
                    <a:pt x="997" y="378"/>
                  </a:lnTo>
                  <a:lnTo>
                    <a:pt x="1019" y="391"/>
                  </a:lnTo>
                  <a:lnTo>
                    <a:pt x="966" y="404"/>
                  </a:lnTo>
                  <a:lnTo>
                    <a:pt x="893" y="422"/>
                  </a:lnTo>
                  <a:lnTo>
                    <a:pt x="877" y="409"/>
                  </a:lnTo>
                  <a:lnTo>
                    <a:pt x="857" y="400"/>
                  </a:lnTo>
                  <a:lnTo>
                    <a:pt x="837" y="395"/>
                  </a:lnTo>
                  <a:lnTo>
                    <a:pt x="806" y="394"/>
                  </a:lnTo>
                  <a:lnTo>
                    <a:pt x="765" y="428"/>
                  </a:lnTo>
                  <a:lnTo>
                    <a:pt x="731" y="403"/>
                  </a:lnTo>
                  <a:lnTo>
                    <a:pt x="475" y="437"/>
                  </a:lnTo>
                  <a:lnTo>
                    <a:pt x="424" y="439"/>
                  </a:lnTo>
                  <a:lnTo>
                    <a:pt x="376" y="436"/>
                  </a:lnTo>
                  <a:lnTo>
                    <a:pt x="327" y="432"/>
                  </a:lnTo>
                  <a:lnTo>
                    <a:pt x="228" y="420"/>
                  </a:lnTo>
                  <a:lnTo>
                    <a:pt x="139" y="399"/>
                  </a:lnTo>
                  <a:lnTo>
                    <a:pt x="90" y="382"/>
                  </a:lnTo>
                  <a:lnTo>
                    <a:pt x="56" y="365"/>
                  </a:lnTo>
                  <a:lnTo>
                    <a:pt x="92" y="359"/>
                  </a:lnTo>
                  <a:lnTo>
                    <a:pt x="70" y="346"/>
                  </a:lnTo>
                  <a:lnTo>
                    <a:pt x="56" y="337"/>
                  </a:lnTo>
                  <a:lnTo>
                    <a:pt x="31" y="317"/>
                  </a:lnTo>
                  <a:lnTo>
                    <a:pt x="25" y="311"/>
                  </a:lnTo>
                  <a:lnTo>
                    <a:pt x="18" y="303"/>
                  </a:lnTo>
                  <a:lnTo>
                    <a:pt x="13" y="297"/>
                  </a:lnTo>
                  <a:lnTo>
                    <a:pt x="8" y="287"/>
                  </a:lnTo>
                  <a:lnTo>
                    <a:pt x="3" y="280"/>
                  </a:lnTo>
                  <a:lnTo>
                    <a:pt x="0" y="272"/>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4350" name="Group 22"/>
            <p:cNvGrpSpPr>
              <a:grpSpLocks/>
            </p:cNvGrpSpPr>
            <p:nvPr/>
          </p:nvGrpSpPr>
          <p:grpSpPr bwMode="auto">
            <a:xfrm>
              <a:off x="3760" y="2072"/>
              <a:ext cx="33" cy="30"/>
              <a:chOff x="3698" y="2071"/>
              <a:chExt cx="33" cy="30"/>
            </a:xfrm>
          </p:grpSpPr>
          <p:sp>
            <p:nvSpPr>
              <p:cNvPr id="14406" name="Oval 23" descr="50%"/>
              <p:cNvSpPr>
                <a:spLocks noChangeArrowheads="1"/>
              </p:cNvSpPr>
              <p:nvPr/>
            </p:nvSpPr>
            <p:spPr bwMode="auto">
              <a:xfrm>
                <a:off x="3698" y="2071"/>
                <a:ext cx="33" cy="30"/>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4407" name="Arc 24" descr="50%"/>
              <p:cNvSpPr>
                <a:spLocks/>
              </p:cNvSpPr>
              <p:nvPr/>
            </p:nvSpPr>
            <p:spPr bwMode="auto">
              <a:xfrm>
                <a:off x="3704" y="2075"/>
                <a:ext cx="25" cy="23"/>
              </a:xfrm>
              <a:custGeom>
                <a:avLst/>
                <a:gdLst>
                  <a:gd name="T0" fmla="*/ 0 w 43200"/>
                  <a:gd name="T1" fmla="*/ 0 h 42650"/>
                  <a:gd name="T2" fmla="*/ 0 w 43200"/>
                  <a:gd name="T3" fmla="*/ 0 h 42650"/>
                  <a:gd name="T4" fmla="*/ 0 w 43200"/>
                  <a:gd name="T5" fmla="*/ 0 h 42650"/>
                  <a:gd name="T6" fmla="*/ 0 60000 65536"/>
                  <a:gd name="T7" fmla="*/ 0 60000 65536"/>
                  <a:gd name="T8" fmla="*/ 0 60000 65536"/>
                  <a:gd name="T9" fmla="*/ 0 w 43200"/>
                  <a:gd name="T10" fmla="*/ 0 h 42650"/>
                  <a:gd name="T11" fmla="*/ 43200 w 43200"/>
                  <a:gd name="T12" fmla="*/ 42650 h 42650"/>
                </a:gdLst>
                <a:ahLst/>
                <a:cxnLst>
                  <a:cxn ang="T6">
                    <a:pos x="T0" y="T1"/>
                  </a:cxn>
                  <a:cxn ang="T7">
                    <a:pos x="T2" y="T3"/>
                  </a:cxn>
                  <a:cxn ang="T8">
                    <a:pos x="T4" y="T5"/>
                  </a:cxn>
                </a:cxnLst>
                <a:rect l="T9" t="T10" r="T11" b="T12"/>
                <a:pathLst>
                  <a:path w="43200" h="42650" fill="none" extrusionOk="0">
                    <a:moveTo>
                      <a:pt x="35273" y="4329"/>
                    </a:moveTo>
                    <a:cubicBezTo>
                      <a:pt x="40290" y="8431"/>
                      <a:pt x="43200" y="14569"/>
                      <a:pt x="43200" y="21050"/>
                    </a:cubicBezTo>
                    <a:cubicBezTo>
                      <a:pt x="43200" y="32979"/>
                      <a:pt x="33529" y="42650"/>
                      <a:pt x="21600" y="42650"/>
                    </a:cubicBezTo>
                    <a:cubicBezTo>
                      <a:pt x="9670" y="42650"/>
                      <a:pt x="0" y="32979"/>
                      <a:pt x="0" y="21050"/>
                    </a:cubicBezTo>
                    <a:cubicBezTo>
                      <a:pt x="-1" y="10986"/>
                      <a:pt x="6950" y="2255"/>
                      <a:pt x="16757" y="-1"/>
                    </a:cubicBezTo>
                  </a:path>
                  <a:path w="43200" h="42650" stroke="0" extrusionOk="0">
                    <a:moveTo>
                      <a:pt x="35273" y="4329"/>
                    </a:moveTo>
                    <a:cubicBezTo>
                      <a:pt x="40290" y="8431"/>
                      <a:pt x="43200" y="14569"/>
                      <a:pt x="43200" y="21050"/>
                    </a:cubicBezTo>
                    <a:cubicBezTo>
                      <a:pt x="43200" y="32979"/>
                      <a:pt x="33529" y="42650"/>
                      <a:pt x="21600" y="42650"/>
                    </a:cubicBezTo>
                    <a:cubicBezTo>
                      <a:pt x="9670" y="42650"/>
                      <a:pt x="0" y="32979"/>
                      <a:pt x="0" y="21050"/>
                    </a:cubicBezTo>
                    <a:cubicBezTo>
                      <a:pt x="-1" y="10986"/>
                      <a:pt x="6950" y="2255"/>
                      <a:pt x="16757" y="-1"/>
                    </a:cubicBezTo>
                    <a:lnTo>
                      <a:pt x="21600" y="2105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4351" name="Group 25"/>
            <p:cNvGrpSpPr>
              <a:grpSpLocks/>
            </p:cNvGrpSpPr>
            <p:nvPr/>
          </p:nvGrpSpPr>
          <p:grpSpPr bwMode="auto">
            <a:xfrm>
              <a:off x="3854" y="2107"/>
              <a:ext cx="99" cy="72"/>
              <a:chOff x="3792" y="2106"/>
              <a:chExt cx="99" cy="72"/>
            </a:xfrm>
          </p:grpSpPr>
          <p:sp>
            <p:nvSpPr>
              <p:cNvPr id="14401" name="Arc 26" descr="50%"/>
              <p:cNvSpPr>
                <a:spLocks/>
              </p:cNvSpPr>
              <p:nvPr/>
            </p:nvSpPr>
            <p:spPr bwMode="auto">
              <a:xfrm>
                <a:off x="3813" y="2106"/>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402" name="Arc 27" descr="50%"/>
              <p:cNvSpPr>
                <a:spLocks/>
              </p:cNvSpPr>
              <p:nvPr/>
            </p:nvSpPr>
            <p:spPr bwMode="auto">
              <a:xfrm>
                <a:off x="3792" y="2106"/>
                <a:ext cx="14" cy="72"/>
              </a:xfrm>
              <a:custGeom>
                <a:avLst/>
                <a:gdLst>
                  <a:gd name="T0" fmla="*/ 0 w 27434"/>
                  <a:gd name="T1" fmla="*/ 0 h 43200"/>
                  <a:gd name="T2" fmla="*/ 0 w 27434"/>
                  <a:gd name="T3" fmla="*/ 0 h 43200"/>
                  <a:gd name="T4" fmla="*/ 0 w 27434"/>
                  <a:gd name="T5" fmla="*/ 0 h 43200"/>
                  <a:gd name="T6" fmla="*/ 0 60000 65536"/>
                  <a:gd name="T7" fmla="*/ 0 60000 65536"/>
                  <a:gd name="T8" fmla="*/ 0 60000 65536"/>
                  <a:gd name="T9" fmla="*/ 0 w 27434"/>
                  <a:gd name="T10" fmla="*/ 0 h 43200"/>
                  <a:gd name="T11" fmla="*/ 27434 w 27434"/>
                  <a:gd name="T12" fmla="*/ 43200 h 43200"/>
                </a:gdLst>
                <a:ahLst/>
                <a:cxnLst>
                  <a:cxn ang="T6">
                    <a:pos x="T0" y="T1"/>
                  </a:cxn>
                  <a:cxn ang="T7">
                    <a:pos x="T2" y="T3"/>
                  </a:cxn>
                  <a:cxn ang="T8">
                    <a:pos x="T4" y="T5"/>
                  </a:cxn>
                </a:cxnLst>
                <a:rect l="T9" t="T10" r="T11" b="T12"/>
                <a:pathLst>
                  <a:path w="27434" h="43200" fill="none" extrusionOk="0">
                    <a:moveTo>
                      <a:pt x="3877" y="88"/>
                    </a:moveTo>
                    <a:cubicBezTo>
                      <a:pt x="4528" y="29"/>
                      <a:pt x="5180" y="-1"/>
                      <a:pt x="5834" y="0"/>
                    </a:cubicBezTo>
                    <a:cubicBezTo>
                      <a:pt x="17763" y="0"/>
                      <a:pt x="27434" y="9670"/>
                      <a:pt x="27434" y="21600"/>
                    </a:cubicBezTo>
                    <a:cubicBezTo>
                      <a:pt x="27434" y="33529"/>
                      <a:pt x="17763" y="43200"/>
                      <a:pt x="5834" y="43200"/>
                    </a:cubicBezTo>
                    <a:cubicBezTo>
                      <a:pt x="3861" y="43200"/>
                      <a:pt x="1898" y="42929"/>
                      <a:pt x="-1" y="42397"/>
                    </a:cubicBezTo>
                  </a:path>
                  <a:path w="27434" h="43200" stroke="0" extrusionOk="0">
                    <a:moveTo>
                      <a:pt x="3877" y="88"/>
                    </a:moveTo>
                    <a:cubicBezTo>
                      <a:pt x="4528" y="29"/>
                      <a:pt x="5180" y="-1"/>
                      <a:pt x="5834" y="0"/>
                    </a:cubicBezTo>
                    <a:cubicBezTo>
                      <a:pt x="17763" y="0"/>
                      <a:pt x="27434" y="9670"/>
                      <a:pt x="27434" y="21600"/>
                    </a:cubicBezTo>
                    <a:cubicBezTo>
                      <a:pt x="27434" y="33529"/>
                      <a:pt x="17763" y="43200"/>
                      <a:pt x="5834" y="43200"/>
                    </a:cubicBezTo>
                    <a:cubicBezTo>
                      <a:pt x="3861" y="43200"/>
                      <a:pt x="1898" y="42929"/>
                      <a:pt x="-1" y="42397"/>
                    </a:cubicBezTo>
                    <a:lnTo>
                      <a:pt x="5834"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403" name="Arc 28" descr="50%"/>
              <p:cNvSpPr>
                <a:spLocks/>
              </p:cNvSpPr>
              <p:nvPr/>
            </p:nvSpPr>
            <p:spPr bwMode="auto">
              <a:xfrm>
                <a:off x="3834" y="2106"/>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404" name="Arc 29" descr="50%"/>
              <p:cNvSpPr>
                <a:spLocks/>
              </p:cNvSpPr>
              <p:nvPr/>
            </p:nvSpPr>
            <p:spPr bwMode="auto">
              <a:xfrm>
                <a:off x="3855" y="2106"/>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405" name="Arc 30" descr="50%"/>
              <p:cNvSpPr>
                <a:spLocks/>
              </p:cNvSpPr>
              <p:nvPr/>
            </p:nvSpPr>
            <p:spPr bwMode="auto">
              <a:xfrm>
                <a:off x="3878" y="2106"/>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4352" name="Freeform 31" descr="50%"/>
            <p:cNvSpPr>
              <a:spLocks/>
            </p:cNvSpPr>
            <p:nvPr/>
          </p:nvSpPr>
          <p:spPr bwMode="auto">
            <a:xfrm>
              <a:off x="3628" y="1792"/>
              <a:ext cx="1553" cy="292"/>
            </a:xfrm>
            <a:custGeom>
              <a:avLst/>
              <a:gdLst>
                <a:gd name="T0" fmla="*/ 33 w 1553"/>
                <a:gd name="T1" fmla="*/ 246 h 292"/>
                <a:gd name="T2" fmla="*/ 105 w 1553"/>
                <a:gd name="T3" fmla="*/ 223 h 292"/>
                <a:gd name="T4" fmla="*/ 209 w 1553"/>
                <a:gd name="T5" fmla="*/ 200 h 292"/>
                <a:gd name="T6" fmla="*/ 312 w 1553"/>
                <a:gd name="T7" fmla="*/ 182 h 292"/>
                <a:gd name="T8" fmla="*/ 410 w 1553"/>
                <a:gd name="T9" fmla="*/ 165 h 292"/>
                <a:gd name="T10" fmla="*/ 468 w 1553"/>
                <a:gd name="T11" fmla="*/ 140 h 292"/>
                <a:gd name="T12" fmla="*/ 518 w 1553"/>
                <a:gd name="T13" fmla="*/ 91 h 292"/>
                <a:gd name="T14" fmla="*/ 592 w 1553"/>
                <a:gd name="T15" fmla="*/ 27 h 292"/>
                <a:gd name="T16" fmla="*/ 646 w 1553"/>
                <a:gd name="T17" fmla="*/ 52 h 292"/>
                <a:gd name="T18" fmla="*/ 667 w 1553"/>
                <a:gd name="T19" fmla="*/ 126 h 292"/>
                <a:gd name="T20" fmla="*/ 707 w 1553"/>
                <a:gd name="T21" fmla="*/ 160 h 292"/>
                <a:gd name="T22" fmla="*/ 834 w 1553"/>
                <a:gd name="T23" fmla="*/ 181 h 292"/>
                <a:gd name="T24" fmla="*/ 931 w 1553"/>
                <a:gd name="T25" fmla="*/ 185 h 292"/>
                <a:gd name="T26" fmla="*/ 1046 w 1553"/>
                <a:gd name="T27" fmla="*/ 181 h 292"/>
                <a:gd name="T28" fmla="*/ 1092 w 1553"/>
                <a:gd name="T29" fmla="*/ 218 h 292"/>
                <a:gd name="T30" fmla="*/ 1183 w 1553"/>
                <a:gd name="T31" fmla="*/ 222 h 292"/>
                <a:gd name="T32" fmla="*/ 1287 w 1553"/>
                <a:gd name="T33" fmla="*/ 176 h 292"/>
                <a:gd name="T34" fmla="*/ 1368 w 1553"/>
                <a:gd name="T35" fmla="*/ 103 h 292"/>
                <a:gd name="T36" fmla="*/ 1434 w 1553"/>
                <a:gd name="T37" fmla="*/ 59 h 292"/>
                <a:gd name="T38" fmla="*/ 1491 w 1553"/>
                <a:gd name="T39" fmla="*/ 35 h 292"/>
                <a:gd name="T40" fmla="*/ 1540 w 1553"/>
                <a:gd name="T41" fmla="*/ 41 h 292"/>
                <a:gd name="T42" fmla="*/ 1500 w 1553"/>
                <a:gd name="T43" fmla="*/ 91 h 292"/>
                <a:gd name="T44" fmla="*/ 1448 w 1553"/>
                <a:gd name="T45" fmla="*/ 136 h 292"/>
                <a:gd name="T46" fmla="*/ 1418 w 1553"/>
                <a:gd name="T47" fmla="*/ 174 h 292"/>
                <a:gd name="T48" fmla="*/ 1396 w 1553"/>
                <a:gd name="T49" fmla="*/ 208 h 292"/>
                <a:gd name="T50" fmla="*/ 1388 w 1553"/>
                <a:gd name="T51" fmla="*/ 244 h 292"/>
                <a:gd name="T52" fmla="*/ 1344 w 1553"/>
                <a:gd name="T53" fmla="*/ 237 h 292"/>
                <a:gd name="T54" fmla="*/ 1305 w 1553"/>
                <a:gd name="T55" fmla="*/ 249 h 292"/>
                <a:gd name="T56" fmla="*/ 1259 w 1553"/>
                <a:gd name="T57" fmla="*/ 244 h 292"/>
                <a:gd name="T58" fmla="*/ 1208 w 1553"/>
                <a:gd name="T59" fmla="*/ 247 h 292"/>
                <a:gd name="T60" fmla="*/ 1155 w 1553"/>
                <a:gd name="T61" fmla="*/ 242 h 292"/>
                <a:gd name="T62" fmla="*/ 1096 w 1553"/>
                <a:gd name="T63" fmla="*/ 245 h 292"/>
                <a:gd name="T64" fmla="*/ 1035 w 1553"/>
                <a:gd name="T65" fmla="*/ 255 h 292"/>
                <a:gd name="T66" fmla="*/ 976 w 1553"/>
                <a:gd name="T67" fmla="*/ 256 h 292"/>
                <a:gd name="T68" fmla="*/ 918 w 1553"/>
                <a:gd name="T69" fmla="*/ 257 h 292"/>
                <a:gd name="T70" fmla="*/ 864 w 1553"/>
                <a:gd name="T71" fmla="*/ 263 h 292"/>
                <a:gd name="T72" fmla="*/ 807 w 1553"/>
                <a:gd name="T73" fmla="*/ 275 h 292"/>
                <a:gd name="T74" fmla="*/ 738 w 1553"/>
                <a:gd name="T75" fmla="*/ 275 h 292"/>
                <a:gd name="T76" fmla="*/ 679 w 1553"/>
                <a:gd name="T77" fmla="*/ 278 h 292"/>
                <a:gd name="T78" fmla="*/ 620 w 1553"/>
                <a:gd name="T79" fmla="*/ 269 h 292"/>
                <a:gd name="T80" fmla="*/ 563 w 1553"/>
                <a:gd name="T81" fmla="*/ 275 h 292"/>
                <a:gd name="T82" fmla="*/ 516 w 1553"/>
                <a:gd name="T83" fmla="*/ 268 h 292"/>
                <a:gd name="T84" fmla="*/ 458 w 1553"/>
                <a:gd name="T85" fmla="*/ 275 h 292"/>
                <a:gd name="T86" fmla="*/ 397 w 1553"/>
                <a:gd name="T87" fmla="*/ 278 h 292"/>
                <a:gd name="T88" fmla="*/ 319 w 1553"/>
                <a:gd name="T89" fmla="*/ 291 h 292"/>
                <a:gd name="T90" fmla="*/ 227 w 1553"/>
                <a:gd name="T91" fmla="*/ 291 h 292"/>
                <a:gd name="T92" fmla="*/ 152 w 1553"/>
                <a:gd name="T93" fmla="*/ 280 h 292"/>
                <a:gd name="T94" fmla="*/ 82 w 1553"/>
                <a:gd name="T95" fmla="*/ 283 h 292"/>
                <a:gd name="T96" fmla="*/ 16 w 1553"/>
                <a:gd name="T97" fmla="*/ 270 h 29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553"/>
                <a:gd name="T148" fmla="*/ 0 h 292"/>
                <a:gd name="T149" fmla="*/ 1553 w 1553"/>
                <a:gd name="T150" fmla="*/ 292 h 29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553" h="292">
                  <a:moveTo>
                    <a:pt x="0" y="262"/>
                  </a:moveTo>
                  <a:lnTo>
                    <a:pt x="9" y="257"/>
                  </a:lnTo>
                  <a:lnTo>
                    <a:pt x="20" y="251"/>
                  </a:lnTo>
                  <a:lnTo>
                    <a:pt x="33" y="246"/>
                  </a:lnTo>
                  <a:lnTo>
                    <a:pt x="47" y="241"/>
                  </a:lnTo>
                  <a:lnTo>
                    <a:pt x="63" y="236"/>
                  </a:lnTo>
                  <a:lnTo>
                    <a:pt x="86" y="230"/>
                  </a:lnTo>
                  <a:lnTo>
                    <a:pt x="105" y="223"/>
                  </a:lnTo>
                  <a:lnTo>
                    <a:pt x="129" y="216"/>
                  </a:lnTo>
                  <a:lnTo>
                    <a:pt x="156" y="210"/>
                  </a:lnTo>
                  <a:lnTo>
                    <a:pt x="182" y="204"/>
                  </a:lnTo>
                  <a:lnTo>
                    <a:pt x="209" y="200"/>
                  </a:lnTo>
                  <a:lnTo>
                    <a:pt x="234" y="196"/>
                  </a:lnTo>
                  <a:lnTo>
                    <a:pt x="261" y="192"/>
                  </a:lnTo>
                  <a:lnTo>
                    <a:pt x="286" y="187"/>
                  </a:lnTo>
                  <a:lnTo>
                    <a:pt x="312" y="182"/>
                  </a:lnTo>
                  <a:lnTo>
                    <a:pt x="332" y="178"/>
                  </a:lnTo>
                  <a:lnTo>
                    <a:pt x="362" y="173"/>
                  </a:lnTo>
                  <a:lnTo>
                    <a:pt x="387" y="169"/>
                  </a:lnTo>
                  <a:lnTo>
                    <a:pt x="410" y="165"/>
                  </a:lnTo>
                  <a:lnTo>
                    <a:pt x="428" y="161"/>
                  </a:lnTo>
                  <a:lnTo>
                    <a:pt x="444" y="155"/>
                  </a:lnTo>
                  <a:lnTo>
                    <a:pt x="458" y="147"/>
                  </a:lnTo>
                  <a:lnTo>
                    <a:pt x="468" y="140"/>
                  </a:lnTo>
                  <a:lnTo>
                    <a:pt x="477" y="130"/>
                  </a:lnTo>
                  <a:lnTo>
                    <a:pt x="487" y="120"/>
                  </a:lnTo>
                  <a:lnTo>
                    <a:pt x="503" y="104"/>
                  </a:lnTo>
                  <a:lnTo>
                    <a:pt x="518" y="91"/>
                  </a:lnTo>
                  <a:lnTo>
                    <a:pt x="535" y="75"/>
                  </a:lnTo>
                  <a:lnTo>
                    <a:pt x="553" y="59"/>
                  </a:lnTo>
                  <a:lnTo>
                    <a:pt x="571" y="42"/>
                  </a:lnTo>
                  <a:lnTo>
                    <a:pt x="592" y="27"/>
                  </a:lnTo>
                  <a:lnTo>
                    <a:pt x="612" y="12"/>
                  </a:lnTo>
                  <a:lnTo>
                    <a:pt x="629" y="0"/>
                  </a:lnTo>
                  <a:lnTo>
                    <a:pt x="636" y="24"/>
                  </a:lnTo>
                  <a:lnTo>
                    <a:pt x="646" y="52"/>
                  </a:lnTo>
                  <a:lnTo>
                    <a:pt x="654" y="78"/>
                  </a:lnTo>
                  <a:lnTo>
                    <a:pt x="662" y="102"/>
                  </a:lnTo>
                  <a:lnTo>
                    <a:pt x="665" y="114"/>
                  </a:lnTo>
                  <a:lnTo>
                    <a:pt x="667" y="126"/>
                  </a:lnTo>
                  <a:lnTo>
                    <a:pt x="665" y="138"/>
                  </a:lnTo>
                  <a:lnTo>
                    <a:pt x="655" y="151"/>
                  </a:lnTo>
                  <a:lnTo>
                    <a:pt x="681" y="156"/>
                  </a:lnTo>
                  <a:lnTo>
                    <a:pt x="707" y="160"/>
                  </a:lnTo>
                  <a:lnTo>
                    <a:pt x="738" y="165"/>
                  </a:lnTo>
                  <a:lnTo>
                    <a:pt x="773" y="170"/>
                  </a:lnTo>
                  <a:lnTo>
                    <a:pt x="808" y="177"/>
                  </a:lnTo>
                  <a:lnTo>
                    <a:pt x="834" y="181"/>
                  </a:lnTo>
                  <a:lnTo>
                    <a:pt x="864" y="185"/>
                  </a:lnTo>
                  <a:lnTo>
                    <a:pt x="889" y="188"/>
                  </a:lnTo>
                  <a:lnTo>
                    <a:pt x="912" y="190"/>
                  </a:lnTo>
                  <a:lnTo>
                    <a:pt x="931" y="185"/>
                  </a:lnTo>
                  <a:lnTo>
                    <a:pt x="949" y="177"/>
                  </a:lnTo>
                  <a:lnTo>
                    <a:pt x="965" y="165"/>
                  </a:lnTo>
                  <a:lnTo>
                    <a:pt x="1004" y="171"/>
                  </a:lnTo>
                  <a:lnTo>
                    <a:pt x="1046" y="181"/>
                  </a:lnTo>
                  <a:lnTo>
                    <a:pt x="1077" y="187"/>
                  </a:lnTo>
                  <a:lnTo>
                    <a:pt x="1058" y="206"/>
                  </a:lnTo>
                  <a:lnTo>
                    <a:pt x="1072" y="211"/>
                  </a:lnTo>
                  <a:lnTo>
                    <a:pt x="1092" y="218"/>
                  </a:lnTo>
                  <a:lnTo>
                    <a:pt x="1114" y="223"/>
                  </a:lnTo>
                  <a:lnTo>
                    <a:pt x="1138" y="226"/>
                  </a:lnTo>
                  <a:lnTo>
                    <a:pt x="1160" y="224"/>
                  </a:lnTo>
                  <a:lnTo>
                    <a:pt x="1183" y="222"/>
                  </a:lnTo>
                  <a:lnTo>
                    <a:pt x="1207" y="218"/>
                  </a:lnTo>
                  <a:lnTo>
                    <a:pt x="1234" y="210"/>
                  </a:lnTo>
                  <a:lnTo>
                    <a:pt x="1258" y="196"/>
                  </a:lnTo>
                  <a:lnTo>
                    <a:pt x="1287" y="176"/>
                  </a:lnTo>
                  <a:lnTo>
                    <a:pt x="1310" y="158"/>
                  </a:lnTo>
                  <a:lnTo>
                    <a:pt x="1337" y="133"/>
                  </a:lnTo>
                  <a:lnTo>
                    <a:pt x="1349" y="122"/>
                  </a:lnTo>
                  <a:lnTo>
                    <a:pt x="1368" y="103"/>
                  </a:lnTo>
                  <a:lnTo>
                    <a:pt x="1386" y="91"/>
                  </a:lnTo>
                  <a:lnTo>
                    <a:pt x="1402" y="79"/>
                  </a:lnTo>
                  <a:lnTo>
                    <a:pt x="1419" y="68"/>
                  </a:lnTo>
                  <a:lnTo>
                    <a:pt x="1434" y="59"/>
                  </a:lnTo>
                  <a:lnTo>
                    <a:pt x="1449" y="52"/>
                  </a:lnTo>
                  <a:lnTo>
                    <a:pt x="1463" y="45"/>
                  </a:lnTo>
                  <a:lnTo>
                    <a:pt x="1476" y="40"/>
                  </a:lnTo>
                  <a:lnTo>
                    <a:pt x="1491" y="35"/>
                  </a:lnTo>
                  <a:lnTo>
                    <a:pt x="1506" y="33"/>
                  </a:lnTo>
                  <a:lnTo>
                    <a:pt x="1524" y="32"/>
                  </a:lnTo>
                  <a:lnTo>
                    <a:pt x="1552" y="32"/>
                  </a:lnTo>
                  <a:lnTo>
                    <a:pt x="1540" y="41"/>
                  </a:lnTo>
                  <a:lnTo>
                    <a:pt x="1528" y="54"/>
                  </a:lnTo>
                  <a:lnTo>
                    <a:pt x="1522" y="62"/>
                  </a:lnTo>
                  <a:lnTo>
                    <a:pt x="1511" y="78"/>
                  </a:lnTo>
                  <a:lnTo>
                    <a:pt x="1500" y="91"/>
                  </a:lnTo>
                  <a:lnTo>
                    <a:pt x="1485" y="104"/>
                  </a:lnTo>
                  <a:lnTo>
                    <a:pt x="1466" y="118"/>
                  </a:lnTo>
                  <a:lnTo>
                    <a:pt x="1456" y="126"/>
                  </a:lnTo>
                  <a:lnTo>
                    <a:pt x="1448" y="136"/>
                  </a:lnTo>
                  <a:lnTo>
                    <a:pt x="1438" y="147"/>
                  </a:lnTo>
                  <a:lnTo>
                    <a:pt x="1432" y="155"/>
                  </a:lnTo>
                  <a:lnTo>
                    <a:pt x="1425" y="164"/>
                  </a:lnTo>
                  <a:lnTo>
                    <a:pt x="1418" y="174"/>
                  </a:lnTo>
                  <a:lnTo>
                    <a:pt x="1412" y="183"/>
                  </a:lnTo>
                  <a:lnTo>
                    <a:pt x="1406" y="192"/>
                  </a:lnTo>
                  <a:lnTo>
                    <a:pt x="1401" y="200"/>
                  </a:lnTo>
                  <a:lnTo>
                    <a:pt x="1396" y="208"/>
                  </a:lnTo>
                  <a:lnTo>
                    <a:pt x="1392" y="218"/>
                  </a:lnTo>
                  <a:lnTo>
                    <a:pt x="1390" y="226"/>
                  </a:lnTo>
                  <a:lnTo>
                    <a:pt x="1389" y="235"/>
                  </a:lnTo>
                  <a:lnTo>
                    <a:pt x="1388" y="244"/>
                  </a:lnTo>
                  <a:lnTo>
                    <a:pt x="1380" y="239"/>
                  </a:lnTo>
                  <a:lnTo>
                    <a:pt x="1366" y="237"/>
                  </a:lnTo>
                  <a:lnTo>
                    <a:pt x="1355" y="236"/>
                  </a:lnTo>
                  <a:lnTo>
                    <a:pt x="1344" y="237"/>
                  </a:lnTo>
                  <a:lnTo>
                    <a:pt x="1334" y="240"/>
                  </a:lnTo>
                  <a:lnTo>
                    <a:pt x="1325" y="244"/>
                  </a:lnTo>
                  <a:lnTo>
                    <a:pt x="1315" y="246"/>
                  </a:lnTo>
                  <a:lnTo>
                    <a:pt x="1305" y="249"/>
                  </a:lnTo>
                  <a:lnTo>
                    <a:pt x="1294" y="251"/>
                  </a:lnTo>
                  <a:lnTo>
                    <a:pt x="1279" y="248"/>
                  </a:lnTo>
                  <a:lnTo>
                    <a:pt x="1268" y="247"/>
                  </a:lnTo>
                  <a:lnTo>
                    <a:pt x="1259" y="244"/>
                  </a:lnTo>
                  <a:lnTo>
                    <a:pt x="1248" y="241"/>
                  </a:lnTo>
                  <a:lnTo>
                    <a:pt x="1237" y="242"/>
                  </a:lnTo>
                  <a:lnTo>
                    <a:pt x="1222" y="244"/>
                  </a:lnTo>
                  <a:lnTo>
                    <a:pt x="1208" y="247"/>
                  </a:lnTo>
                  <a:lnTo>
                    <a:pt x="1198" y="246"/>
                  </a:lnTo>
                  <a:lnTo>
                    <a:pt x="1183" y="245"/>
                  </a:lnTo>
                  <a:lnTo>
                    <a:pt x="1169" y="242"/>
                  </a:lnTo>
                  <a:lnTo>
                    <a:pt x="1155" y="242"/>
                  </a:lnTo>
                  <a:lnTo>
                    <a:pt x="1143" y="245"/>
                  </a:lnTo>
                  <a:lnTo>
                    <a:pt x="1124" y="247"/>
                  </a:lnTo>
                  <a:lnTo>
                    <a:pt x="1112" y="247"/>
                  </a:lnTo>
                  <a:lnTo>
                    <a:pt x="1096" y="245"/>
                  </a:lnTo>
                  <a:lnTo>
                    <a:pt x="1082" y="244"/>
                  </a:lnTo>
                  <a:lnTo>
                    <a:pt x="1066" y="247"/>
                  </a:lnTo>
                  <a:lnTo>
                    <a:pt x="1053" y="251"/>
                  </a:lnTo>
                  <a:lnTo>
                    <a:pt x="1035" y="255"/>
                  </a:lnTo>
                  <a:lnTo>
                    <a:pt x="1021" y="256"/>
                  </a:lnTo>
                  <a:lnTo>
                    <a:pt x="1005" y="258"/>
                  </a:lnTo>
                  <a:lnTo>
                    <a:pt x="992" y="258"/>
                  </a:lnTo>
                  <a:lnTo>
                    <a:pt x="976" y="256"/>
                  </a:lnTo>
                  <a:lnTo>
                    <a:pt x="960" y="252"/>
                  </a:lnTo>
                  <a:lnTo>
                    <a:pt x="943" y="256"/>
                  </a:lnTo>
                  <a:lnTo>
                    <a:pt x="932" y="257"/>
                  </a:lnTo>
                  <a:lnTo>
                    <a:pt x="918" y="257"/>
                  </a:lnTo>
                  <a:lnTo>
                    <a:pt x="905" y="256"/>
                  </a:lnTo>
                  <a:lnTo>
                    <a:pt x="891" y="256"/>
                  </a:lnTo>
                  <a:lnTo>
                    <a:pt x="877" y="258"/>
                  </a:lnTo>
                  <a:lnTo>
                    <a:pt x="864" y="263"/>
                  </a:lnTo>
                  <a:lnTo>
                    <a:pt x="852" y="266"/>
                  </a:lnTo>
                  <a:lnTo>
                    <a:pt x="837" y="271"/>
                  </a:lnTo>
                  <a:lnTo>
                    <a:pt x="823" y="273"/>
                  </a:lnTo>
                  <a:lnTo>
                    <a:pt x="807" y="275"/>
                  </a:lnTo>
                  <a:lnTo>
                    <a:pt x="791" y="277"/>
                  </a:lnTo>
                  <a:lnTo>
                    <a:pt x="770" y="275"/>
                  </a:lnTo>
                  <a:lnTo>
                    <a:pt x="751" y="273"/>
                  </a:lnTo>
                  <a:lnTo>
                    <a:pt x="738" y="275"/>
                  </a:lnTo>
                  <a:lnTo>
                    <a:pt x="720" y="277"/>
                  </a:lnTo>
                  <a:lnTo>
                    <a:pt x="707" y="277"/>
                  </a:lnTo>
                  <a:lnTo>
                    <a:pt x="692" y="278"/>
                  </a:lnTo>
                  <a:lnTo>
                    <a:pt x="679" y="278"/>
                  </a:lnTo>
                  <a:lnTo>
                    <a:pt x="660" y="277"/>
                  </a:lnTo>
                  <a:lnTo>
                    <a:pt x="644" y="273"/>
                  </a:lnTo>
                  <a:lnTo>
                    <a:pt x="633" y="269"/>
                  </a:lnTo>
                  <a:lnTo>
                    <a:pt x="620" y="269"/>
                  </a:lnTo>
                  <a:lnTo>
                    <a:pt x="606" y="268"/>
                  </a:lnTo>
                  <a:lnTo>
                    <a:pt x="592" y="271"/>
                  </a:lnTo>
                  <a:lnTo>
                    <a:pt x="576" y="273"/>
                  </a:lnTo>
                  <a:lnTo>
                    <a:pt x="563" y="275"/>
                  </a:lnTo>
                  <a:lnTo>
                    <a:pt x="551" y="275"/>
                  </a:lnTo>
                  <a:lnTo>
                    <a:pt x="542" y="273"/>
                  </a:lnTo>
                  <a:lnTo>
                    <a:pt x="529" y="269"/>
                  </a:lnTo>
                  <a:lnTo>
                    <a:pt x="516" y="268"/>
                  </a:lnTo>
                  <a:lnTo>
                    <a:pt x="503" y="269"/>
                  </a:lnTo>
                  <a:lnTo>
                    <a:pt x="491" y="271"/>
                  </a:lnTo>
                  <a:lnTo>
                    <a:pt x="476" y="273"/>
                  </a:lnTo>
                  <a:lnTo>
                    <a:pt x="458" y="275"/>
                  </a:lnTo>
                  <a:lnTo>
                    <a:pt x="443" y="275"/>
                  </a:lnTo>
                  <a:lnTo>
                    <a:pt x="428" y="273"/>
                  </a:lnTo>
                  <a:lnTo>
                    <a:pt x="412" y="276"/>
                  </a:lnTo>
                  <a:lnTo>
                    <a:pt x="397" y="278"/>
                  </a:lnTo>
                  <a:lnTo>
                    <a:pt x="381" y="282"/>
                  </a:lnTo>
                  <a:lnTo>
                    <a:pt x="365" y="286"/>
                  </a:lnTo>
                  <a:lnTo>
                    <a:pt x="343" y="290"/>
                  </a:lnTo>
                  <a:lnTo>
                    <a:pt x="319" y="291"/>
                  </a:lnTo>
                  <a:lnTo>
                    <a:pt x="293" y="291"/>
                  </a:lnTo>
                  <a:lnTo>
                    <a:pt x="270" y="290"/>
                  </a:lnTo>
                  <a:lnTo>
                    <a:pt x="242" y="291"/>
                  </a:lnTo>
                  <a:lnTo>
                    <a:pt x="227" y="291"/>
                  </a:lnTo>
                  <a:lnTo>
                    <a:pt x="213" y="289"/>
                  </a:lnTo>
                  <a:lnTo>
                    <a:pt x="197" y="291"/>
                  </a:lnTo>
                  <a:lnTo>
                    <a:pt x="179" y="290"/>
                  </a:lnTo>
                  <a:lnTo>
                    <a:pt x="152" y="280"/>
                  </a:lnTo>
                  <a:lnTo>
                    <a:pt x="133" y="281"/>
                  </a:lnTo>
                  <a:lnTo>
                    <a:pt x="116" y="283"/>
                  </a:lnTo>
                  <a:lnTo>
                    <a:pt x="98" y="283"/>
                  </a:lnTo>
                  <a:lnTo>
                    <a:pt x="82" y="283"/>
                  </a:lnTo>
                  <a:lnTo>
                    <a:pt x="64" y="281"/>
                  </a:lnTo>
                  <a:lnTo>
                    <a:pt x="47" y="278"/>
                  </a:lnTo>
                  <a:lnTo>
                    <a:pt x="31" y="273"/>
                  </a:lnTo>
                  <a:lnTo>
                    <a:pt x="16" y="270"/>
                  </a:lnTo>
                  <a:lnTo>
                    <a:pt x="1" y="266"/>
                  </a:lnTo>
                  <a:lnTo>
                    <a:pt x="0" y="26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4353" name="Group 32"/>
            <p:cNvGrpSpPr>
              <a:grpSpLocks/>
            </p:cNvGrpSpPr>
            <p:nvPr/>
          </p:nvGrpSpPr>
          <p:grpSpPr bwMode="auto">
            <a:xfrm>
              <a:off x="3940" y="2157"/>
              <a:ext cx="223" cy="137"/>
              <a:chOff x="3878" y="2156"/>
              <a:chExt cx="223" cy="137"/>
            </a:xfrm>
          </p:grpSpPr>
          <p:sp>
            <p:nvSpPr>
              <p:cNvPr id="14399" name="Freeform 33" descr="50%"/>
              <p:cNvSpPr>
                <a:spLocks/>
              </p:cNvSpPr>
              <p:nvPr/>
            </p:nvSpPr>
            <p:spPr bwMode="auto">
              <a:xfrm>
                <a:off x="3878" y="2159"/>
                <a:ext cx="223" cy="134"/>
              </a:xfrm>
              <a:custGeom>
                <a:avLst/>
                <a:gdLst>
                  <a:gd name="T0" fmla="*/ 208 w 223"/>
                  <a:gd name="T1" fmla="*/ 120 h 134"/>
                  <a:gd name="T2" fmla="*/ 196 w 223"/>
                  <a:gd name="T3" fmla="*/ 108 h 134"/>
                  <a:gd name="T4" fmla="*/ 188 w 223"/>
                  <a:gd name="T5" fmla="*/ 100 h 134"/>
                  <a:gd name="T6" fmla="*/ 182 w 223"/>
                  <a:gd name="T7" fmla="*/ 93 h 134"/>
                  <a:gd name="T8" fmla="*/ 176 w 223"/>
                  <a:gd name="T9" fmla="*/ 86 h 134"/>
                  <a:gd name="T10" fmla="*/ 170 w 223"/>
                  <a:gd name="T11" fmla="*/ 78 h 134"/>
                  <a:gd name="T12" fmla="*/ 164 w 223"/>
                  <a:gd name="T13" fmla="*/ 71 h 134"/>
                  <a:gd name="T14" fmla="*/ 159 w 223"/>
                  <a:gd name="T15" fmla="*/ 63 h 134"/>
                  <a:gd name="T16" fmla="*/ 154 w 223"/>
                  <a:gd name="T17" fmla="*/ 53 h 134"/>
                  <a:gd name="T18" fmla="*/ 150 w 223"/>
                  <a:gd name="T19" fmla="*/ 43 h 134"/>
                  <a:gd name="T20" fmla="*/ 146 w 223"/>
                  <a:gd name="T21" fmla="*/ 33 h 134"/>
                  <a:gd name="T22" fmla="*/ 144 w 223"/>
                  <a:gd name="T23" fmla="*/ 23 h 134"/>
                  <a:gd name="T24" fmla="*/ 144 w 223"/>
                  <a:gd name="T25" fmla="*/ 13 h 134"/>
                  <a:gd name="T26" fmla="*/ 143 w 223"/>
                  <a:gd name="T27" fmla="*/ 0 h 134"/>
                  <a:gd name="T28" fmla="*/ 0 w 223"/>
                  <a:gd name="T29" fmla="*/ 0 h 134"/>
                  <a:gd name="T30" fmla="*/ 4 w 223"/>
                  <a:gd name="T31" fmla="*/ 8 h 134"/>
                  <a:gd name="T32" fmla="*/ 11 w 223"/>
                  <a:gd name="T33" fmla="*/ 19 h 134"/>
                  <a:gd name="T34" fmla="*/ 18 w 223"/>
                  <a:gd name="T35" fmla="*/ 28 h 134"/>
                  <a:gd name="T36" fmla="*/ 26 w 223"/>
                  <a:gd name="T37" fmla="*/ 38 h 134"/>
                  <a:gd name="T38" fmla="*/ 36 w 223"/>
                  <a:gd name="T39" fmla="*/ 48 h 134"/>
                  <a:gd name="T40" fmla="*/ 47 w 223"/>
                  <a:gd name="T41" fmla="*/ 58 h 134"/>
                  <a:gd name="T42" fmla="*/ 58 w 223"/>
                  <a:gd name="T43" fmla="*/ 67 h 134"/>
                  <a:gd name="T44" fmla="*/ 70 w 223"/>
                  <a:gd name="T45" fmla="*/ 76 h 134"/>
                  <a:gd name="T46" fmla="*/ 82 w 223"/>
                  <a:gd name="T47" fmla="*/ 86 h 134"/>
                  <a:gd name="T48" fmla="*/ 98 w 223"/>
                  <a:gd name="T49" fmla="*/ 97 h 134"/>
                  <a:gd name="T50" fmla="*/ 111 w 223"/>
                  <a:gd name="T51" fmla="*/ 104 h 134"/>
                  <a:gd name="T52" fmla="*/ 123 w 223"/>
                  <a:gd name="T53" fmla="*/ 110 h 134"/>
                  <a:gd name="T54" fmla="*/ 135 w 223"/>
                  <a:gd name="T55" fmla="*/ 115 h 134"/>
                  <a:gd name="T56" fmla="*/ 147 w 223"/>
                  <a:gd name="T57" fmla="*/ 120 h 134"/>
                  <a:gd name="T58" fmla="*/ 159 w 223"/>
                  <a:gd name="T59" fmla="*/ 124 h 134"/>
                  <a:gd name="T60" fmla="*/ 173 w 223"/>
                  <a:gd name="T61" fmla="*/ 127 h 134"/>
                  <a:gd name="T62" fmla="*/ 189 w 223"/>
                  <a:gd name="T63" fmla="*/ 130 h 134"/>
                  <a:gd name="T64" fmla="*/ 201 w 223"/>
                  <a:gd name="T65" fmla="*/ 131 h 134"/>
                  <a:gd name="T66" fmla="*/ 213 w 223"/>
                  <a:gd name="T67" fmla="*/ 132 h 134"/>
                  <a:gd name="T68" fmla="*/ 222 w 223"/>
                  <a:gd name="T69" fmla="*/ 133 h 134"/>
                  <a:gd name="T70" fmla="*/ 208 w 223"/>
                  <a:gd name="T71" fmla="*/ 120 h 1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23"/>
                  <a:gd name="T109" fmla="*/ 0 h 134"/>
                  <a:gd name="T110" fmla="*/ 223 w 223"/>
                  <a:gd name="T111" fmla="*/ 134 h 13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23" h="134">
                    <a:moveTo>
                      <a:pt x="208" y="120"/>
                    </a:moveTo>
                    <a:lnTo>
                      <a:pt x="196" y="108"/>
                    </a:lnTo>
                    <a:lnTo>
                      <a:pt x="188" y="100"/>
                    </a:lnTo>
                    <a:lnTo>
                      <a:pt x="182" y="93"/>
                    </a:lnTo>
                    <a:lnTo>
                      <a:pt x="176" y="86"/>
                    </a:lnTo>
                    <a:lnTo>
                      <a:pt x="170" y="78"/>
                    </a:lnTo>
                    <a:lnTo>
                      <a:pt x="164" y="71"/>
                    </a:lnTo>
                    <a:lnTo>
                      <a:pt x="159" y="63"/>
                    </a:lnTo>
                    <a:lnTo>
                      <a:pt x="154" y="53"/>
                    </a:lnTo>
                    <a:lnTo>
                      <a:pt x="150" y="43"/>
                    </a:lnTo>
                    <a:lnTo>
                      <a:pt x="146" y="33"/>
                    </a:lnTo>
                    <a:lnTo>
                      <a:pt x="144" y="23"/>
                    </a:lnTo>
                    <a:lnTo>
                      <a:pt x="144" y="13"/>
                    </a:lnTo>
                    <a:lnTo>
                      <a:pt x="143" y="0"/>
                    </a:lnTo>
                    <a:lnTo>
                      <a:pt x="0" y="0"/>
                    </a:lnTo>
                    <a:lnTo>
                      <a:pt x="4" y="8"/>
                    </a:lnTo>
                    <a:lnTo>
                      <a:pt x="11" y="19"/>
                    </a:lnTo>
                    <a:lnTo>
                      <a:pt x="18" y="28"/>
                    </a:lnTo>
                    <a:lnTo>
                      <a:pt x="26" y="38"/>
                    </a:lnTo>
                    <a:lnTo>
                      <a:pt x="36" y="48"/>
                    </a:lnTo>
                    <a:lnTo>
                      <a:pt x="47" y="58"/>
                    </a:lnTo>
                    <a:lnTo>
                      <a:pt x="58" y="67"/>
                    </a:lnTo>
                    <a:lnTo>
                      <a:pt x="70" y="76"/>
                    </a:lnTo>
                    <a:lnTo>
                      <a:pt x="82" y="86"/>
                    </a:lnTo>
                    <a:lnTo>
                      <a:pt x="98" y="97"/>
                    </a:lnTo>
                    <a:lnTo>
                      <a:pt x="111" y="104"/>
                    </a:lnTo>
                    <a:lnTo>
                      <a:pt x="123" y="110"/>
                    </a:lnTo>
                    <a:lnTo>
                      <a:pt x="135" y="115"/>
                    </a:lnTo>
                    <a:lnTo>
                      <a:pt x="147" y="120"/>
                    </a:lnTo>
                    <a:lnTo>
                      <a:pt x="159" y="124"/>
                    </a:lnTo>
                    <a:lnTo>
                      <a:pt x="173" y="127"/>
                    </a:lnTo>
                    <a:lnTo>
                      <a:pt x="189" y="130"/>
                    </a:lnTo>
                    <a:lnTo>
                      <a:pt x="201" y="131"/>
                    </a:lnTo>
                    <a:lnTo>
                      <a:pt x="213" y="132"/>
                    </a:lnTo>
                    <a:lnTo>
                      <a:pt x="222" y="133"/>
                    </a:lnTo>
                    <a:lnTo>
                      <a:pt x="208" y="12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4400" name="Freeform 34" descr="50%"/>
              <p:cNvSpPr>
                <a:spLocks/>
              </p:cNvSpPr>
              <p:nvPr/>
            </p:nvSpPr>
            <p:spPr bwMode="auto">
              <a:xfrm>
                <a:off x="3882" y="2156"/>
                <a:ext cx="132" cy="2"/>
              </a:xfrm>
              <a:custGeom>
                <a:avLst/>
                <a:gdLst>
                  <a:gd name="T0" fmla="*/ 1 w 132"/>
                  <a:gd name="T1" fmla="*/ 0 h 2"/>
                  <a:gd name="T2" fmla="*/ 0 w 132"/>
                  <a:gd name="T3" fmla="*/ 0 h 2"/>
                  <a:gd name="T4" fmla="*/ 3 w 132"/>
                  <a:gd name="T5" fmla="*/ 1 h 2"/>
                  <a:gd name="T6" fmla="*/ 131 w 132"/>
                  <a:gd name="T7" fmla="*/ 1 h 2"/>
                  <a:gd name="T8" fmla="*/ 131 w 132"/>
                  <a:gd name="T9" fmla="*/ 0 h 2"/>
                  <a:gd name="T10" fmla="*/ 1 w 132"/>
                  <a:gd name="T11" fmla="*/ 0 h 2"/>
                  <a:gd name="T12" fmla="*/ 0 60000 65536"/>
                  <a:gd name="T13" fmla="*/ 0 60000 65536"/>
                  <a:gd name="T14" fmla="*/ 0 60000 65536"/>
                  <a:gd name="T15" fmla="*/ 0 60000 65536"/>
                  <a:gd name="T16" fmla="*/ 0 60000 65536"/>
                  <a:gd name="T17" fmla="*/ 0 60000 65536"/>
                  <a:gd name="T18" fmla="*/ 0 w 132"/>
                  <a:gd name="T19" fmla="*/ 0 h 2"/>
                  <a:gd name="T20" fmla="*/ 132 w 132"/>
                  <a:gd name="T21" fmla="*/ 2 h 2"/>
                </a:gdLst>
                <a:ahLst/>
                <a:cxnLst>
                  <a:cxn ang="T12">
                    <a:pos x="T0" y="T1"/>
                  </a:cxn>
                  <a:cxn ang="T13">
                    <a:pos x="T2" y="T3"/>
                  </a:cxn>
                  <a:cxn ang="T14">
                    <a:pos x="T4" y="T5"/>
                  </a:cxn>
                  <a:cxn ang="T15">
                    <a:pos x="T6" y="T7"/>
                  </a:cxn>
                  <a:cxn ang="T16">
                    <a:pos x="T8" y="T9"/>
                  </a:cxn>
                  <a:cxn ang="T17">
                    <a:pos x="T10" y="T11"/>
                  </a:cxn>
                </a:cxnLst>
                <a:rect l="T18" t="T19" r="T20" b="T21"/>
                <a:pathLst>
                  <a:path w="132" h="2">
                    <a:moveTo>
                      <a:pt x="1" y="0"/>
                    </a:moveTo>
                    <a:lnTo>
                      <a:pt x="0" y="0"/>
                    </a:lnTo>
                    <a:lnTo>
                      <a:pt x="3" y="1"/>
                    </a:lnTo>
                    <a:lnTo>
                      <a:pt x="131" y="1"/>
                    </a:lnTo>
                    <a:lnTo>
                      <a:pt x="131" y="0"/>
                    </a:lnTo>
                    <a:lnTo>
                      <a:pt x="1" y="0"/>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4354" name="Freeform 35" descr="50%"/>
            <p:cNvSpPr>
              <a:spLocks/>
            </p:cNvSpPr>
            <p:nvPr/>
          </p:nvSpPr>
          <p:spPr bwMode="auto">
            <a:xfrm>
              <a:off x="2807" y="2094"/>
              <a:ext cx="124" cy="93"/>
            </a:xfrm>
            <a:custGeom>
              <a:avLst/>
              <a:gdLst>
                <a:gd name="T0" fmla="*/ 0 w 124"/>
                <a:gd name="T1" fmla="*/ 0 h 93"/>
                <a:gd name="T2" fmla="*/ 5 w 124"/>
                <a:gd name="T3" fmla="*/ 9 h 93"/>
                <a:gd name="T4" fmla="*/ 11 w 124"/>
                <a:gd name="T5" fmla="*/ 19 h 93"/>
                <a:gd name="T6" fmla="*/ 18 w 124"/>
                <a:gd name="T7" fmla="*/ 29 h 93"/>
                <a:gd name="T8" fmla="*/ 25 w 124"/>
                <a:gd name="T9" fmla="*/ 38 h 93"/>
                <a:gd name="T10" fmla="*/ 35 w 124"/>
                <a:gd name="T11" fmla="*/ 48 h 93"/>
                <a:gd name="T12" fmla="*/ 44 w 124"/>
                <a:gd name="T13" fmla="*/ 58 h 93"/>
                <a:gd name="T14" fmla="*/ 52 w 124"/>
                <a:gd name="T15" fmla="*/ 65 h 93"/>
                <a:gd name="T16" fmla="*/ 60 w 124"/>
                <a:gd name="T17" fmla="*/ 72 h 93"/>
                <a:gd name="T18" fmla="*/ 69 w 124"/>
                <a:gd name="T19" fmla="*/ 78 h 93"/>
                <a:gd name="T20" fmla="*/ 79 w 124"/>
                <a:gd name="T21" fmla="*/ 83 h 93"/>
                <a:gd name="T22" fmla="*/ 88 w 124"/>
                <a:gd name="T23" fmla="*/ 87 h 93"/>
                <a:gd name="T24" fmla="*/ 98 w 124"/>
                <a:gd name="T25" fmla="*/ 90 h 93"/>
                <a:gd name="T26" fmla="*/ 109 w 124"/>
                <a:gd name="T27" fmla="*/ 92 h 93"/>
                <a:gd name="T28" fmla="*/ 118 w 124"/>
                <a:gd name="T29" fmla="*/ 92 h 93"/>
                <a:gd name="T30" fmla="*/ 123 w 124"/>
                <a:gd name="T31" fmla="*/ 91 h 93"/>
                <a:gd name="T32" fmla="*/ 117 w 124"/>
                <a:gd name="T33" fmla="*/ 85 h 93"/>
                <a:gd name="T34" fmla="*/ 110 w 124"/>
                <a:gd name="T35" fmla="*/ 77 h 93"/>
                <a:gd name="T36" fmla="*/ 104 w 124"/>
                <a:gd name="T37" fmla="*/ 69 h 93"/>
                <a:gd name="T38" fmla="*/ 97 w 124"/>
                <a:gd name="T39" fmla="*/ 59 h 93"/>
                <a:gd name="T40" fmla="*/ 91 w 124"/>
                <a:gd name="T41" fmla="*/ 50 h 93"/>
                <a:gd name="T42" fmla="*/ 86 w 124"/>
                <a:gd name="T43" fmla="*/ 41 h 93"/>
                <a:gd name="T44" fmla="*/ 83 w 124"/>
                <a:gd name="T45" fmla="*/ 32 h 93"/>
                <a:gd name="T46" fmla="*/ 80 w 124"/>
                <a:gd name="T47" fmla="*/ 19 h 93"/>
                <a:gd name="T48" fmla="*/ 80 w 124"/>
                <a:gd name="T49" fmla="*/ 9 h 93"/>
                <a:gd name="T50" fmla="*/ 80 w 124"/>
                <a:gd name="T51" fmla="*/ 1 h 93"/>
                <a:gd name="T52" fmla="*/ 0 w 124"/>
                <a:gd name="T53" fmla="*/ 0 h 9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24"/>
                <a:gd name="T82" fmla="*/ 0 h 93"/>
                <a:gd name="T83" fmla="*/ 124 w 124"/>
                <a:gd name="T84" fmla="*/ 93 h 9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24" h="93">
                  <a:moveTo>
                    <a:pt x="0" y="0"/>
                  </a:moveTo>
                  <a:lnTo>
                    <a:pt x="5" y="9"/>
                  </a:lnTo>
                  <a:lnTo>
                    <a:pt x="11" y="19"/>
                  </a:lnTo>
                  <a:lnTo>
                    <a:pt x="18" y="29"/>
                  </a:lnTo>
                  <a:lnTo>
                    <a:pt x="25" y="38"/>
                  </a:lnTo>
                  <a:lnTo>
                    <a:pt x="35" y="48"/>
                  </a:lnTo>
                  <a:lnTo>
                    <a:pt x="44" y="58"/>
                  </a:lnTo>
                  <a:lnTo>
                    <a:pt x="52" y="65"/>
                  </a:lnTo>
                  <a:lnTo>
                    <a:pt x="60" y="72"/>
                  </a:lnTo>
                  <a:lnTo>
                    <a:pt x="69" y="78"/>
                  </a:lnTo>
                  <a:lnTo>
                    <a:pt x="79" y="83"/>
                  </a:lnTo>
                  <a:lnTo>
                    <a:pt x="88" y="87"/>
                  </a:lnTo>
                  <a:lnTo>
                    <a:pt x="98" y="90"/>
                  </a:lnTo>
                  <a:lnTo>
                    <a:pt x="109" y="92"/>
                  </a:lnTo>
                  <a:lnTo>
                    <a:pt x="118" y="92"/>
                  </a:lnTo>
                  <a:lnTo>
                    <a:pt x="123" y="91"/>
                  </a:lnTo>
                  <a:lnTo>
                    <a:pt x="117" y="85"/>
                  </a:lnTo>
                  <a:lnTo>
                    <a:pt x="110" y="77"/>
                  </a:lnTo>
                  <a:lnTo>
                    <a:pt x="104" y="69"/>
                  </a:lnTo>
                  <a:lnTo>
                    <a:pt x="97" y="59"/>
                  </a:lnTo>
                  <a:lnTo>
                    <a:pt x="91" y="50"/>
                  </a:lnTo>
                  <a:lnTo>
                    <a:pt x="86" y="41"/>
                  </a:lnTo>
                  <a:lnTo>
                    <a:pt x="83" y="32"/>
                  </a:lnTo>
                  <a:lnTo>
                    <a:pt x="80" y="19"/>
                  </a:lnTo>
                  <a:lnTo>
                    <a:pt x="80" y="9"/>
                  </a:lnTo>
                  <a:lnTo>
                    <a:pt x="80"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4355" name="Freeform 36" descr="50%"/>
            <p:cNvSpPr>
              <a:spLocks/>
            </p:cNvSpPr>
            <p:nvPr/>
          </p:nvSpPr>
          <p:spPr bwMode="auto">
            <a:xfrm>
              <a:off x="2544" y="1872"/>
              <a:ext cx="1053" cy="300"/>
            </a:xfrm>
            <a:custGeom>
              <a:avLst/>
              <a:gdLst>
                <a:gd name="T0" fmla="*/ 11 w 1053"/>
                <a:gd name="T1" fmla="*/ 178 h 300"/>
                <a:gd name="T2" fmla="*/ 43 w 1053"/>
                <a:gd name="T3" fmla="*/ 165 h 300"/>
                <a:gd name="T4" fmla="*/ 92 w 1053"/>
                <a:gd name="T5" fmla="*/ 151 h 300"/>
                <a:gd name="T6" fmla="*/ 143 w 1053"/>
                <a:gd name="T7" fmla="*/ 140 h 300"/>
                <a:gd name="T8" fmla="*/ 194 w 1053"/>
                <a:gd name="T9" fmla="*/ 131 h 300"/>
                <a:gd name="T10" fmla="*/ 246 w 1053"/>
                <a:gd name="T11" fmla="*/ 122 h 300"/>
                <a:gd name="T12" fmla="*/ 289 w 1053"/>
                <a:gd name="T13" fmla="*/ 113 h 300"/>
                <a:gd name="T14" fmla="*/ 314 w 1053"/>
                <a:gd name="T15" fmla="*/ 100 h 300"/>
                <a:gd name="T16" fmla="*/ 339 w 1053"/>
                <a:gd name="T17" fmla="*/ 76 h 300"/>
                <a:gd name="T18" fmla="*/ 375 w 1053"/>
                <a:gd name="T19" fmla="*/ 41 h 300"/>
                <a:gd name="T20" fmla="*/ 412 w 1053"/>
                <a:gd name="T21" fmla="*/ 10 h 300"/>
                <a:gd name="T22" fmla="*/ 438 w 1053"/>
                <a:gd name="T23" fmla="*/ 36 h 300"/>
                <a:gd name="T24" fmla="*/ 453 w 1053"/>
                <a:gd name="T25" fmla="*/ 88 h 300"/>
                <a:gd name="T26" fmla="*/ 462 w 1053"/>
                <a:gd name="T27" fmla="*/ 109 h 300"/>
                <a:gd name="T28" fmla="*/ 523 w 1053"/>
                <a:gd name="T29" fmla="*/ 119 h 300"/>
                <a:gd name="T30" fmla="*/ 584 w 1053"/>
                <a:gd name="T31" fmla="*/ 130 h 300"/>
                <a:gd name="T32" fmla="*/ 630 w 1053"/>
                <a:gd name="T33" fmla="*/ 130 h 300"/>
                <a:gd name="T34" fmla="*/ 679 w 1053"/>
                <a:gd name="T35" fmla="*/ 121 h 300"/>
                <a:gd name="T36" fmla="*/ 717 w 1053"/>
                <a:gd name="T37" fmla="*/ 146 h 300"/>
                <a:gd name="T38" fmla="*/ 754 w 1053"/>
                <a:gd name="T39" fmla="*/ 156 h 300"/>
                <a:gd name="T40" fmla="*/ 800 w 1053"/>
                <a:gd name="T41" fmla="*/ 156 h 300"/>
                <a:gd name="T42" fmla="*/ 849 w 1053"/>
                <a:gd name="T43" fmla="*/ 138 h 300"/>
                <a:gd name="T44" fmla="*/ 904 w 1053"/>
                <a:gd name="T45" fmla="*/ 94 h 300"/>
                <a:gd name="T46" fmla="*/ 968 w 1053"/>
                <a:gd name="T47" fmla="*/ 43 h 300"/>
                <a:gd name="T48" fmla="*/ 1032 w 1053"/>
                <a:gd name="T49" fmla="*/ 22 h 300"/>
                <a:gd name="T50" fmla="*/ 1034 w 1053"/>
                <a:gd name="T51" fmla="*/ 39 h 300"/>
                <a:gd name="T52" fmla="*/ 1004 w 1053"/>
                <a:gd name="T53" fmla="*/ 76 h 300"/>
                <a:gd name="T54" fmla="*/ 968 w 1053"/>
                <a:gd name="T55" fmla="*/ 112 h 300"/>
                <a:gd name="T56" fmla="*/ 945 w 1053"/>
                <a:gd name="T57" fmla="*/ 148 h 300"/>
                <a:gd name="T58" fmla="*/ 945 w 1053"/>
                <a:gd name="T59" fmla="*/ 185 h 300"/>
                <a:gd name="T60" fmla="*/ 970 w 1053"/>
                <a:gd name="T61" fmla="*/ 224 h 300"/>
                <a:gd name="T62" fmla="*/ 1002 w 1053"/>
                <a:gd name="T63" fmla="*/ 252 h 300"/>
                <a:gd name="T64" fmla="*/ 1031 w 1053"/>
                <a:gd name="T65" fmla="*/ 276 h 300"/>
                <a:gd name="T66" fmla="*/ 1032 w 1053"/>
                <a:gd name="T67" fmla="*/ 287 h 300"/>
                <a:gd name="T68" fmla="*/ 992 w 1053"/>
                <a:gd name="T69" fmla="*/ 286 h 300"/>
                <a:gd name="T70" fmla="*/ 957 w 1053"/>
                <a:gd name="T71" fmla="*/ 278 h 300"/>
                <a:gd name="T72" fmla="*/ 923 w 1053"/>
                <a:gd name="T73" fmla="*/ 261 h 300"/>
                <a:gd name="T74" fmla="*/ 868 w 1053"/>
                <a:gd name="T75" fmla="*/ 227 h 300"/>
                <a:gd name="T76" fmla="*/ 800 w 1053"/>
                <a:gd name="T77" fmla="*/ 222 h 300"/>
                <a:gd name="T78" fmla="*/ 718 w 1053"/>
                <a:gd name="T79" fmla="*/ 231 h 300"/>
                <a:gd name="T80" fmla="*/ 666 w 1053"/>
                <a:gd name="T81" fmla="*/ 251 h 300"/>
                <a:gd name="T82" fmla="*/ 649 w 1053"/>
                <a:gd name="T83" fmla="*/ 274 h 300"/>
                <a:gd name="T84" fmla="*/ 576 w 1053"/>
                <a:gd name="T85" fmla="*/ 272 h 300"/>
                <a:gd name="T86" fmla="*/ 514 w 1053"/>
                <a:gd name="T87" fmla="*/ 291 h 300"/>
                <a:gd name="T88" fmla="*/ 285 w 1053"/>
                <a:gd name="T89" fmla="*/ 299 h 300"/>
                <a:gd name="T90" fmla="*/ 153 w 1053"/>
                <a:gd name="T91" fmla="*/ 286 h 300"/>
                <a:gd name="T92" fmla="*/ 38 w 1053"/>
                <a:gd name="T93" fmla="*/ 248 h 300"/>
                <a:gd name="T94" fmla="*/ 38 w 1053"/>
                <a:gd name="T95" fmla="*/ 229 h 300"/>
                <a:gd name="T96" fmla="*/ 12 w 1053"/>
                <a:gd name="T97" fmla="*/ 206 h 300"/>
                <a:gd name="T98" fmla="*/ 2 w 1053"/>
                <a:gd name="T99" fmla="*/ 190 h 30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053"/>
                <a:gd name="T151" fmla="*/ 0 h 300"/>
                <a:gd name="T152" fmla="*/ 1053 w 1053"/>
                <a:gd name="T153" fmla="*/ 300 h 30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053" h="300">
                  <a:moveTo>
                    <a:pt x="0" y="185"/>
                  </a:moveTo>
                  <a:lnTo>
                    <a:pt x="4" y="182"/>
                  </a:lnTo>
                  <a:lnTo>
                    <a:pt x="11" y="178"/>
                  </a:lnTo>
                  <a:lnTo>
                    <a:pt x="24" y="173"/>
                  </a:lnTo>
                  <a:lnTo>
                    <a:pt x="33" y="169"/>
                  </a:lnTo>
                  <a:lnTo>
                    <a:pt x="43" y="165"/>
                  </a:lnTo>
                  <a:lnTo>
                    <a:pt x="60" y="160"/>
                  </a:lnTo>
                  <a:lnTo>
                    <a:pt x="76" y="155"/>
                  </a:lnTo>
                  <a:lnTo>
                    <a:pt x="92" y="151"/>
                  </a:lnTo>
                  <a:lnTo>
                    <a:pt x="108" y="147"/>
                  </a:lnTo>
                  <a:lnTo>
                    <a:pt x="125" y="144"/>
                  </a:lnTo>
                  <a:lnTo>
                    <a:pt x="143" y="140"/>
                  </a:lnTo>
                  <a:lnTo>
                    <a:pt x="162" y="137"/>
                  </a:lnTo>
                  <a:lnTo>
                    <a:pt x="178" y="134"/>
                  </a:lnTo>
                  <a:lnTo>
                    <a:pt x="194" y="131"/>
                  </a:lnTo>
                  <a:lnTo>
                    <a:pt x="209" y="128"/>
                  </a:lnTo>
                  <a:lnTo>
                    <a:pt x="229" y="124"/>
                  </a:lnTo>
                  <a:lnTo>
                    <a:pt x="246" y="122"/>
                  </a:lnTo>
                  <a:lnTo>
                    <a:pt x="263" y="119"/>
                  </a:lnTo>
                  <a:lnTo>
                    <a:pt x="277" y="117"/>
                  </a:lnTo>
                  <a:lnTo>
                    <a:pt x="289" y="113"/>
                  </a:lnTo>
                  <a:lnTo>
                    <a:pt x="300" y="109"/>
                  </a:lnTo>
                  <a:lnTo>
                    <a:pt x="307" y="105"/>
                  </a:lnTo>
                  <a:lnTo>
                    <a:pt x="314" y="100"/>
                  </a:lnTo>
                  <a:lnTo>
                    <a:pt x="321" y="93"/>
                  </a:lnTo>
                  <a:lnTo>
                    <a:pt x="329" y="85"/>
                  </a:lnTo>
                  <a:lnTo>
                    <a:pt x="339" y="76"/>
                  </a:lnTo>
                  <a:lnTo>
                    <a:pt x="350" y="64"/>
                  </a:lnTo>
                  <a:lnTo>
                    <a:pt x="362" y="53"/>
                  </a:lnTo>
                  <a:lnTo>
                    <a:pt x="375" y="41"/>
                  </a:lnTo>
                  <a:lnTo>
                    <a:pt x="386" y="30"/>
                  </a:lnTo>
                  <a:lnTo>
                    <a:pt x="399" y="21"/>
                  </a:lnTo>
                  <a:lnTo>
                    <a:pt x="412" y="10"/>
                  </a:lnTo>
                  <a:lnTo>
                    <a:pt x="427" y="0"/>
                  </a:lnTo>
                  <a:lnTo>
                    <a:pt x="432" y="19"/>
                  </a:lnTo>
                  <a:lnTo>
                    <a:pt x="438" y="36"/>
                  </a:lnTo>
                  <a:lnTo>
                    <a:pt x="444" y="54"/>
                  </a:lnTo>
                  <a:lnTo>
                    <a:pt x="450" y="73"/>
                  </a:lnTo>
                  <a:lnTo>
                    <a:pt x="453" y="88"/>
                  </a:lnTo>
                  <a:lnTo>
                    <a:pt x="452" y="98"/>
                  </a:lnTo>
                  <a:lnTo>
                    <a:pt x="446" y="107"/>
                  </a:lnTo>
                  <a:lnTo>
                    <a:pt x="462" y="109"/>
                  </a:lnTo>
                  <a:lnTo>
                    <a:pt x="479" y="112"/>
                  </a:lnTo>
                  <a:lnTo>
                    <a:pt x="500" y="116"/>
                  </a:lnTo>
                  <a:lnTo>
                    <a:pt x="523" y="119"/>
                  </a:lnTo>
                  <a:lnTo>
                    <a:pt x="546" y="124"/>
                  </a:lnTo>
                  <a:lnTo>
                    <a:pt x="565" y="127"/>
                  </a:lnTo>
                  <a:lnTo>
                    <a:pt x="584" y="130"/>
                  </a:lnTo>
                  <a:lnTo>
                    <a:pt x="602" y="132"/>
                  </a:lnTo>
                  <a:lnTo>
                    <a:pt x="618" y="134"/>
                  </a:lnTo>
                  <a:lnTo>
                    <a:pt x="630" y="130"/>
                  </a:lnTo>
                  <a:lnTo>
                    <a:pt x="642" y="124"/>
                  </a:lnTo>
                  <a:lnTo>
                    <a:pt x="653" y="117"/>
                  </a:lnTo>
                  <a:lnTo>
                    <a:pt x="679" y="121"/>
                  </a:lnTo>
                  <a:lnTo>
                    <a:pt x="707" y="127"/>
                  </a:lnTo>
                  <a:lnTo>
                    <a:pt x="731" y="132"/>
                  </a:lnTo>
                  <a:lnTo>
                    <a:pt x="717" y="146"/>
                  </a:lnTo>
                  <a:lnTo>
                    <a:pt x="726" y="149"/>
                  </a:lnTo>
                  <a:lnTo>
                    <a:pt x="739" y="153"/>
                  </a:lnTo>
                  <a:lnTo>
                    <a:pt x="754" y="156"/>
                  </a:lnTo>
                  <a:lnTo>
                    <a:pt x="770" y="159"/>
                  </a:lnTo>
                  <a:lnTo>
                    <a:pt x="784" y="157"/>
                  </a:lnTo>
                  <a:lnTo>
                    <a:pt x="800" y="156"/>
                  </a:lnTo>
                  <a:lnTo>
                    <a:pt x="817" y="152"/>
                  </a:lnTo>
                  <a:lnTo>
                    <a:pt x="834" y="147"/>
                  </a:lnTo>
                  <a:lnTo>
                    <a:pt x="849" y="138"/>
                  </a:lnTo>
                  <a:lnTo>
                    <a:pt x="870" y="124"/>
                  </a:lnTo>
                  <a:lnTo>
                    <a:pt x="885" y="112"/>
                  </a:lnTo>
                  <a:lnTo>
                    <a:pt x="904" y="94"/>
                  </a:lnTo>
                  <a:lnTo>
                    <a:pt x="924" y="73"/>
                  </a:lnTo>
                  <a:lnTo>
                    <a:pt x="948" y="56"/>
                  </a:lnTo>
                  <a:lnTo>
                    <a:pt x="968" y="43"/>
                  </a:lnTo>
                  <a:lnTo>
                    <a:pt x="988" y="32"/>
                  </a:lnTo>
                  <a:lnTo>
                    <a:pt x="1008" y="25"/>
                  </a:lnTo>
                  <a:lnTo>
                    <a:pt x="1032" y="22"/>
                  </a:lnTo>
                  <a:lnTo>
                    <a:pt x="1052" y="23"/>
                  </a:lnTo>
                  <a:lnTo>
                    <a:pt x="1042" y="32"/>
                  </a:lnTo>
                  <a:lnTo>
                    <a:pt x="1034" y="39"/>
                  </a:lnTo>
                  <a:lnTo>
                    <a:pt x="1031" y="46"/>
                  </a:lnTo>
                  <a:lnTo>
                    <a:pt x="1015" y="66"/>
                  </a:lnTo>
                  <a:lnTo>
                    <a:pt x="1004" y="76"/>
                  </a:lnTo>
                  <a:lnTo>
                    <a:pt x="990" y="87"/>
                  </a:lnTo>
                  <a:lnTo>
                    <a:pt x="978" y="100"/>
                  </a:lnTo>
                  <a:lnTo>
                    <a:pt x="968" y="112"/>
                  </a:lnTo>
                  <a:lnTo>
                    <a:pt x="959" y="124"/>
                  </a:lnTo>
                  <a:lnTo>
                    <a:pt x="951" y="137"/>
                  </a:lnTo>
                  <a:lnTo>
                    <a:pt x="945" y="148"/>
                  </a:lnTo>
                  <a:lnTo>
                    <a:pt x="941" y="159"/>
                  </a:lnTo>
                  <a:lnTo>
                    <a:pt x="940" y="172"/>
                  </a:lnTo>
                  <a:lnTo>
                    <a:pt x="945" y="185"/>
                  </a:lnTo>
                  <a:lnTo>
                    <a:pt x="951" y="200"/>
                  </a:lnTo>
                  <a:lnTo>
                    <a:pt x="960" y="212"/>
                  </a:lnTo>
                  <a:lnTo>
                    <a:pt x="970" y="224"/>
                  </a:lnTo>
                  <a:lnTo>
                    <a:pt x="980" y="233"/>
                  </a:lnTo>
                  <a:lnTo>
                    <a:pt x="991" y="242"/>
                  </a:lnTo>
                  <a:lnTo>
                    <a:pt x="1002" y="252"/>
                  </a:lnTo>
                  <a:lnTo>
                    <a:pt x="1015" y="263"/>
                  </a:lnTo>
                  <a:lnTo>
                    <a:pt x="1023" y="270"/>
                  </a:lnTo>
                  <a:lnTo>
                    <a:pt x="1031" y="276"/>
                  </a:lnTo>
                  <a:lnTo>
                    <a:pt x="1039" y="281"/>
                  </a:lnTo>
                  <a:lnTo>
                    <a:pt x="1044" y="287"/>
                  </a:lnTo>
                  <a:lnTo>
                    <a:pt x="1032" y="287"/>
                  </a:lnTo>
                  <a:lnTo>
                    <a:pt x="1017" y="287"/>
                  </a:lnTo>
                  <a:lnTo>
                    <a:pt x="1004" y="288"/>
                  </a:lnTo>
                  <a:lnTo>
                    <a:pt x="992" y="286"/>
                  </a:lnTo>
                  <a:lnTo>
                    <a:pt x="978" y="285"/>
                  </a:lnTo>
                  <a:lnTo>
                    <a:pt x="967" y="281"/>
                  </a:lnTo>
                  <a:lnTo>
                    <a:pt x="957" y="278"/>
                  </a:lnTo>
                  <a:lnTo>
                    <a:pt x="946" y="273"/>
                  </a:lnTo>
                  <a:lnTo>
                    <a:pt x="934" y="267"/>
                  </a:lnTo>
                  <a:lnTo>
                    <a:pt x="923" y="261"/>
                  </a:lnTo>
                  <a:lnTo>
                    <a:pt x="903" y="247"/>
                  </a:lnTo>
                  <a:lnTo>
                    <a:pt x="888" y="238"/>
                  </a:lnTo>
                  <a:lnTo>
                    <a:pt x="868" y="227"/>
                  </a:lnTo>
                  <a:lnTo>
                    <a:pt x="848" y="225"/>
                  </a:lnTo>
                  <a:lnTo>
                    <a:pt x="828" y="225"/>
                  </a:lnTo>
                  <a:lnTo>
                    <a:pt x="800" y="222"/>
                  </a:lnTo>
                  <a:lnTo>
                    <a:pt x="775" y="225"/>
                  </a:lnTo>
                  <a:lnTo>
                    <a:pt x="747" y="226"/>
                  </a:lnTo>
                  <a:lnTo>
                    <a:pt x="718" y="231"/>
                  </a:lnTo>
                  <a:lnTo>
                    <a:pt x="688" y="238"/>
                  </a:lnTo>
                  <a:lnTo>
                    <a:pt x="670" y="245"/>
                  </a:lnTo>
                  <a:lnTo>
                    <a:pt x="666" y="251"/>
                  </a:lnTo>
                  <a:lnTo>
                    <a:pt x="670" y="257"/>
                  </a:lnTo>
                  <a:lnTo>
                    <a:pt x="684" y="266"/>
                  </a:lnTo>
                  <a:lnTo>
                    <a:pt x="649" y="274"/>
                  </a:lnTo>
                  <a:lnTo>
                    <a:pt x="600" y="287"/>
                  </a:lnTo>
                  <a:lnTo>
                    <a:pt x="589" y="278"/>
                  </a:lnTo>
                  <a:lnTo>
                    <a:pt x="576" y="272"/>
                  </a:lnTo>
                  <a:lnTo>
                    <a:pt x="562" y="269"/>
                  </a:lnTo>
                  <a:lnTo>
                    <a:pt x="542" y="268"/>
                  </a:lnTo>
                  <a:lnTo>
                    <a:pt x="514" y="291"/>
                  </a:lnTo>
                  <a:lnTo>
                    <a:pt x="491" y="274"/>
                  </a:lnTo>
                  <a:lnTo>
                    <a:pt x="319" y="297"/>
                  </a:lnTo>
                  <a:lnTo>
                    <a:pt x="285" y="299"/>
                  </a:lnTo>
                  <a:lnTo>
                    <a:pt x="253" y="296"/>
                  </a:lnTo>
                  <a:lnTo>
                    <a:pt x="220" y="294"/>
                  </a:lnTo>
                  <a:lnTo>
                    <a:pt x="153" y="286"/>
                  </a:lnTo>
                  <a:lnTo>
                    <a:pt x="93" y="271"/>
                  </a:lnTo>
                  <a:lnTo>
                    <a:pt x="60" y="260"/>
                  </a:lnTo>
                  <a:lnTo>
                    <a:pt x="38" y="248"/>
                  </a:lnTo>
                  <a:lnTo>
                    <a:pt x="62" y="244"/>
                  </a:lnTo>
                  <a:lnTo>
                    <a:pt x="47" y="235"/>
                  </a:lnTo>
                  <a:lnTo>
                    <a:pt x="38" y="229"/>
                  </a:lnTo>
                  <a:lnTo>
                    <a:pt x="21" y="215"/>
                  </a:lnTo>
                  <a:lnTo>
                    <a:pt x="17" y="212"/>
                  </a:lnTo>
                  <a:lnTo>
                    <a:pt x="12" y="206"/>
                  </a:lnTo>
                  <a:lnTo>
                    <a:pt x="9" y="202"/>
                  </a:lnTo>
                  <a:lnTo>
                    <a:pt x="6" y="195"/>
                  </a:lnTo>
                  <a:lnTo>
                    <a:pt x="2" y="190"/>
                  </a:lnTo>
                  <a:lnTo>
                    <a:pt x="0" y="185"/>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4356" name="Group 37"/>
            <p:cNvGrpSpPr>
              <a:grpSpLocks/>
            </p:cNvGrpSpPr>
            <p:nvPr/>
          </p:nvGrpSpPr>
          <p:grpSpPr bwMode="auto">
            <a:xfrm>
              <a:off x="2634" y="2064"/>
              <a:ext cx="17" cy="15"/>
              <a:chOff x="2572" y="2063"/>
              <a:chExt cx="17" cy="15"/>
            </a:xfrm>
          </p:grpSpPr>
          <p:sp>
            <p:nvSpPr>
              <p:cNvPr id="14397" name="Oval 38" descr="50%"/>
              <p:cNvSpPr>
                <a:spLocks noChangeArrowheads="1"/>
              </p:cNvSpPr>
              <p:nvPr/>
            </p:nvSpPr>
            <p:spPr bwMode="auto">
              <a:xfrm>
                <a:off x="2572" y="2063"/>
                <a:ext cx="16" cy="15"/>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4398" name="Arc 39" descr="50%"/>
              <p:cNvSpPr>
                <a:spLocks/>
              </p:cNvSpPr>
              <p:nvPr/>
            </p:nvSpPr>
            <p:spPr bwMode="auto">
              <a:xfrm>
                <a:off x="2575" y="2064"/>
                <a:ext cx="14" cy="14"/>
              </a:xfrm>
              <a:custGeom>
                <a:avLst/>
                <a:gdLst>
                  <a:gd name="T0" fmla="*/ 0 w 43200"/>
                  <a:gd name="T1" fmla="*/ 0 h 42369"/>
                  <a:gd name="T2" fmla="*/ 0 w 43200"/>
                  <a:gd name="T3" fmla="*/ 0 h 42369"/>
                  <a:gd name="T4" fmla="*/ 0 w 43200"/>
                  <a:gd name="T5" fmla="*/ 0 h 42369"/>
                  <a:gd name="T6" fmla="*/ 0 60000 65536"/>
                  <a:gd name="T7" fmla="*/ 0 60000 65536"/>
                  <a:gd name="T8" fmla="*/ 0 60000 65536"/>
                  <a:gd name="T9" fmla="*/ 0 w 43200"/>
                  <a:gd name="T10" fmla="*/ 0 h 42369"/>
                  <a:gd name="T11" fmla="*/ 43200 w 43200"/>
                  <a:gd name="T12" fmla="*/ 42369 h 42369"/>
                </a:gdLst>
                <a:ahLst/>
                <a:cxnLst>
                  <a:cxn ang="T6">
                    <a:pos x="T0" y="T1"/>
                  </a:cxn>
                  <a:cxn ang="T7">
                    <a:pos x="T2" y="T3"/>
                  </a:cxn>
                  <a:cxn ang="T8">
                    <a:pos x="T4" y="T5"/>
                  </a:cxn>
                </a:cxnLst>
                <a:rect l="T9" t="T10" r="T11" b="T12"/>
                <a:pathLst>
                  <a:path w="43200" h="42369" fill="none" extrusionOk="0">
                    <a:moveTo>
                      <a:pt x="33581" y="2797"/>
                    </a:moveTo>
                    <a:cubicBezTo>
                      <a:pt x="39590" y="6803"/>
                      <a:pt x="43200" y="13547"/>
                      <a:pt x="43200" y="20769"/>
                    </a:cubicBezTo>
                    <a:cubicBezTo>
                      <a:pt x="43200" y="32698"/>
                      <a:pt x="33529" y="42369"/>
                      <a:pt x="21600" y="42369"/>
                    </a:cubicBezTo>
                    <a:cubicBezTo>
                      <a:pt x="9670" y="42369"/>
                      <a:pt x="0" y="32698"/>
                      <a:pt x="0" y="20769"/>
                    </a:cubicBezTo>
                    <a:cubicBezTo>
                      <a:pt x="-1" y="11125"/>
                      <a:pt x="6393" y="2649"/>
                      <a:pt x="15666" y="0"/>
                    </a:cubicBezTo>
                  </a:path>
                  <a:path w="43200" h="42369" stroke="0" extrusionOk="0">
                    <a:moveTo>
                      <a:pt x="33581" y="2797"/>
                    </a:moveTo>
                    <a:cubicBezTo>
                      <a:pt x="39590" y="6803"/>
                      <a:pt x="43200" y="13547"/>
                      <a:pt x="43200" y="20769"/>
                    </a:cubicBezTo>
                    <a:cubicBezTo>
                      <a:pt x="43200" y="32698"/>
                      <a:pt x="33529" y="42369"/>
                      <a:pt x="21600" y="42369"/>
                    </a:cubicBezTo>
                    <a:cubicBezTo>
                      <a:pt x="9670" y="42369"/>
                      <a:pt x="0" y="32698"/>
                      <a:pt x="0" y="20769"/>
                    </a:cubicBezTo>
                    <a:cubicBezTo>
                      <a:pt x="-1" y="11125"/>
                      <a:pt x="6393" y="2649"/>
                      <a:pt x="15666" y="0"/>
                    </a:cubicBezTo>
                    <a:lnTo>
                      <a:pt x="21600" y="20769"/>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4357" name="Group 40"/>
            <p:cNvGrpSpPr>
              <a:grpSpLocks/>
            </p:cNvGrpSpPr>
            <p:nvPr/>
          </p:nvGrpSpPr>
          <p:grpSpPr bwMode="auto">
            <a:xfrm>
              <a:off x="2695" y="2088"/>
              <a:ext cx="64" cy="44"/>
              <a:chOff x="2633" y="2087"/>
              <a:chExt cx="64" cy="44"/>
            </a:xfrm>
          </p:grpSpPr>
          <p:sp>
            <p:nvSpPr>
              <p:cNvPr id="14392" name="Arc 41" descr="50%"/>
              <p:cNvSpPr>
                <a:spLocks/>
              </p:cNvSpPr>
              <p:nvPr/>
            </p:nvSpPr>
            <p:spPr bwMode="auto">
              <a:xfrm>
                <a:off x="2647" y="2087"/>
                <a:ext cx="6" cy="44"/>
              </a:xfrm>
              <a:custGeom>
                <a:avLst/>
                <a:gdLst>
                  <a:gd name="T0" fmla="*/ 0 w 30717"/>
                  <a:gd name="T1" fmla="*/ 0 h 43200"/>
                  <a:gd name="T2" fmla="*/ 0 w 30717"/>
                  <a:gd name="T3" fmla="*/ 0 h 43200"/>
                  <a:gd name="T4" fmla="*/ 0 w 30717"/>
                  <a:gd name="T5" fmla="*/ 0 h 43200"/>
                  <a:gd name="T6" fmla="*/ 0 60000 65536"/>
                  <a:gd name="T7" fmla="*/ 0 60000 65536"/>
                  <a:gd name="T8" fmla="*/ 0 60000 65536"/>
                  <a:gd name="T9" fmla="*/ 0 w 30717"/>
                  <a:gd name="T10" fmla="*/ 0 h 43200"/>
                  <a:gd name="T11" fmla="*/ 30717 w 30717"/>
                  <a:gd name="T12" fmla="*/ 43200 h 43200"/>
                </a:gdLst>
                <a:ahLst/>
                <a:cxnLst>
                  <a:cxn ang="T6">
                    <a:pos x="T0" y="T1"/>
                  </a:cxn>
                  <a:cxn ang="T7">
                    <a:pos x="T2" y="T3"/>
                  </a:cxn>
                  <a:cxn ang="T8">
                    <a:pos x="T4" y="T5"/>
                  </a:cxn>
                </a:cxnLst>
                <a:rect l="T9" t="T10" r="T11" b="T12"/>
                <a:pathLst>
                  <a:path w="30717" h="43200" fill="none"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path>
                  <a:path w="30717" h="43200" stroke="0"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lnTo>
                      <a:pt x="9117"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393" name="Arc 42" descr="50%"/>
              <p:cNvSpPr>
                <a:spLocks/>
              </p:cNvSpPr>
              <p:nvPr/>
            </p:nvSpPr>
            <p:spPr bwMode="auto">
              <a:xfrm>
                <a:off x="2633" y="2087"/>
                <a:ext cx="6" cy="44"/>
              </a:xfrm>
              <a:custGeom>
                <a:avLst/>
                <a:gdLst>
                  <a:gd name="T0" fmla="*/ 0 w 30717"/>
                  <a:gd name="T1" fmla="*/ 0 h 43200"/>
                  <a:gd name="T2" fmla="*/ 0 w 30717"/>
                  <a:gd name="T3" fmla="*/ 0 h 43200"/>
                  <a:gd name="T4" fmla="*/ 0 w 30717"/>
                  <a:gd name="T5" fmla="*/ 0 h 43200"/>
                  <a:gd name="T6" fmla="*/ 0 60000 65536"/>
                  <a:gd name="T7" fmla="*/ 0 60000 65536"/>
                  <a:gd name="T8" fmla="*/ 0 60000 65536"/>
                  <a:gd name="T9" fmla="*/ 0 w 30717"/>
                  <a:gd name="T10" fmla="*/ 0 h 43200"/>
                  <a:gd name="T11" fmla="*/ 30717 w 30717"/>
                  <a:gd name="T12" fmla="*/ 43200 h 43200"/>
                </a:gdLst>
                <a:ahLst/>
                <a:cxnLst>
                  <a:cxn ang="T6">
                    <a:pos x="T0" y="T1"/>
                  </a:cxn>
                  <a:cxn ang="T7">
                    <a:pos x="T2" y="T3"/>
                  </a:cxn>
                  <a:cxn ang="T8">
                    <a:pos x="T4" y="T5"/>
                  </a:cxn>
                </a:cxnLst>
                <a:rect l="T9" t="T10" r="T11" b="T12"/>
                <a:pathLst>
                  <a:path w="30717" h="43200" fill="none"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path>
                  <a:path w="30717" h="43200" stroke="0"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lnTo>
                      <a:pt x="9117"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394" name="Arc 43" descr="50%"/>
              <p:cNvSpPr>
                <a:spLocks/>
              </p:cNvSpPr>
              <p:nvPr/>
            </p:nvSpPr>
            <p:spPr bwMode="auto">
              <a:xfrm>
                <a:off x="2661" y="2087"/>
                <a:ext cx="6" cy="44"/>
              </a:xfrm>
              <a:custGeom>
                <a:avLst/>
                <a:gdLst>
                  <a:gd name="T0" fmla="*/ 0 w 30717"/>
                  <a:gd name="T1" fmla="*/ 0 h 43200"/>
                  <a:gd name="T2" fmla="*/ 0 w 30717"/>
                  <a:gd name="T3" fmla="*/ 0 h 43200"/>
                  <a:gd name="T4" fmla="*/ 0 w 30717"/>
                  <a:gd name="T5" fmla="*/ 0 h 43200"/>
                  <a:gd name="T6" fmla="*/ 0 60000 65536"/>
                  <a:gd name="T7" fmla="*/ 0 60000 65536"/>
                  <a:gd name="T8" fmla="*/ 0 60000 65536"/>
                  <a:gd name="T9" fmla="*/ 0 w 30717"/>
                  <a:gd name="T10" fmla="*/ 0 h 43200"/>
                  <a:gd name="T11" fmla="*/ 30717 w 30717"/>
                  <a:gd name="T12" fmla="*/ 43200 h 43200"/>
                </a:gdLst>
                <a:ahLst/>
                <a:cxnLst>
                  <a:cxn ang="T6">
                    <a:pos x="T0" y="T1"/>
                  </a:cxn>
                  <a:cxn ang="T7">
                    <a:pos x="T2" y="T3"/>
                  </a:cxn>
                  <a:cxn ang="T8">
                    <a:pos x="T4" y="T5"/>
                  </a:cxn>
                </a:cxnLst>
                <a:rect l="T9" t="T10" r="T11" b="T12"/>
                <a:pathLst>
                  <a:path w="30717" h="43200" fill="none"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path>
                  <a:path w="30717" h="43200" stroke="0"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lnTo>
                      <a:pt x="9117"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395" name="Arc 44" descr="50%"/>
              <p:cNvSpPr>
                <a:spLocks/>
              </p:cNvSpPr>
              <p:nvPr/>
            </p:nvSpPr>
            <p:spPr bwMode="auto">
              <a:xfrm>
                <a:off x="2675" y="2087"/>
                <a:ext cx="6" cy="44"/>
              </a:xfrm>
              <a:custGeom>
                <a:avLst/>
                <a:gdLst>
                  <a:gd name="T0" fmla="*/ 0 w 30717"/>
                  <a:gd name="T1" fmla="*/ 0 h 43200"/>
                  <a:gd name="T2" fmla="*/ 0 w 30717"/>
                  <a:gd name="T3" fmla="*/ 0 h 43200"/>
                  <a:gd name="T4" fmla="*/ 0 w 30717"/>
                  <a:gd name="T5" fmla="*/ 0 h 43200"/>
                  <a:gd name="T6" fmla="*/ 0 60000 65536"/>
                  <a:gd name="T7" fmla="*/ 0 60000 65536"/>
                  <a:gd name="T8" fmla="*/ 0 60000 65536"/>
                  <a:gd name="T9" fmla="*/ 0 w 30717"/>
                  <a:gd name="T10" fmla="*/ 0 h 43200"/>
                  <a:gd name="T11" fmla="*/ 30717 w 30717"/>
                  <a:gd name="T12" fmla="*/ 43200 h 43200"/>
                </a:gdLst>
                <a:ahLst/>
                <a:cxnLst>
                  <a:cxn ang="T6">
                    <a:pos x="T0" y="T1"/>
                  </a:cxn>
                  <a:cxn ang="T7">
                    <a:pos x="T2" y="T3"/>
                  </a:cxn>
                  <a:cxn ang="T8">
                    <a:pos x="T4" y="T5"/>
                  </a:cxn>
                </a:cxnLst>
                <a:rect l="T9" t="T10" r="T11" b="T12"/>
                <a:pathLst>
                  <a:path w="30717" h="43200" fill="none"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path>
                  <a:path w="30717" h="43200" stroke="0"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lnTo>
                      <a:pt x="9117"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396" name="Arc 45" descr="50%"/>
              <p:cNvSpPr>
                <a:spLocks/>
              </p:cNvSpPr>
              <p:nvPr/>
            </p:nvSpPr>
            <p:spPr bwMode="auto">
              <a:xfrm>
                <a:off x="2691" y="2087"/>
                <a:ext cx="6" cy="44"/>
              </a:xfrm>
              <a:custGeom>
                <a:avLst/>
                <a:gdLst>
                  <a:gd name="T0" fmla="*/ 0 w 26498"/>
                  <a:gd name="T1" fmla="*/ 0 h 43200"/>
                  <a:gd name="T2" fmla="*/ 0 w 26498"/>
                  <a:gd name="T3" fmla="*/ 0 h 43200"/>
                  <a:gd name="T4" fmla="*/ 0 w 26498"/>
                  <a:gd name="T5" fmla="*/ 0 h 43200"/>
                  <a:gd name="T6" fmla="*/ 0 60000 65536"/>
                  <a:gd name="T7" fmla="*/ 0 60000 65536"/>
                  <a:gd name="T8" fmla="*/ 0 60000 65536"/>
                  <a:gd name="T9" fmla="*/ 0 w 26498"/>
                  <a:gd name="T10" fmla="*/ 0 h 43200"/>
                  <a:gd name="T11" fmla="*/ 26498 w 26498"/>
                  <a:gd name="T12" fmla="*/ 43200 h 43200"/>
                </a:gdLst>
                <a:ahLst/>
                <a:cxnLst>
                  <a:cxn ang="T6">
                    <a:pos x="T0" y="T1"/>
                  </a:cxn>
                  <a:cxn ang="T7">
                    <a:pos x="T2" y="T3"/>
                  </a:cxn>
                  <a:cxn ang="T8">
                    <a:pos x="T4" y="T5"/>
                  </a:cxn>
                </a:cxnLst>
                <a:rect l="T9" t="T10" r="T11" b="T12"/>
                <a:pathLst>
                  <a:path w="26498" h="43200" fill="none" extrusionOk="0">
                    <a:moveTo>
                      <a:pt x="212" y="514"/>
                    </a:moveTo>
                    <a:cubicBezTo>
                      <a:pt x="1750" y="172"/>
                      <a:pt x="3321" y="-1"/>
                      <a:pt x="4898" y="0"/>
                    </a:cubicBezTo>
                    <a:cubicBezTo>
                      <a:pt x="16827" y="0"/>
                      <a:pt x="26498" y="9670"/>
                      <a:pt x="26498" y="21600"/>
                    </a:cubicBezTo>
                    <a:cubicBezTo>
                      <a:pt x="26498" y="33529"/>
                      <a:pt x="16827" y="43200"/>
                      <a:pt x="4898" y="43200"/>
                    </a:cubicBezTo>
                    <a:cubicBezTo>
                      <a:pt x="3249" y="43200"/>
                      <a:pt x="1605" y="43011"/>
                      <a:pt x="-1" y="42637"/>
                    </a:cubicBezTo>
                  </a:path>
                  <a:path w="26498" h="43200" stroke="0" extrusionOk="0">
                    <a:moveTo>
                      <a:pt x="212" y="514"/>
                    </a:moveTo>
                    <a:cubicBezTo>
                      <a:pt x="1750" y="172"/>
                      <a:pt x="3321" y="-1"/>
                      <a:pt x="4898" y="0"/>
                    </a:cubicBezTo>
                    <a:cubicBezTo>
                      <a:pt x="16827" y="0"/>
                      <a:pt x="26498" y="9670"/>
                      <a:pt x="26498" y="21600"/>
                    </a:cubicBezTo>
                    <a:cubicBezTo>
                      <a:pt x="26498" y="33529"/>
                      <a:pt x="16827" y="43200"/>
                      <a:pt x="4898" y="43200"/>
                    </a:cubicBezTo>
                    <a:cubicBezTo>
                      <a:pt x="3249" y="43200"/>
                      <a:pt x="1605" y="43011"/>
                      <a:pt x="-1" y="42637"/>
                    </a:cubicBezTo>
                    <a:lnTo>
                      <a:pt x="4898"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4358" name="Freeform 46" descr="50%"/>
            <p:cNvSpPr>
              <a:spLocks/>
            </p:cNvSpPr>
            <p:nvPr/>
          </p:nvSpPr>
          <p:spPr bwMode="auto">
            <a:xfrm>
              <a:off x="2544" y="1872"/>
              <a:ext cx="1040" cy="197"/>
            </a:xfrm>
            <a:custGeom>
              <a:avLst/>
              <a:gdLst>
                <a:gd name="T0" fmla="*/ 22 w 1040"/>
                <a:gd name="T1" fmla="*/ 165 h 197"/>
                <a:gd name="T2" fmla="*/ 70 w 1040"/>
                <a:gd name="T3" fmla="*/ 150 h 197"/>
                <a:gd name="T4" fmla="*/ 139 w 1040"/>
                <a:gd name="T5" fmla="*/ 135 h 197"/>
                <a:gd name="T6" fmla="*/ 208 w 1040"/>
                <a:gd name="T7" fmla="*/ 122 h 197"/>
                <a:gd name="T8" fmla="*/ 275 w 1040"/>
                <a:gd name="T9" fmla="*/ 110 h 197"/>
                <a:gd name="T10" fmla="*/ 313 w 1040"/>
                <a:gd name="T11" fmla="*/ 94 h 197"/>
                <a:gd name="T12" fmla="*/ 347 w 1040"/>
                <a:gd name="T13" fmla="*/ 61 h 197"/>
                <a:gd name="T14" fmla="*/ 397 w 1040"/>
                <a:gd name="T15" fmla="*/ 18 h 197"/>
                <a:gd name="T16" fmla="*/ 432 w 1040"/>
                <a:gd name="T17" fmla="*/ 35 h 197"/>
                <a:gd name="T18" fmla="*/ 447 w 1040"/>
                <a:gd name="T19" fmla="*/ 85 h 197"/>
                <a:gd name="T20" fmla="*/ 473 w 1040"/>
                <a:gd name="T21" fmla="*/ 107 h 197"/>
                <a:gd name="T22" fmla="*/ 559 w 1040"/>
                <a:gd name="T23" fmla="*/ 122 h 197"/>
                <a:gd name="T24" fmla="*/ 623 w 1040"/>
                <a:gd name="T25" fmla="*/ 124 h 197"/>
                <a:gd name="T26" fmla="*/ 701 w 1040"/>
                <a:gd name="T27" fmla="*/ 122 h 197"/>
                <a:gd name="T28" fmla="*/ 731 w 1040"/>
                <a:gd name="T29" fmla="*/ 146 h 197"/>
                <a:gd name="T30" fmla="*/ 793 w 1040"/>
                <a:gd name="T31" fmla="*/ 149 h 197"/>
                <a:gd name="T32" fmla="*/ 862 w 1040"/>
                <a:gd name="T33" fmla="*/ 118 h 197"/>
                <a:gd name="T34" fmla="*/ 917 w 1040"/>
                <a:gd name="T35" fmla="*/ 69 h 197"/>
                <a:gd name="T36" fmla="*/ 961 w 1040"/>
                <a:gd name="T37" fmla="*/ 39 h 197"/>
                <a:gd name="T38" fmla="*/ 998 w 1040"/>
                <a:gd name="T39" fmla="*/ 23 h 197"/>
                <a:gd name="T40" fmla="*/ 1032 w 1040"/>
                <a:gd name="T41" fmla="*/ 27 h 197"/>
                <a:gd name="T42" fmla="*/ 1005 w 1040"/>
                <a:gd name="T43" fmla="*/ 61 h 197"/>
                <a:gd name="T44" fmla="*/ 970 w 1040"/>
                <a:gd name="T45" fmla="*/ 91 h 197"/>
                <a:gd name="T46" fmla="*/ 950 w 1040"/>
                <a:gd name="T47" fmla="*/ 117 h 197"/>
                <a:gd name="T48" fmla="*/ 935 w 1040"/>
                <a:gd name="T49" fmla="*/ 139 h 197"/>
                <a:gd name="T50" fmla="*/ 930 w 1040"/>
                <a:gd name="T51" fmla="*/ 164 h 197"/>
                <a:gd name="T52" fmla="*/ 901 w 1040"/>
                <a:gd name="T53" fmla="*/ 159 h 197"/>
                <a:gd name="T54" fmla="*/ 874 w 1040"/>
                <a:gd name="T55" fmla="*/ 167 h 197"/>
                <a:gd name="T56" fmla="*/ 843 w 1040"/>
                <a:gd name="T57" fmla="*/ 164 h 197"/>
                <a:gd name="T58" fmla="*/ 809 w 1040"/>
                <a:gd name="T59" fmla="*/ 166 h 197"/>
                <a:gd name="T60" fmla="*/ 774 w 1040"/>
                <a:gd name="T61" fmla="*/ 163 h 197"/>
                <a:gd name="T62" fmla="*/ 734 w 1040"/>
                <a:gd name="T63" fmla="*/ 164 h 197"/>
                <a:gd name="T64" fmla="*/ 693 w 1040"/>
                <a:gd name="T65" fmla="*/ 171 h 197"/>
                <a:gd name="T66" fmla="*/ 654 w 1040"/>
                <a:gd name="T67" fmla="*/ 172 h 197"/>
                <a:gd name="T68" fmla="*/ 615 w 1040"/>
                <a:gd name="T69" fmla="*/ 173 h 197"/>
                <a:gd name="T70" fmla="*/ 579 w 1040"/>
                <a:gd name="T71" fmla="*/ 177 h 197"/>
                <a:gd name="T72" fmla="*/ 540 w 1040"/>
                <a:gd name="T73" fmla="*/ 185 h 197"/>
                <a:gd name="T74" fmla="*/ 494 w 1040"/>
                <a:gd name="T75" fmla="*/ 184 h 197"/>
                <a:gd name="T76" fmla="*/ 455 w 1040"/>
                <a:gd name="T77" fmla="*/ 187 h 197"/>
                <a:gd name="T78" fmla="*/ 415 w 1040"/>
                <a:gd name="T79" fmla="*/ 181 h 197"/>
                <a:gd name="T80" fmla="*/ 377 w 1040"/>
                <a:gd name="T81" fmla="*/ 184 h 197"/>
                <a:gd name="T82" fmla="*/ 345 w 1040"/>
                <a:gd name="T83" fmla="*/ 181 h 197"/>
                <a:gd name="T84" fmla="*/ 307 w 1040"/>
                <a:gd name="T85" fmla="*/ 184 h 197"/>
                <a:gd name="T86" fmla="*/ 266 w 1040"/>
                <a:gd name="T87" fmla="*/ 187 h 197"/>
                <a:gd name="T88" fmla="*/ 213 w 1040"/>
                <a:gd name="T89" fmla="*/ 196 h 197"/>
                <a:gd name="T90" fmla="*/ 152 w 1040"/>
                <a:gd name="T91" fmla="*/ 196 h 197"/>
                <a:gd name="T92" fmla="*/ 101 w 1040"/>
                <a:gd name="T93" fmla="*/ 188 h 197"/>
                <a:gd name="T94" fmla="*/ 55 w 1040"/>
                <a:gd name="T95" fmla="*/ 190 h 197"/>
                <a:gd name="T96" fmla="*/ 10 w 1040"/>
                <a:gd name="T97" fmla="*/ 181 h 1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40"/>
                <a:gd name="T148" fmla="*/ 0 h 197"/>
                <a:gd name="T149" fmla="*/ 1040 w 1040"/>
                <a:gd name="T150" fmla="*/ 197 h 1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40" h="197">
                  <a:moveTo>
                    <a:pt x="0" y="176"/>
                  </a:moveTo>
                  <a:lnTo>
                    <a:pt x="6" y="172"/>
                  </a:lnTo>
                  <a:lnTo>
                    <a:pt x="13" y="169"/>
                  </a:lnTo>
                  <a:lnTo>
                    <a:pt x="22" y="165"/>
                  </a:lnTo>
                  <a:lnTo>
                    <a:pt x="31" y="162"/>
                  </a:lnTo>
                  <a:lnTo>
                    <a:pt x="42" y="159"/>
                  </a:lnTo>
                  <a:lnTo>
                    <a:pt x="58" y="154"/>
                  </a:lnTo>
                  <a:lnTo>
                    <a:pt x="70" y="150"/>
                  </a:lnTo>
                  <a:lnTo>
                    <a:pt x="86" y="145"/>
                  </a:lnTo>
                  <a:lnTo>
                    <a:pt x="104" y="141"/>
                  </a:lnTo>
                  <a:lnTo>
                    <a:pt x="121" y="137"/>
                  </a:lnTo>
                  <a:lnTo>
                    <a:pt x="139" y="135"/>
                  </a:lnTo>
                  <a:lnTo>
                    <a:pt x="157" y="132"/>
                  </a:lnTo>
                  <a:lnTo>
                    <a:pt x="175" y="129"/>
                  </a:lnTo>
                  <a:lnTo>
                    <a:pt x="191" y="126"/>
                  </a:lnTo>
                  <a:lnTo>
                    <a:pt x="208" y="122"/>
                  </a:lnTo>
                  <a:lnTo>
                    <a:pt x="222" y="120"/>
                  </a:lnTo>
                  <a:lnTo>
                    <a:pt x="242" y="116"/>
                  </a:lnTo>
                  <a:lnTo>
                    <a:pt x="259" y="113"/>
                  </a:lnTo>
                  <a:lnTo>
                    <a:pt x="275" y="110"/>
                  </a:lnTo>
                  <a:lnTo>
                    <a:pt x="286" y="108"/>
                  </a:lnTo>
                  <a:lnTo>
                    <a:pt x="297" y="104"/>
                  </a:lnTo>
                  <a:lnTo>
                    <a:pt x="307" y="99"/>
                  </a:lnTo>
                  <a:lnTo>
                    <a:pt x="313" y="94"/>
                  </a:lnTo>
                  <a:lnTo>
                    <a:pt x="320" y="87"/>
                  </a:lnTo>
                  <a:lnTo>
                    <a:pt x="326" y="81"/>
                  </a:lnTo>
                  <a:lnTo>
                    <a:pt x="336" y="70"/>
                  </a:lnTo>
                  <a:lnTo>
                    <a:pt x="347" y="61"/>
                  </a:lnTo>
                  <a:lnTo>
                    <a:pt x="358" y="50"/>
                  </a:lnTo>
                  <a:lnTo>
                    <a:pt x="370" y="39"/>
                  </a:lnTo>
                  <a:lnTo>
                    <a:pt x="382" y="28"/>
                  </a:lnTo>
                  <a:lnTo>
                    <a:pt x="397" y="18"/>
                  </a:lnTo>
                  <a:lnTo>
                    <a:pt x="410" y="8"/>
                  </a:lnTo>
                  <a:lnTo>
                    <a:pt x="422" y="0"/>
                  </a:lnTo>
                  <a:lnTo>
                    <a:pt x="426" y="16"/>
                  </a:lnTo>
                  <a:lnTo>
                    <a:pt x="432" y="35"/>
                  </a:lnTo>
                  <a:lnTo>
                    <a:pt x="438" y="52"/>
                  </a:lnTo>
                  <a:lnTo>
                    <a:pt x="444" y="68"/>
                  </a:lnTo>
                  <a:lnTo>
                    <a:pt x="445" y="77"/>
                  </a:lnTo>
                  <a:lnTo>
                    <a:pt x="447" y="85"/>
                  </a:lnTo>
                  <a:lnTo>
                    <a:pt x="445" y="92"/>
                  </a:lnTo>
                  <a:lnTo>
                    <a:pt x="439" y="101"/>
                  </a:lnTo>
                  <a:lnTo>
                    <a:pt x="456" y="105"/>
                  </a:lnTo>
                  <a:lnTo>
                    <a:pt x="473" y="107"/>
                  </a:lnTo>
                  <a:lnTo>
                    <a:pt x="494" y="110"/>
                  </a:lnTo>
                  <a:lnTo>
                    <a:pt x="517" y="114"/>
                  </a:lnTo>
                  <a:lnTo>
                    <a:pt x="541" y="119"/>
                  </a:lnTo>
                  <a:lnTo>
                    <a:pt x="559" y="122"/>
                  </a:lnTo>
                  <a:lnTo>
                    <a:pt x="578" y="124"/>
                  </a:lnTo>
                  <a:lnTo>
                    <a:pt x="596" y="127"/>
                  </a:lnTo>
                  <a:lnTo>
                    <a:pt x="611" y="128"/>
                  </a:lnTo>
                  <a:lnTo>
                    <a:pt x="623" y="124"/>
                  </a:lnTo>
                  <a:lnTo>
                    <a:pt x="635" y="119"/>
                  </a:lnTo>
                  <a:lnTo>
                    <a:pt x="646" y="111"/>
                  </a:lnTo>
                  <a:lnTo>
                    <a:pt x="672" y="115"/>
                  </a:lnTo>
                  <a:lnTo>
                    <a:pt x="701" y="122"/>
                  </a:lnTo>
                  <a:lnTo>
                    <a:pt x="721" y="126"/>
                  </a:lnTo>
                  <a:lnTo>
                    <a:pt x="708" y="138"/>
                  </a:lnTo>
                  <a:lnTo>
                    <a:pt x="718" y="142"/>
                  </a:lnTo>
                  <a:lnTo>
                    <a:pt x="731" y="146"/>
                  </a:lnTo>
                  <a:lnTo>
                    <a:pt x="746" y="150"/>
                  </a:lnTo>
                  <a:lnTo>
                    <a:pt x="762" y="152"/>
                  </a:lnTo>
                  <a:lnTo>
                    <a:pt x="777" y="150"/>
                  </a:lnTo>
                  <a:lnTo>
                    <a:pt x="793" y="149"/>
                  </a:lnTo>
                  <a:lnTo>
                    <a:pt x="809" y="146"/>
                  </a:lnTo>
                  <a:lnTo>
                    <a:pt x="826" y="141"/>
                  </a:lnTo>
                  <a:lnTo>
                    <a:pt x="843" y="132"/>
                  </a:lnTo>
                  <a:lnTo>
                    <a:pt x="862" y="118"/>
                  </a:lnTo>
                  <a:lnTo>
                    <a:pt x="877" y="106"/>
                  </a:lnTo>
                  <a:lnTo>
                    <a:pt x="896" y="89"/>
                  </a:lnTo>
                  <a:lnTo>
                    <a:pt x="903" y="82"/>
                  </a:lnTo>
                  <a:lnTo>
                    <a:pt x="917" y="69"/>
                  </a:lnTo>
                  <a:lnTo>
                    <a:pt x="928" y="61"/>
                  </a:lnTo>
                  <a:lnTo>
                    <a:pt x="939" y="53"/>
                  </a:lnTo>
                  <a:lnTo>
                    <a:pt x="950" y="46"/>
                  </a:lnTo>
                  <a:lnTo>
                    <a:pt x="961" y="39"/>
                  </a:lnTo>
                  <a:lnTo>
                    <a:pt x="971" y="35"/>
                  </a:lnTo>
                  <a:lnTo>
                    <a:pt x="980" y="30"/>
                  </a:lnTo>
                  <a:lnTo>
                    <a:pt x="989" y="27"/>
                  </a:lnTo>
                  <a:lnTo>
                    <a:pt x="998" y="23"/>
                  </a:lnTo>
                  <a:lnTo>
                    <a:pt x="1009" y="22"/>
                  </a:lnTo>
                  <a:lnTo>
                    <a:pt x="1021" y="21"/>
                  </a:lnTo>
                  <a:lnTo>
                    <a:pt x="1039" y="21"/>
                  </a:lnTo>
                  <a:lnTo>
                    <a:pt x="1032" y="27"/>
                  </a:lnTo>
                  <a:lnTo>
                    <a:pt x="1024" y="36"/>
                  </a:lnTo>
                  <a:lnTo>
                    <a:pt x="1019" y="42"/>
                  </a:lnTo>
                  <a:lnTo>
                    <a:pt x="1012" y="52"/>
                  </a:lnTo>
                  <a:lnTo>
                    <a:pt x="1005" y="61"/>
                  </a:lnTo>
                  <a:lnTo>
                    <a:pt x="995" y="70"/>
                  </a:lnTo>
                  <a:lnTo>
                    <a:pt x="982" y="79"/>
                  </a:lnTo>
                  <a:lnTo>
                    <a:pt x="975" y="85"/>
                  </a:lnTo>
                  <a:lnTo>
                    <a:pt x="970" y="91"/>
                  </a:lnTo>
                  <a:lnTo>
                    <a:pt x="964" y="99"/>
                  </a:lnTo>
                  <a:lnTo>
                    <a:pt x="959" y="104"/>
                  </a:lnTo>
                  <a:lnTo>
                    <a:pt x="954" y="110"/>
                  </a:lnTo>
                  <a:lnTo>
                    <a:pt x="950" y="117"/>
                  </a:lnTo>
                  <a:lnTo>
                    <a:pt x="946" y="123"/>
                  </a:lnTo>
                  <a:lnTo>
                    <a:pt x="942" y="129"/>
                  </a:lnTo>
                  <a:lnTo>
                    <a:pt x="938" y="135"/>
                  </a:lnTo>
                  <a:lnTo>
                    <a:pt x="935" y="139"/>
                  </a:lnTo>
                  <a:lnTo>
                    <a:pt x="933" y="146"/>
                  </a:lnTo>
                  <a:lnTo>
                    <a:pt x="931" y="152"/>
                  </a:lnTo>
                  <a:lnTo>
                    <a:pt x="931" y="158"/>
                  </a:lnTo>
                  <a:lnTo>
                    <a:pt x="930" y="164"/>
                  </a:lnTo>
                  <a:lnTo>
                    <a:pt x="924" y="160"/>
                  </a:lnTo>
                  <a:lnTo>
                    <a:pt x="915" y="159"/>
                  </a:lnTo>
                  <a:lnTo>
                    <a:pt x="908" y="159"/>
                  </a:lnTo>
                  <a:lnTo>
                    <a:pt x="901" y="159"/>
                  </a:lnTo>
                  <a:lnTo>
                    <a:pt x="893" y="161"/>
                  </a:lnTo>
                  <a:lnTo>
                    <a:pt x="887" y="164"/>
                  </a:lnTo>
                  <a:lnTo>
                    <a:pt x="881" y="165"/>
                  </a:lnTo>
                  <a:lnTo>
                    <a:pt x="874" y="167"/>
                  </a:lnTo>
                  <a:lnTo>
                    <a:pt x="867" y="168"/>
                  </a:lnTo>
                  <a:lnTo>
                    <a:pt x="857" y="167"/>
                  </a:lnTo>
                  <a:lnTo>
                    <a:pt x="849" y="166"/>
                  </a:lnTo>
                  <a:lnTo>
                    <a:pt x="843" y="164"/>
                  </a:lnTo>
                  <a:lnTo>
                    <a:pt x="836" y="162"/>
                  </a:lnTo>
                  <a:lnTo>
                    <a:pt x="829" y="163"/>
                  </a:lnTo>
                  <a:lnTo>
                    <a:pt x="818" y="164"/>
                  </a:lnTo>
                  <a:lnTo>
                    <a:pt x="809" y="166"/>
                  </a:lnTo>
                  <a:lnTo>
                    <a:pt x="802" y="165"/>
                  </a:lnTo>
                  <a:lnTo>
                    <a:pt x="793" y="164"/>
                  </a:lnTo>
                  <a:lnTo>
                    <a:pt x="783" y="163"/>
                  </a:lnTo>
                  <a:lnTo>
                    <a:pt x="774" y="163"/>
                  </a:lnTo>
                  <a:lnTo>
                    <a:pt x="766" y="164"/>
                  </a:lnTo>
                  <a:lnTo>
                    <a:pt x="753" y="166"/>
                  </a:lnTo>
                  <a:lnTo>
                    <a:pt x="745" y="166"/>
                  </a:lnTo>
                  <a:lnTo>
                    <a:pt x="734" y="164"/>
                  </a:lnTo>
                  <a:lnTo>
                    <a:pt x="725" y="164"/>
                  </a:lnTo>
                  <a:lnTo>
                    <a:pt x="714" y="166"/>
                  </a:lnTo>
                  <a:lnTo>
                    <a:pt x="706" y="169"/>
                  </a:lnTo>
                  <a:lnTo>
                    <a:pt x="693" y="171"/>
                  </a:lnTo>
                  <a:lnTo>
                    <a:pt x="684" y="172"/>
                  </a:lnTo>
                  <a:lnTo>
                    <a:pt x="673" y="173"/>
                  </a:lnTo>
                  <a:lnTo>
                    <a:pt x="664" y="174"/>
                  </a:lnTo>
                  <a:lnTo>
                    <a:pt x="654" y="172"/>
                  </a:lnTo>
                  <a:lnTo>
                    <a:pt x="643" y="169"/>
                  </a:lnTo>
                  <a:lnTo>
                    <a:pt x="632" y="172"/>
                  </a:lnTo>
                  <a:lnTo>
                    <a:pt x="624" y="172"/>
                  </a:lnTo>
                  <a:lnTo>
                    <a:pt x="615" y="173"/>
                  </a:lnTo>
                  <a:lnTo>
                    <a:pt x="606" y="172"/>
                  </a:lnTo>
                  <a:lnTo>
                    <a:pt x="597" y="172"/>
                  </a:lnTo>
                  <a:lnTo>
                    <a:pt x="587" y="173"/>
                  </a:lnTo>
                  <a:lnTo>
                    <a:pt x="579" y="177"/>
                  </a:lnTo>
                  <a:lnTo>
                    <a:pt x="571" y="179"/>
                  </a:lnTo>
                  <a:lnTo>
                    <a:pt x="561" y="182"/>
                  </a:lnTo>
                  <a:lnTo>
                    <a:pt x="551" y="184"/>
                  </a:lnTo>
                  <a:lnTo>
                    <a:pt x="540" y="185"/>
                  </a:lnTo>
                  <a:lnTo>
                    <a:pt x="530" y="186"/>
                  </a:lnTo>
                  <a:lnTo>
                    <a:pt x="516" y="184"/>
                  </a:lnTo>
                  <a:lnTo>
                    <a:pt x="503" y="184"/>
                  </a:lnTo>
                  <a:lnTo>
                    <a:pt x="494" y="184"/>
                  </a:lnTo>
                  <a:lnTo>
                    <a:pt x="482" y="186"/>
                  </a:lnTo>
                  <a:lnTo>
                    <a:pt x="473" y="186"/>
                  </a:lnTo>
                  <a:lnTo>
                    <a:pt x="463" y="187"/>
                  </a:lnTo>
                  <a:lnTo>
                    <a:pt x="455" y="187"/>
                  </a:lnTo>
                  <a:lnTo>
                    <a:pt x="442" y="186"/>
                  </a:lnTo>
                  <a:lnTo>
                    <a:pt x="431" y="184"/>
                  </a:lnTo>
                  <a:lnTo>
                    <a:pt x="424" y="181"/>
                  </a:lnTo>
                  <a:lnTo>
                    <a:pt x="415" y="181"/>
                  </a:lnTo>
                  <a:lnTo>
                    <a:pt x="406" y="181"/>
                  </a:lnTo>
                  <a:lnTo>
                    <a:pt x="397" y="182"/>
                  </a:lnTo>
                  <a:lnTo>
                    <a:pt x="386" y="184"/>
                  </a:lnTo>
                  <a:lnTo>
                    <a:pt x="377" y="184"/>
                  </a:lnTo>
                  <a:lnTo>
                    <a:pt x="369" y="184"/>
                  </a:lnTo>
                  <a:lnTo>
                    <a:pt x="363" y="183"/>
                  </a:lnTo>
                  <a:lnTo>
                    <a:pt x="354" y="181"/>
                  </a:lnTo>
                  <a:lnTo>
                    <a:pt x="345" y="181"/>
                  </a:lnTo>
                  <a:lnTo>
                    <a:pt x="336" y="181"/>
                  </a:lnTo>
                  <a:lnTo>
                    <a:pt x="328" y="182"/>
                  </a:lnTo>
                  <a:lnTo>
                    <a:pt x="319" y="183"/>
                  </a:lnTo>
                  <a:lnTo>
                    <a:pt x="307" y="184"/>
                  </a:lnTo>
                  <a:lnTo>
                    <a:pt x="296" y="184"/>
                  </a:lnTo>
                  <a:lnTo>
                    <a:pt x="286" y="184"/>
                  </a:lnTo>
                  <a:lnTo>
                    <a:pt x="276" y="185"/>
                  </a:lnTo>
                  <a:lnTo>
                    <a:pt x="266" y="187"/>
                  </a:lnTo>
                  <a:lnTo>
                    <a:pt x="255" y="190"/>
                  </a:lnTo>
                  <a:lnTo>
                    <a:pt x="245" y="192"/>
                  </a:lnTo>
                  <a:lnTo>
                    <a:pt x="230" y="195"/>
                  </a:lnTo>
                  <a:lnTo>
                    <a:pt x="213" y="196"/>
                  </a:lnTo>
                  <a:lnTo>
                    <a:pt x="196" y="196"/>
                  </a:lnTo>
                  <a:lnTo>
                    <a:pt x="181" y="195"/>
                  </a:lnTo>
                  <a:lnTo>
                    <a:pt x="162" y="196"/>
                  </a:lnTo>
                  <a:lnTo>
                    <a:pt x="152" y="196"/>
                  </a:lnTo>
                  <a:lnTo>
                    <a:pt x="142" y="194"/>
                  </a:lnTo>
                  <a:lnTo>
                    <a:pt x="132" y="196"/>
                  </a:lnTo>
                  <a:lnTo>
                    <a:pt x="120" y="195"/>
                  </a:lnTo>
                  <a:lnTo>
                    <a:pt x="101" y="188"/>
                  </a:lnTo>
                  <a:lnTo>
                    <a:pt x="89" y="189"/>
                  </a:lnTo>
                  <a:lnTo>
                    <a:pt x="77" y="190"/>
                  </a:lnTo>
                  <a:lnTo>
                    <a:pt x="65" y="190"/>
                  </a:lnTo>
                  <a:lnTo>
                    <a:pt x="55" y="190"/>
                  </a:lnTo>
                  <a:lnTo>
                    <a:pt x="43" y="189"/>
                  </a:lnTo>
                  <a:lnTo>
                    <a:pt x="31" y="187"/>
                  </a:lnTo>
                  <a:lnTo>
                    <a:pt x="20" y="184"/>
                  </a:lnTo>
                  <a:lnTo>
                    <a:pt x="10" y="181"/>
                  </a:lnTo>
                  <a:lnTo>
                    <a:pt x="0" y="179"/>
                  </a:lnTo>
                  <a:lnTo>
                    <a:pt x="0" y="176"/>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4359" name="Group 47"/>
            <p:cNvGrpSpPr>
              <a:grpSpLocks/>
            </p:cNvGrpSpPr>
            <p:nvPr/>
          </p:nvGrpSpPr>
          <p:grpSpPr bwMode="auto">
            <a:xfrm>
              <a:off x="2753" y="2119"/>
              <a:ext cx="151" cy="95"/>
              <a:chOff x="2691" y="2118"/>
              <a:chExt cx="151" cy="95"/>
            </a:xfrm>
          </p:grpSpPr>
          <p:sp>
            <p:nvSpPr>
              <p:cNvPr id="14390" name="Freeform 48" descr="50%"/>
              <p:cNvSpPr>
                <a:spLocks/>
              </p:cNvSpPr>
              <p:nvPr/>
            </p:nvSpPr>
            <p:spPr bwMode="auto">
              <a:xfrm>
                <a:off x="2691" y="2121"/>
                <a:ext cx="151" cy="92"/>
              </a:xfrm>
              <a:custGeom>
                <a:avLst/>
                <a:gdLst>
                  <a:gd name="T0" fmla="*/ 140 w 151"/>
                  <a:gd name="T1" fmla="*/ 82 h 92"/>
                  <a:gd name="T2" fmla="*/ 132 w 151"/>
                  <a:gd name="T3" fmla="*/ 74 h 92"/>
                  <a:gd name="T4" fmla="*/ 127 w 151"/>
                  <a:gd name="T5" fmla="*/ 69 h 92"/>
                  <a:gd name="T6" fmla="*/ 123 w 151"/>
                  <a:gd name="T7" fmla="*/ 64 h 92"/>
                  <a:gd name="T8" fmla="*/ 118 w 151"/>
                  <a:gd name="T9" fmla="*/ 59 h 92"/>
                  <a:gd name="T10" fmla="*/ 114 w 151"/>
                  <a:gd name="T11" fmla="*/ 54 h 92"/>
                  <a:gd name="T12" fmla="*/ 111 w 151"/>
                  <a:gd name="T13" fmla="*/ 49 h 92"/>
                  <a:gd name="T14" fmla="*/ 107 w 151"/>
                  <a:gd name="T15" fmla="*/ 43 h 92"/>
                  <a:gd name="T16" fmla="*/ 104 w 151"/>
                  <a:gd name="T17" fmla="*/ 37 h 92"/>
                  <a:gd name="T18" fmla="*/ 101 w 151"/>
                  <a:gd name="T19" fmla="*/ 30 h 92"/>
                  <a:gd name="T20" fmla="*/ 99 w 151"/>
                  <a:gd name="T21" fmla="*/ 23 h 92"/>
                  <a:gd name="T22" fmla="*/ 97 w 151"/>
                  <a:gd name="T23" fmla="*/ 16 h 92"/>
                  <a:gd name="T24" fmla="*/ 97 w 151"/>
                  <a:gd name="T25" fmla="*/ 9 h 92"/>
                  <a:gd name="T26" fmla="*/ 97 w 151"/>
                  <a:gd name="T27" fmla="*/ 0 h 92"/>
                  <a:gd name="T28" fmla="*/ 0 w 151"/>
                  <a:gd name="T29" fmla="*/ 1 h 92"/>
                  <a:gd name="T30" fmla="*/ 3 w 151"/>
                  <a:gd name="T31" fmla="*/ 6 h 92"/>
                  <a:gd name="T32" fmla="*/ 8 w 151"/>
                  <a:gd name="T33" fmla="*/ 13 h 92"/>
                  <a:gd name="T34" fmla="*/ 13 w 151"/>
                  <a:gd name="T35" fmla="*/ 20 h 92"/>
                  <a:gd name="T36" fmla="*/ 18 w 151"/>
                  <a:gd name="T37" fmla="*/ 26 h 92"/>
                  <a:gd name="T38" fmla="*/ 25 w 151"/>
                  <a:gd name="T39" fmla="*/ 33 h 92"/>
                  <a:gd name="T40" fmla="*/ 32 w 151"/>
                  <a:gd name="T41" fmla="*/ 40 h 92"/>
                  <a:gd name="T42" fmla="*/ 39 w 151"/>
                  <a:gd name="T43" fmla="*/ 46 h 92"/>
                  <a:gd name="T44" fmla="*/ 47 w 151"/>
                  <a:gd name="T45" fmla="*/ 52 h 92"/>
                  <a:gd name="T46" fmla="*/ 56 w 151"/>
                  <a:gd name="T47" fmla="*/ 59 h 92"/>
                  <a:gd name="T48" fmla="*/ 66 w 151"/>
                  <a:gd name="T49" fmla="*/ 67 h 92"/>
                  <a:gd name="T50" fmla="*/ 75 w 151"/>
                  <a:gd name="T51" fmla="*/ 72 h 92"/>
                  <a:gd name="T52" fmla="*/ 83 w 151"/>
                  <a:gd name="T53" fmla="*/ 76 h 92"/>
                  <a:gd name="T54" fmla="*/ 91 w 151"/>
                  <a:gd name="T55" fmla="*/ 79 h 92"/>
                  <a:gd name="T56" fmla="*/ 99 w 151"/>
                  <a:gd name="T57" fmla="*/ 82 h 92"/>
                  <a:gd name="T58" fmla="*/ 107 w 151"/>
                  <a:gd name="T59" fmla="*/ 85 h 92"/>
                  <a:gd name="T60" fmla="*/ 117 w 151"/>
                  <a:gd name="T61" fmla="*/ 87 h 92"/>
                  <a:gd name="T62" fmla="*/ 127 w 151"/>
                  <a:gd name="T63" fmla="*/ 89 h 92"/>
                  <a:gd name="T64" fmla="*/ 135 w 151"/>
                  <a:gd name="T65" fmla="*/ 90 h 92"/>
                  <a:gd name="T66" fmla="*/ 143 w 151"/>
                  <a:gd name="T67" fmla="*/ 91 h 92"/>
                  <a:gd name="T68" fmla="*/ 150 w 151"/>
                  <a:gd name="T69" fmla="*/ 91 h 92"/>
                  <a:gd name="T70" fmla="*/ 140 w 151"/>
                  <a:gd name="T71" fmla="*/ 82 h 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1"/>
                  <a:gd name="T109" fmla="*/ 0 h 92"/>
                  <a:gd name="T110" fmla="*/ 151 w 151"/>
                  <a:gd name="T111" fmla="*/ 92 h 9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1" h="92">
                    <a:moveTo>
                      <a:pt x="140" y="82"/>
                    </a:moveTo>
                    <a:lnTo>
                      <a:pt x="132" y="74"/>
                    </a:lnTo>
                    <a:lnTo>
                      <a:pt x="127" y="69"/>
                    </a:lnTo>
                    <a:lnTo>
                      <a:pt x="123" y="64"/>
                    </a:lnTo>
                    <a:lnTo>
                      <a:pt x="118" y="59"/>
                    </a:lnTo>
                    <a:lnTo>
                      <a:pt x="114" y="54"/>
                    </a:lnTo>
                    <a:lnTo>
                      <a:pt x="111" y="49"/>
                    </a:lnTo>
                    <a:lnTo>
                      <a:pt x="107" y="43"/>
                    </a:lnTo>
                    <a:lnTo>
                      <a:pt x="104" y="37"/>
                    </a:lnTo>
                    <a:lnTo>
                      <a:pt x="101" y="30"/>
                    </a:lnTo>
                    <a:lnTo>
                      <a:pt x="99" y="23"/>
                    </a:lnTo>
                    <a:lnTo>
                      <a:pt x="97" y="16"/>
                    </a:lnTo>
                    <a:lnTo>
                      <a:pt x="97" y="9"/>
                    </a:lnTo>
                    <a:lnTo>
                      <a:pt x="97" y="0"/>
                    </a:lnTo>
                    <a:lnTo>
                      <a:pt x="0" y="1"/>
                    </a:lnTo>
                    <a:lnTo>
                      <a:pt x="3" y="6"/>
                    </a:lnTo>
                    <a:lnTo>
                      <a:pt x="8" y="13"/>
                    </a:lnTo>
                    <a:lnTo>
                      <a:pt x="13" y="20"/>
                    </a:lnTo>
                    <a:lnTo>
                      <a:pt x="18" y="26"/>
                    </a:lnTo>
                    <a:lnTo>
                      <a:pt x="25" y="33"/>
                    </a:lnTo>
                    <a:lnTo>
                      <a:pt x="32" y="40"/>
                    </a:lnTo>
                    <a:lnTo>
                      <a:pt x="39" y="46"/>
                    </a:lnTo>
                    <a:lnTo>
                      <a:pt x="47" y="52"/>
                    </a:lnTo>
                    <a:lnTo>
                      <a:pt x="56" y="59"/>
                    </a:lnTo>
                    <a:lnTo>
                      <a:pt x="66" y="67"/>
                    </a:lnTo>
                    <a:lnTo>
                      <a:pt x="75" y="72"/>
                    </a:lnTo>
                    <a:lnTo>
                      <a:pt x="83" y="76"/>
                    </a:lnTo>
                    <a:lnTo>
                      <a:pt x="91" y="79"/>
                    </a:lnTo>
                    <a:lnTo>
                      <a:pt x="99" y="82"/>
                    </a:lnTo>
                    <a:lnTo>
                      <a:pt x="107" y="85"/>
                    </a:lnTo>
                    <a:lnTo>
                      <a:pt x="117" y="87"/>
                    </a:lnTo>
                    <a:lnTo>
                      <a:pt x="127" y="89"/>
                    </a:lnTo>
                    <a:lnTo>
                      <a:pt x="135" y="90"/>
                    </a:lnTo>
                    <a:lnTo>
                      <a:pt x="143" y="91"/>
                    </a:lnTo>
                    <a:lnTo>
                      <a:pt x="150" y="91"/>
                    </a:lnTo>
                    <a:lnTo>
                      <a:pt x="140" y="82"/>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4391" name="Freeform 49" descr="50%"/>
              <p:cNvSpPr>
                <a:spLocks/>
              </p:cNvSpPr>
              <p:nvPr/>
            </p:nvSpPr>
            <p:spPr bwMode="auto">
              <a:xfrm>
                <a:off x="2694" y="2118"/>
                <a:ext cx="86" cy="3"/>
              </a:xfrm>
              <a:custGeom>
                <a:avLst/>
                <a:gdLst>
                  <a:gd name="T0" fmla="*/ 0 w 86"/>
                  <a:gd name="T1" fmla="*/ 2 h 3"/>
                  <a:gd name="T2" fmla="*/ 0 w 86"/>
                  <a:gd name="T3" fmla="*/ 1 h 3"/>
                  <a:gd name="T4" fmla="*/ 2 w 86"/>
                  <a:gd name="T5" fmla="*/ 0 h 3"/>
                  <a:gd name="T6" fmla="*/ 85 w 86"/>
                  <a:gd name="T7" fmla="*/ 0 h 3"/>
                  <a:gd name="T8" fmla="*/ 85 w 86"/>
                  <a:gd name="T9" fmla="*/ 2 h 3"/>
                  <a:gd name="T10" fmla="*/ 0 w 86"/>
                  <a:gd name="T11" fmla="*/ 2 h 3"/>
                  <a:gd name="T12" fmla="*/ 0 60000 65536"/>
                  <a:gd name="T13" fmla="*/ 0 60000 65536"/>
                  <a:gd name="T14" fmla="*/ 0 60000 65536"/>
                  <a:gd name="T15" fmla="*/ 0 60000 65536"/>
                  <a:gd name="T16" fmla="*/ 0 60000 65536"/>
                  <a:gd name="T17" fmla="*/ 0 60000 65536"/>
                  <a:gd name="T18" fmla="*/ 0 w 86"/>
                  <a:gd name="T19" fmla="*/ 0 h 3"/>
                  <a:gd name="T20" fmla="*/ 86 w 86"/>
                  <a:gd name="T21" fmla="*/ 3 h 3"/>
                </a:gdLst>
                <a:ahLst/>
                <a:cxnLst>
                  <a:cxn ang="T12">
                    <a:pos x="T0" y="T1"/>
                  </a:cxn>
                  <a:cxn ang="T13">
                    <a:pos x="T2" y="T3"/>
                  </a:cxn>
                  <a:cxn ang="T14">
                    <a:pos x="T4" y="T5"/>
                  </a:cxn>
                  <a:cxn ang="T15">
                    <a:pos x="T6" y="T7"/>
                  </a:cxn>
                  <a:cxn ang="T16">
                    <a:pos x="T8" y="T9"/>
                  </a:cxn>
                  <a:cxn ang="T17">
                    <a:pos x="T10" y="T11"/>
                  </a:cxn>
                </a:cxnLst>
                <a:rect l="T18" t="T19" r="T20" b="T21"/>
                <a:pathLst>
                  <a:path w="86" h="3">
                    <a:moveTo>
                      <a:pt x="0" y="2"/>
                    </a:moveTo>
                    <a:lnTo>
                      <a:pt x="0" y="1"/>
                    </a:lnTo>
                    <a:lnTo>
                      <a:pt x="2" y="0"/>
                    </a:lnTo>
                    <a:lnTo>
                      <a:pt x="85" y="0"/>
                    </a:lnTo>
                    <a:lnTo>
                      <a:pt x="85" y="2"/>
                    </a:lnTo>
                    <a:lnTo>
                      <a:pt x="0" y="2"/>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4360" name="Freeform 50" descr="50%"/>
            <p:cNvSpPr>
              <a:spLocks/>
            </p:cNvSpPr>
            <p:nvPr/>
          </p:nvSpPr>
          <p:spPr bwMode="auto">
            <a:xfrm>
              <a:off x="1984" y="2078"/>
              <a:ext cx="84" cy="64"/>
            </a:xfrm>
            <a:custGeom>
              <a:avLst/>
              <a:gdLst>
                <a:gd name="T0" fmla="*/ 0 w 84"/>
                <a:gd name="T1" fmla="*/ 0 h 64"/>
                <a:gd name="T2" fmla="*/ 3 w 84"/>
                <a:gd name="T3" fmla="*/ 6 h 64"/>
                <a:gd name="T4" fmla="*/ 7 w 84"/>
                <a:gd name="T5" fmla="*/ 13 h 64"/>
                <a:gd name="T6" fmla="*/ 12 w 84"/>
                <a:gd name="T7" fmla="*/ 19 h 64"/>
                <a:gd name="T8" fmla="*/ 17 w 84"/>
                <a:gd name="T9" fmla="*/ 25 h 64"/>
                <a:gd name="T10" fmla="*/ 23 w 84"/>
                <a:gd name="T11" fmla="*/ 32 h 64"/>
                <a:gd name="T12" fmla="*/ 29 w 84"/>
                <a:gd name="T13" fmla="*/ 39 h 64"/>
                <a:gd name="T14" fmla="*/ 35 w 84"/>
                <a:gd name="T15" fmla="*/ 44 h 64"/>
                <a:gd name="T16" fmla="*/ 40 w 84"/>
                <a:gd name="T17" fmla="*/ 49 h 64"/>
                <a:gd name="T18" fmla="*/ 46 w 84"/>
                <a:gd name="T19" fmla="*/ 53 h 64"/>
                <a:gd name="T20" fmla="*/ 53 w 84"/>
                <a:gd name="T21" fmla="*/ 56 h 64"/>
                <a:gd name="T22" fmla="*/ 59 w 84"/>
                <a:gd name="T23" fmla="*/ 59 h 64"/>
                <a:gd name="T24" fmla="*/ 66 w 84"/>
                <a:gd name="T25" fmla="*/ 62 h 64"/>
                <a:gd name="T26" fmla="*/ 73 w 84"/>
                <a:gd name="T27" fmla="*/ 63 h 64"/>
                <a:gd name="T28" fmla="*/ 79 w 84"/>
                <a:gd name="T29" fmla="*/ 63 h 64"/>
                <a:gd name="T30" fmla="*/ 83 w 84"/>
                <a:gd name="T31" fmla="*/ 62 h 64"/>
                <a:gd name="T32" fmla="*/ 79 w 84"/>
                <a:gd name="T33" fmla="*/ 58 h 64"/>
                <a:gd name="T34" fmla="*/ 74 w 84"/>
                <a:gd name="T35" fmla="*/ 52 h 64"/>
                <a:gd name="T36" fmla="*/ 70 w 84"/>
                <a:gd name="T37" fmla="*/ 47 h 64"/>
                <a:gd name="T38" fmla="*/ 65 w 84"/>
                <a:gd name="T39" fmla="*/ 40 h 64"/>
                <a:gd name="T40" fmla="*/ 61 w 84"/>
                <a:gd name="T41" fmla="*/ 34 h 64"/>
                <a:gd name="T42" fmla="*/ 58 w 84"/>
                <a:gd name="T43" fmla="*/ 28 h 64"/>
                <a:gd name="T44" fmla="*/ 56 w 84"/>
                <a:gd name="T45" fmla="*/ 22 h 64"/>
                <a:gd name="T46" fmla="*/ 53 w 84"/>
                <a:gd name="T47" fmla="*/ 13 h 64"/>
                <a:gd name="T48" fmla="*/ 53 w 84"/>
                <a:gd name="T49" fmla="*/ 6 h 64"/>
                <a:gd name="T50" fmla="*/ 53 w 84"/>
                <a:gd name="T51" fmla="*/ 0 h 64"/>
                <a:gd name="T52" fmla="*/ 0 w 84"/>
                <a:gd name="T53" fmla="*/ 0 h 6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84"/>
                <a:gd name="T82" fmla="*/ 0 h 64"/>
                <a:gd name="T83" fmla="*/ 84 w 84"/>
                <a:gd name="T84" fmla="*/ 64 h 6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84" h="64">
                  <a:moveTo>
                    <a:pt x="0" y="0"/>
                  </a:moveTo>
                  <a:lnTo>
                    <a:pt x="3" y="6"/>
                  </a:lnTo>
                  <a:lnTo>
                    <a:pt x="7" y="13"/>
                  </a:lnTo>
                  <a:lnTo>
                    <a:pt x="12" y="19"/>
                  </a:lnTo>
                  <a:lnTo>
                    <a:pt x="17" y="25"/>
                  </a:lnTo>
                  <a:lnTo>
                    <a:pt x="23" y="32"/>
                  </a:lnTo>
                  <a:lnTo>
                    <a:pt x="29" y="39"/>
                  </a:lnTo>
                  <a:lnTo>
                    <a:pt x="35" y="44"/>
                  </a:lnTo>
                  <a:lnTo>
                    <a:pt x="40" y="49"/>
                  </a:lnTo>
                  <a:lnTo>
                    <a:pt x="46" y="53"/>
                  </a:lnTo>
                  <a:lnTo>
                    <a:pt x="53" y="56"/>
                  </a:lnTo>
                  <a:lnTo>
                    <a:pt x="59" y="59"/>
                  </a:lnTo>
                  <a:lnTo>
                    <a:pt x="66" y="62"/>
                  </a:lnTo>
                  <a:lnTo>
                    <a:pt x="73" y="63"/>
                  </a:lnTo>
                  <a:lnTo>
                    <a:pt x="79" y="63"/>
                  </a:lnTo>
                  <a:lnTo>
                    <a:pt x="83" y="62"/>
                  </a:lnTo>
                  <a:lnTo>
                    <a:pt x="79" y="58"/>
                  </a:lnTo>
                  <a:lnTo>
                    <a:pt x="74" y="52"/>
                  </a:lnTo>
                  <a:lnTo>
                    <a:pt x="70" y="47"/>
                  </a:lnTo>
                  <a:lnTo>
                    <a:pt x="65" y="40"/>
                  </a:lnTo>
                  <a:lnTo>
                    <a:pt x="61" y="34"/>
                  </a:lnTo>
                  <a:lnTo>
                    <a:pt x="58" y="28"/>
                  </a:lnTo>
                  <a:lnTo>
                    <a:pt x="56" y="22"/>
                  </a:lnTo>
                  <a:lnTo>
                    <a:pt x="53" y="13"/>
                  </a:lnTo>
                  <a:lnTo>
                    <a:pt x="53" y="6"/>
                  </a:lnTo>
                  <a:lnTo>
                    <a:pt x="53" y="0"/>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4361" name="Freeform 51" descr="50%"/>
            <p:cNvSpPr>
              <a:spLocks/>
            </p:cNvSpPr>
            <p:nvPr/>
          </p:nvSpPr>
          <p:spPr bwMode="auto">
            <a:xfrm>
              <a:off x="1804" y="1922"/>
              <a:ext cx="710" cy="207"/>
            </a:xfrm>
            <a:custGeom>
              <a:avLst/>
              <a:gdLst>
                <a:gd name="T0" fmla="*/ 8 w 710"/>
                <a:gd name="T1" fmla="*/ 123 h 207"/>
                <a:gd name="T2" fmla="*/ 30 w 710"/>
                <a:gd name="T3" fmla="*/ 114 h 207"/>
                <a:gd name="T4" fmla="*/ 62 w 710"/>
                <a:gd name="T5" fmla="*/ 104 h 207"/>
                <a:gd name="T6" fmla="*/ 97 w 710"/>
                <a:gd name="T7" fmla="*/ 97 h 207"/>
                <a:gd name="T8" fmla="*/ 131 w 710"/>
                <a:gd name="T9" fmla="*/ 91 h 207"/>
                <a:gd name="T10" fmla="*/ 166 w 710"/>
                <a:gd name="T11" fmla="*/ 84 h 207"/>
                <a:gd name="T12" fmla="*/ 195 w 710"/>
                <a:gd name="T13" fmla="*/ 78 h 207"/>
                <a:gd name="T14" fmla="*/ 212 w 710"/>
                <a:gd name="T15" fmla="*/ 69 h 207"/>
                <a:gd name="T16" fmla="*/ 229 w 710"/>
                <a:gd name="T17" fmla="*/ 53 h 207"/>
                <a:gd name="T18" fmla="*/ 253 w 710"/>
                <a:gd name="T19" fmla="*/ 29 h 207"/>
                <a:gd name="T20" fmla="*/ 278 w 710"/>
                <a:gd name="T21" fmla="*/ 8 h 207"/>
                <a:gd name="T22" fmla="*/ 295 w 710"/>
                <a:gd name="T23" fmla="*/ 25 h 207"/>
                <a:gd name="T24" fmla="*/ 305 w 710"/>
                <a:gd name="T25" fmla="*/ 61 h 207"/>
                <a:gd name="T26" fmla="*/ 312 w 710"/>
                <a:gd name="T27" fmla="*/ 76 h 207"/>
                <a:gd name="T28" fmla="*/ 353 w 710"/>
                <a:gd name="T29" fmla="*/ 83 h 207"/>
                <a:gd name="T30" fmla="*/ 394 w 710"/>
                <a:gd name="T31" fmla="*/ 90 h 207"/>
                <a:gd name="T32" fmla="*/ 425 w 710"/>
                <a:gd name="T33" fmla="*/ 90 h 207"/>
                <a:gd name="T34" fmla="*/ 458 w 710"/>
                <a:gd name="T35" fmla="*/ 84 h 207"/>
                <a:gd name="T36" fmla="*/ 483 w 710"/>
                <a:gd name="T37" fmla="*/ 101 h 207"/>
                <a:gd name="T38" fmla="*/ 508 w 710"/>
                <a:gd name="T39" fmla="*/ 108 h 207"/>
                <a:gd name="T40" fmla="*/ 540 w 710"/>
                <a:gd name="T41" fmla="*/ 108 h 207"/>
                <a:gd name="T42" fmla="*/ 573 w 710"/>
                <a:gd name="T43" fmla="*/ 95 h 207"/>
                <a:gd name="T44" fmla="*/ 610 w 710"/>
                <a:gd name="T45" fmla="*/ 65 h 207"/>
                <a:gd name="T46" fmla="*/ 653 w 710"/>
                <a:gd name="T47" fmla="*/ 30 h 207"/>
                <a:gd name="T48" fmla="*/ 696 w 710"/>
                <a:gd name="T49" fmla="*/ 16 h 207"/>
                <a:gd name="T50" fmla="*/ 697 w 710"/>
                <a:gd name="T51" fmla="*/ 28 h 207"/>
                <a:gd name="T52" fmla="*/ 677 w 710"/>
                <a:gd name="T53" fmla="*/ 53 h 207"/>
                <a:gd name="T54" fmla="*/ 653 w 710"/>
                <a:gd name="T55" fmla="*/ 78 h 207"/>
                <a:gd name="T56" fmla="*/ 637 w 710"/>
                <a:gd name="T57" fmla="*/ 102 h 207"/>
                <a:gd name="T58" fmla="*/ 637 w 710"/>
                <a:gd name="T59" fmla="*/ 128 h 207"/>
                <a:gd name="T60" fmla="*/ 654 w 710"/>
                <a:gd name="T61" fmla="*/ 155 h 207"/>
                <a:gd name="T62" fmla="*/ 676 w 710"/>
                <a:gd name="T63" fmla="*/ 174 h 207"/>
                <a:gd name="T64" fmla="*/ 695 w 710"/>
                <a:gd name="T65" fmla="*/ 190 h 207"/>
                <a:gd name="T66" fmla="*/ 696 w 710"/>
                <a:gd name="T67" fmla="*/ 199 h 207"/>
                <a:gd name="T68" fmla="*/ 669 w 710"/>
                <a:gd name="T69" fmla="*/ 198 h 207"/>
                <a:gd name="T70" fmla="*/ 645 w 710"/>
                <a:gd name="T71" fmla="*/ 192 h 207"/>
                <a:gd name="T72" fmla="*/ 623 w 710"/>
                <a:gd name="T73" fmla="*/ 180 h 207"/>
                <a:gd name="T74" fmla="*/ 585 w 710"/>
                <a:gd name="T75" fmla="*/ 157 h 207"/>
                <a:gd name="T76" fmla="*/ 540 w 710"/>
                <a:gd name="T77" fmla="*/ 154 h 207"/>
                <a:gd name="T78" fmla="*/ 484 w 710"/>
                <a:gd name="T79" fmla="*/ 160 h 207"/>
                <a:gd name="T80" fmla="*/ 449 w 710"/>
                <a:gd name="T81" fmla="*/ 174 h 207"/>
                <a:gd name="T82" fmla="*/ 438 w 710"/>
                <a:gd name="T83" fmla="*/ 190 h 207"/>
                <a:gd name="T84" fmla="*/ 388 w 710"/>
                <a:gd name="T85" fmla="*/ 188 h 207"/>
                <a:gd name="T86" fmla="*/ 347 w 710"/>
                <a:gd name="T87" fmla="*/ 201 h 207"/>
                <a:gd name="T88" fmla="*/ 192 w 710"/>
                <a:gd name="T89" fmla="*/ 206 h 207"/>
                <a:gd name="T90" fmla="*/ 104 w 710"/>
                <a:gd name="T91" fmla="*/ 197 h 207"/>
                <a:gd name="T92" fmla="*/ 26 w 710"/>
                <a:gd name="T93" fmla="*/ 172 h 207"/>
                <a:gd name="T94" fmla="*/ 26 w 710"/>
                <a:gd name="T95" fmla="*/ 158 h 207"/>
                <a:gd name="T96" fmla="*/ 8 w 710"/>
                <a:gd name="T97" fmla="*/ 142 h 207"/>
                <a:gd name="T98" fmla="*/ 2 w 710"/>
                <a:gd name="T99" fmla="*/ 132 h 20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10"/>
                <a:gd name="T151" fmla="*/ 0 h 207"/>
                <a:gd name="T152" fmla="*/ 710 w 710"/>
                <a:gd name="T153" fmla="*/ 207 h 20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10" h="207">
                  <a:moveTo>
                    <a:pt x="0" y="128"/>
                  </a:moveTo>
                  <a:lnTo>
                    <a:pt x="3" y="126"/>
                  </a:lnTo>
                  <a:lnTo>
                    <a:pt x="8" y="123"/>
                  </a:lnTo>
                  <a:lnTo>
                    <a:pt x="16" y="119"/>
                  </a:lnTo>
                  <a:lnTo>
                    <a:pt x="22" y="117"/>
                  </a:lnTo>
                  <a:lnTo>
                    <a:pt x="30" y="114"/>
                  </a:lnTo>
                  <a:lnTo>
                    <a:pt x="41" y="111"/>
                  </a:lnTo>
                  <a:lnTo>
                    <a:pt x="52" y="107"/>
                  </a:lnTo>
                  <a:lnTo>
                    <a:pt x="62" y="104"/>
                  </a:lnTo>
                  <a:lnTo>
                    <a:pt x="73" y="102"/>
                  </a:lnTo>
                  <a:lnTo>
                    <a:pt x="84" y="100"/>
                  </a:lnTo>
                  <a:lnTo>
                    <a:pt x="97" y="97"/>
                  </a:lnTo>
                  <a:lnTo>
                    <a:pt x="109" y="95"/>
                  </a:lnTo>
                  <a:lnTo>
                    <a:pt x="120" y="93"/>
                  </a:lnTo>
                  <a:lnTo>
                    <a:pt x="131" y="91"/>
                  </a:lnTo>
                  <a:lnTo>
                    <a:pt x="141" y="89"/>
                  </a:lnTo>
                  <a:lnTo>
                    <a:pt x="155" y="86"/>
                  </a:lnTo>
                  <a:lnTo>
                    <a:pt x="166" y="84"/>
                  </a:lnTo>
                  <a:lnTo>
                    <a:pt x="177" y="82"/>
                  </a:lnTo>
                  <a:lnTo>
                    <a:pt x="187" y="81"/>
                  </a:lnTo>
                  <a:lnTo>
                    <a:pt x="195" y="78"/>
                  </a:lnTo>
                  <a:lnTo>
                    <a:pt x="202" y="75"/>
                  </a:lnTo>
                  <a:lnTo>
                    <a:pt x="207" y="73"/>
                  </a:lnTo>
                  <a:lnTo>
                    <a:pt x="212" y="69"/>
                  </a:lnTo>
                  <a:lnTo>
                    <a:pt x="217" y="65"/>
                  </a:lnTo>
                  <a:lnTo>
                    <a:pt x="222" y="59"/>
                  </a:lnTo>
                  <a:lnTo>
                    <a:pt x="229" y="53"/>
                  </a:lnTo>
                  <a:lnTo>
                    <a:pt x="236" y="44"/>
                  </a:lnTo>
                  <a:lnTo>
                    <a:pt x="244" y="37"/>
                  </a:lnTo>
                  <a:lnTo>
                    <a:pt x="253" y="29"/>
                  </a:lnTo>
                  <a:lnTo>
                    <a:pt x="260" y="21"/>
                  </a:lnTo>
                  <a:lnTo>
                    <a:pt x="269" y="15"/>
                  </a:lnTo>
                  <a:lnTo>
                    <a:pt x="278" y="8"/>
                  </a:lnTo>
                  <a:lnTo>
                    <a:pt x="288" y="0"/>
                  </a:lnTo>
                  <a:lnTo>
                    <a:pt x="292" y="13"/>
                  </a:lnTo>
                  <a:lnTo>
                    <a:pt x="295" y="25"/>
                  </a:lnTo>
                  <a:lnTo>
                    <a:pt x="300" y="37"/>
                  </a:lnTo>
                  <a:lnTo>
                    <a:pt x="303" y="51"/>
                  </a:lnTo>
                  <a:lnTo>
                    <a:pt x="305" y="61"/>
                  </a:lnTo>
                  <a:lnTo>
                    <a:pt x="305" y="68"/>
                  </a:lnTo>
                  <a:lnTo>
                    <a:pt x="301" y="74"/>
                  </a:lnTo>
                  <a:lnTo>
                    <a:pt x="312" y="76"/>
                  </a:lnTo>
                  <a:lnTo>
                    <a:pt x="323" y="78"/>
                  </a:lnTo>
                  <a:lnTo>
                    <a:pt x="337" y="80"/>
                  </a:lnTo>
                  <a:lnTo>
                    <a:pt x="353" y="83"/>
                  </a:lnTo>
                  <a:lnTo>
                    <a:pt x="369" y="86"/>
                  </a:lnTo>
                  <a:lnTo>
                    <a:pt x="381" y="88"/>
                  </a:lnTo>
                  <a:lnTo>
                    <a:pt x="394" y="90"/>
                  </a:lnTo>
                  <a:lnTo>
                    <a:pt x="406" y="91"/>
                  </a:lnTo>
                  <a:lnTo>
                    <a:pt x="417" y="92"/>
                  </a:lnTo>
                  <a:lnTo>
                    <a:pt x="425" y="90"/>
                  </a:lnTo>
                  <a:lnTo>
                    <a:pt x="433" y="86"/>
                  </a:lnTo>
                  <a:lnTo>
                    <a:pt x="440" y="81"/>
                  </a:lnTo>
                  <a:lnTo>
                    <a:pt x="458" y="84"/>
                  </a:lnTo>
                  <a:lnTo>
                    <a:pt x="477" y="88"/>
                  </a:lnTo>
                  <a:lnTo>
                    <a:pt x="493" y="91"/>
                  </a:lnTo>
                  <a:lnTo>
                    <a:pt x="483" y="101"/>
                  </a:lnTo>
                  <a:lnTo>
                    <a:pt x="489" y="103"/>
                  </a:lnTo>
                  <a:lnTo>
                    <a:pt x="498" y="106"/>
                  </a:lnTo>
                  <a:lnTo>
                    <a:pt x="508" y="108"/>
                  </a:lnTo>
                  <a:lnTo>
                    <a:pt x="519" y="110"/>
                  </a:lnTo>
                  <a:lnTo>
                    <a:pt x="529" y="109"/>
                  </a:lnTo>
                  <a:lnTo>
                    <a:pt x="540" y="108"/>
                  </a:lnTo>
                  <a:lnTo>
                    <a:pt x="551" y="105"/>
                  </a:lnTo>
                  <a:lnTo>
                    <a:pt x="562" y="102"/>
                  </a:lnTo>
                  <a:lnTo>
                    <a:pt x="573" y="95"/>
                  </a:lnTo>
                  <a:lnTo>
                    <a:pt x="587" y="86"/>
                  </a:lnTo>
                  <a:lnTo>
                    <a:pt x="596" y="77"/>
                  </a:lnTo>
                  <a:lnTo>
                    <a:pt x="610" y="65"/>
                  </a:lnTo>
                  <a:lnTo>
                    <a:pt x="623" y="51"/>
                  </a:lnTo>
                  <a:lnTo>
                    <a:pt x="639" y="39"/>
                  </a:lnTo>
                  <a:lnTo>
                    <a:pt x="653" y="30"/>
                  </a:lnTo>
                  <a:lnTo>
                    <a:pt x="666" y="22"/>
                  </a:lnTo>
                  <a:lnTo>
                    <a:pt x="679" y="18"/>
                  </a:lnTo>
                  <a:lnTo>
                    <a:pt x="696" y="16"/>
                  </a:lnTo>
                  <a:lnTo>
                    <a:pt x="709" y="16"/>
                  </a:lnTo>
                  <a:lnTo>
                    <a:pt x="702" y="22"/>
                  </a:lnTo>
                  <a:lnTo>
                    <a:pt x="697" y="28"/>
                  </a:lnTo>
                  <a:lnTo>
                    <a:pt x="695" y="32"/>
                  </a:lnTo>
                  <a:lnTo>
                    <a:pt x="685" y="46"/>
                  </a:lnTo>
                  <a:lnTo>
                    <a:pt x="677" y="53"/>
                  </a:lnTo>
                  <a:lnTo>
                    <a:pt x="668" y="60"/>
                  </a:lnTo>
                  <a:lnTo>
                    <a:pt x="659" y="69"/>
                  </a:lnTo>
                  <a:lnTo>
                    <a:pt x="653" y="78"/>
                  </a:lnTo>
                  <a:lnTo>
                    <a:pt x="647" y="86"/>
                  </a:lnTo>
                  <a:lnTo>
                    <a:pt x="641" y="95"/>
                  </a:lnTo>
                  <a:lnTo>
                    <a:pt x="637" y="102"/>
                  </a:lnTo>
                  <a:lnTo>
                    <a:pt x="635" y="110"/>
                  </a:lnTo>
                  <a:lnTo>
                    <a:pt x="634" y="119"/>
                  </a:lnTo>
                  <a:lnTo>
                    <a:pt x="637" y="128"/>
                  </a:lnTo>
                  <a:lnTo>
                    <a:pt x="641" y="138"/>
                  </a:lnTo>
                  <a:lnTo>
                    <a:pt x="647" y="146"/>
                  </a:lnTo>
                  <a:lnTo>
                    <a:pt x="654" y="155"/>
                  </a:lnTo>
                  <a:lnTo>
                    <a:pt x="661" y="161"/>
                  </a:lnTo>
                  <a:lnTo>
                    <a:pt x="668" y="167"/>
                  </a:lnTo>
                  <a:lnTo>
                    <a:pt x="676" y="174"/>
                  </a:lnTo>
                  <a:lnTo>
                    <a:pt x="684" y="182"/>
                  </a:lnTo>
                  <a:lnTo>
                    <a:pt x="689" y="186"/>
                  </a:lnTo>
                  <a:lnTo>
                    <a:pt x="695" y="190"/>
                  </a:lnTo>
                  <a:lnTo>
                    <a:pt x="700" y="194"/>
                  </a:lnTo>
                  <a:lnTo>
                    <a:pt x="704" y="198"/>
                  </a:lnTo>
                  <a:lnTo>
                    <a:pt x="696" y="199"/>
                  </a:lnTo>
                  <a:lnTo>
                    <a:pt x="686" y="199"/>
                  </a:lnTo>
                  <a:lnTo>
                    <a:pt x="677" y="199"/>
                  </a:lnTo>
                  <a:lnTo>
                    <a:pt x="669" y="198"/>
                  </a:lnTo>
                  <a:lnTo>
                    <a:pt x="659" y="197"/>
                  </a:lnTo>
                  <a:lnTo>
                    <a:pt x="652" y="194"/>
                  </a:lnTo>
                  <a:lnTo>
                    <a:pt x="645" y="192"/>
                  </a:lnTo>
                  <a:lnTo>
                    <a:pt x="638" y="189"/>
                  </a:lnTo>
                  <a:lnTo>
                    <a:pt x="630" y="185"/>
                  </a:lnTo>
                  <a:lnTo>
                    <a:pt x="623" y="180"/>
                  </a:lnTo>
                  <a:lnTo>
                    <a:pt x="609" y="171"/>
                  </a:lnTo>
                  <a:lnTo>
                    <a:pt x="599" y="165"/>
                  </a:lnTo>
                  <a:lnTo>
                    <a:pt x="585" y="157"/>
                  </a:lnTo>
                  <a:lnTo>
                    <a:pt x="572" y="155"/>
                  </a:lnTo>
                  <a:lnTo>
                    <a:pt x="558" y="156"/>
                  </a:lnTo>
                  <a:lnTo>
                    <a:pt x="540" y="154"/>
                  </a:lnTo>
                  <a:lnTo>
                    <a:pt x="523" y="156"/>
                  </a:lnTo>
                  <a:lnTo>
                    <a:pt x="504" y="156"/>
                  </a:lnTo>
                  <a:lnTo>
                    <a:pt x="484" y="160"/>
                  </a:lnTo>
                  <a:lnTo>
                    <a:pt x="464" y="165"/>
                  </a:lnTo>
                  <a:lnTo>
                    <a:pt x="452" y="169"/>
                  </a:lnTo>
                  <a:lnTo>
                    <a:pt x="449" y="174"/>
                  </a:lnTo>
                  <a:lnTo>
                    <a:pt x="452" y="178"/>
                  </a:lnTo>
                  <a:lnTo>
                    <a:pt x="461" y="184"/>
                  </a:lnTo>
                  <a:lnTo>
                    <a:pt x="438" y="190"/>
                  </a:lnTo>
                  <a:lnTo>
                    <a:pt x="405" y="198"/>
                  </a:lnTo>
                  <a:lnTo>
                    <a:pt x="397" y="192"/>
                  </a:lnTo>
                  <a:lnTo>
                    <a:pt x="388" y="188"/>
                  </a:lnTo>
                  <a:lnTo>
                    <a:pt x="379" y="186"/>
                  </a:lnTo>
                  <a:lnTo>
                    <a:pt x="365" y="185"/>
                  </a:lnTo>
                  <a:lnTo>
                    <a:pt x="347" y="201"/>
                  </a:lnTo>
                  <a:lnTo>
                    <a:pt x="331" y="189"/>
                  </a:lnTo>
                  <a:lnTo>
                    <a:pt x="215" y="205"/>
                  </a:lnTo>
                  <a:lnTo>
                    <a:pt x="192" y="206"/>
                  </a:lnTo>
                  <a:lnTo>
                    <a:pt x="171" y="205"/>
                  </a:lnTo>
                  <a:lnTo>
                    <a:pt x="148" y="203"/>
                  </a:lnTo>
                  <a:lnTo>
                    <a:pt x="104" y="197"/>
                  </a:lnTo>
                  <a:lnTo>
                    <a:pt x="63" y="187"/>
                  </a:lnTo>
                  <a:lnTo>
                    <a:pt x="41" y="179"/>
                  </a:lnTo>
                  <a:lnTo>
                    <a:pt x="26" y="172"/>
                  </a:lnTo>
                  <a:lnTo>
                    <a:pt x="42" y="168"/>
                  </a:lnTo>
                  <a:lnTo>
                    <a:pt x="32" y="163"/>
                  </a:lnTo>
                  <a:lnTo>
                    <a:pt x="26" y="158"/>
                  </a:lnTo>
                  <a:lnTo>
                    <a:pt x="14" y="149"/>
                  </a:lnTo>
                  <a:lnTo>
                    <a:pt x="12" y="146"/>
                  </a:lnTo>
                  <a:lnTo>
                    <a:pt x="8" y="142"/>
                  </a:lnTo>
                  <a:lnTo>
                    <a:pt x="6" y="140"/>
                  </a:lnTo>
                  <a:lnTo>
                    <a:pt x="4" y="135"/>
                  </a:lnTo>
                  <a:lnTo>
                    <a:pt x="2" y="132"/>
                  </a:lnTo>
                  <a:lnTo>
                    <a:pt x="0" y="128"/>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4362" name="Group 52"/>
            <p:cNvGrpSpPr>
              <a:grpSpLocks/>
            </p:cNvGrpSpPr>
            <p:nvPr/>
          </p:nvGrpSpPr>
          <p:grpSpPr bwMode="auto">
            <a:xfrm>
              <a:off x="1868" y="2058"/>
              <a:ext cx="8" cy="7"/>
              <a:chOff x="1806" y="2057"/>
              <a:chExt cx="8" cy="7"/>
            </a:xfrm>
          </p:grpSpPr>
          <p:sp>
            <p:nvSpPr>
              <p:cNvPr id="14388" name="Oval 53" descr="50%"/>
              <p:cNvSpPr>
                <a:spLocks noChangeArrowheads="1"/>
              </p:cNvSpPr>
              <p:nvPr/>
            </p:nvSpPr>
            <p:spPr bwMode="auto">
              <a:xfrm>
                <a:off x="1806" y="2057"/>
                <a:ext cx="6" cy="6"/>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4389" name="Arc 54" descr="50%"/>
              <p:cNvSpPr>
                <a:spLocks/>
              </p:cNvSpPr>
              <p:nvPr/>
            </p:nvSpPr>
            <p:spPr bwMode="auto">
              <a:xfrm>
                <a:off x="1807" y="2057"/>
                <a:ext cx="7" cy="7"/>
              </a:xfrm>
              <a:custGeom>
                <a:avLst/>
                <a:gdLst>
                  <a:gd name="T0" fmla="*/ 0 w 43200"/>
                  <a:gd name="T1" fmla="*/ 0 h 42555"/>
                  <a:gd name="T2" fmla="*/ 0 w 43200"/>
                  <a:gd name="T3" fmla="*/ 0 h 42555"/>
                  <a:gd name="T4" fmla="*/ 0 w 43200"/>
                  <a:gd name="T5" fmla="*/ 0 h 42555"/>
                  <a:gd name="T6" fmla="*/ 0 60000 65536"/>
                  <a:gd name="T7" fmla="*/ 0 60000 65536"/>
                  <a:gd name="T8" fmla="*/ 0 60000 65536"/>
                  <a:gd name="T9" fmla="*/ 0 w 43200"/>
                  <a:gd name="T10" fmla="*/ 0 h 42555"/>
                  <a:gd name="T11" fmla="*/ 43200 w 43200"/>
                  <a:gd name="T12" fmla="*/ 42555 h 42555"/>
                </a:gdLst>
                <a:ahLst/>
                <a:cxnLst>
                  <a:cxn ang="T6">
                    <a:pos x="T0" y="T1"/>
                  </a:cxn>
                  <a:cxn ang="T7">
                    <a:pos x="T2" y="T3"/>
                  </a:cxn>
                  <a:cxn ang="T8">
                    <a:pos x="T4" y="T5"/>
                  </a:cxn>
                </a:cxnLst>
                <a:rect l="T9" t="T10" r="T11" b="T12"/>
                <a:pathLst>
                  <a:path w="43200" h="42555" fill="none" extrusionOk="0">
                    <a:moveTo>
                      <a:pt x="26839" y="-1"/>
                    </a:moveTo>
                    <a:cubicBezTo>
                      <a:pt x="36454" y="2403"/>
                      <a:pt x="43200" y="11043"/>
                      <a:pt x="43200" y="20955"/>
                    </a:cubicBezTo>
                    <a:cubicBezTo>
                      <a:pt x="43200" y="32884"/>
                      <a:pt x="33529" y="42555"/>
                      <a:pt x="21600" y="42555"/>
                    </a:cubicBezTo>
                    <a:cubicBezTo>
                      <a:pt x="9670" y="42555"/>
                      <a:pt x="0" y="32884"/>
                      <a:pt x="0" y="20955"/>
                    </a:cubicBezTo>
                    <a:cubicBezTo>
                      <a:pt x="-1" y="12773"/>
                      <a:pt x="4622" y="5294"/>
                      <a:pt x="11940" y="1635"/>
                    </a:cubicBezTo>
                  </a:path>
                  <a:path w="43200" h="42555" stroke="0" extrusionOk="0">
                    <a:moveTo>
                      <a:pt x="26839" y="-1"/>
                    </a:moveTo>
                    <a:cubicBezTo>
                      <a:pt x="36454" y="2403"/>
                      <a:pt x="43200" y="11043"/>
                      <a:pt x="43200" y="20955"/>
                    </a:cubicBezTo>
                    <a:cubicBezTo>
                      <a:pt x="43200" y="32884"/>
                      <a:pt x="33529" y="42555"/>
                      <a:pt x="21600" y="42555"/>
                    </a:cubicBezTo>
                    <a:cubicBezTo>
                      <a:pt x="9670" y="42555"/>
                      <a:pt x="0" y="32884"/>
                      <a:pt x="0" y="20955"/>
                    </a:cubicBezTo>
                    <a:cubicBezTo>
                      <a:pt x="-1" y="12773"/>
                      <a:pt x="4622" y="5294"/>
                      <a:pt x="11940" y="1635"/>
                    </a:cubicBezTo>
                    <a:lnTo>
                      <a:pt x="21600" y="20955"/>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4363" name="Group 55"/>
            <p:cNvGrpSpPr>
              <a:grpSpLocks/>
            </p:cNvGrpSpPr>
            <p:nvPr/>
          </p:nvGrpSpPr>
          <p:grpSpPr bwMode="auto">
            <a:xfrm>
              <a:off x="1908" y="2075"/>
              <a:ext cx="38" cy="25"/>
              <a:chOff x="1846" y="2074"/>
              <a:chExt cx="38" cy="25"/>
            </a:xfrm>
          </p:grpSpPr>
          <p:sp>
            <p:nvSpPr>
              <p:cNvPr id="14383" name="Arc 56" descr="50%"/>
              <p:cNvSpPr>
                <a:spLocks/>
              </p:cNvSpPr>
              <p:nvPr/>
            </p:nvSpPr>
            <p:spPr bwMode="auto">
              <a:xfrm>
                <a:off x="1855" y="2074"/>
                <a:ext cx="1" cy="25"/>
              </a:xfrm>
              <a:custGeom>
                <a:avLst/>
                <a:gdLst>
                  <a:gd name="T0" fmla="*/ 0 w 41371"/>
                  <a:gd name="T1" fmla="*/ 0 h 43200"/>
                  <a:gd name="T2" fmla="*/ 0 w 41371"/>
                  <a:gd name="T3" fmla="*/ 0 h 43200"/>
                  <a:gd name="T4" fmla="*/ 0 w 41371"/>
                  <a:gd name="T5" fmla="*/ 0 h 43200"/>
                  <a:gd name="T6" fmla="*/ 0 60000 65536"/>
                  <a:gd name="T7" fmla="*/ 0 60000 65536"/>
                  <a:gd name="T8" fmla="*/ 0 60000 65536"/>
                  <a:gd name="T9" fmla="*/ 0 w 41371"/>
                  <a:gd name="T10" fmla="*/ 0 h 43200"/>
                  <a:gd name="T11" fmla="*/ 41371 w 41371"/>
                  <a:gd name="T12" fmla="*/ 43200 h 43200"/>
                </a:gdLst>
                <a:ahLst/>
                <a:cxnLst>
                  <a:cxn ang="T6">
                    <a:pos x="T0" y="T1"/>
                  </a:cxn>
                  <a:cxn ang="T7">
                    <a:pos x="T2" y="T3"/>
                  </a:cxn>
                  <a:cxn ang="T8">
                    <a:pos x="T4" y="T5"/>
                  </a:cxn>
                </a:cxnLst>
                <a:rect l="T9" t="T10" r="T11" b="T12"/>
                <a:pathLst>
                  <a:path w="41371" h="43200" fill="none" extrusionOk="0">
                    <a:moveTo>
                      <a:pt x="607" y="11635"/>
                    </a:moveTo>
                    <a:cubicBezTo>
                      <a:pt x="4324" y="4485"/>
                      <a:pt x="11712" y="-1"/>
                      <a:pt x="19771" y="0"/>
                    </a:cubicBezTo>
                    <a:cubicBezTo>
                      <a:pt x="31700" y="0"/>
                      <a:pt x="41371" y="9670"/>
                      <a:pt x="41371" y="21600"/>
                    </a:cubicBezTo>
                    <a:cubicBezTo>
                      <a:pt x="41371" y="33529"/>
                      <a:pt x="31700" y="43200"/>
                      <a:pt x="19771" y="43200"/>
                    </a:cubicBezTo>
                    <a:cubicBezTo>
                      <a:pt x="11205" y="43200"/>
                      <a:pt x="3449" y="38138"/>
                      <a:pt x="0" y="30298"/>
                    </a:cubicBezTo>
                  </a:path>
                  <a:path w="41371" h="43200" stroke="0" extrusionOk="0">
                    <a:moveTo>
                      <a:pt x="607" y="11635"/>
                    </a:moveTo>
                    <a:cubicBezTo>
                      <a:pt x="4324" y="4485"/>
                      <a:pt x="11712" y="-1"/>
                      <a:pt x="19771" y="0"/>
                    </a:cubicBezTo>
                    <a:cubicBezTo>
                      <a:pt x="31700" y="0"/>
                      <a:pt x="41371" y="9670"/>
                      <a:pt x="41371" y="21600"/>
                    </a:cubicBezTo>
                    <a:cubicBezTo>
                      <a:pt x="41371" y="33529"/>
                      <a:pt x="31700" y="43200"/>
                      <a:pt x="19771" y="43200"/>
                    </a:cubicBezTo>
                    <a:cubicBezTo>
                      <a:pt x="11205" y="43200"/>
                      <a:pt x="3449" y="38138"/>
                      <a:pt x="0" y="30298"/>
                    </a:cubicBezTo>
                    <a:lnTo>
                      <a:pt x="19771"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384" name="Arc 57" descr="50%"/>
              <p:cNvSpPr>
                <a:spLocks/>
              </p:cNvSpPr>
              <p:nvPr/>
            </p:nvSpPr>
            <p:spPr bwMode="auto">
              <a:xfrm>
                <a:off x="1846" y="2074"/>
                <a:ext cx="1" cy="25"/>
              </a:xfrm>
              <a:custGeom>
                <a:avLst/>
                <a:gdLst>
                  <a:gd name="T0" fmla="*/ 0 w 41371"/>
                  <a:gd name="T1" fmla="*/ 0 h 43200"/>
                  <a:gd name="T2" fmla="*/ 0 w 41371"/>
                  <a:gd name="T3" fmla="*/ 0 h 43200"/>
                  <a:gd name="T4" fmla="*/ 0 w 41371"/>
                  <a:gd name="T5" fmla="*/ 0 h 43200"/>
                  <a:gd name="T6" fmla="*/ 0 60000 65536"/>
                  <a:gd name="T7" fmla="*/ 0 60000 65536"/>
                  <a:gd name="T8" fmla="*/ 0 60000 65536"/>
                  <a:gd name="T9" fmla="*/ 0 w 41371"/>
                  <a:gd name="T10" fmla="*/ 0 h 43200"/>
                  <a:gd name="T11" fmla="*/ 41371 w 41371"/>
                  <a:gd name="T12" fmla="*/ 43200 h 43200"/>
                </a:gdLst>
                <a:ahLst/>
                <a:cxnLst>
                  <a:cxn ang="T6">
                    <a:pos x="T0" y="T1"/>
                  </a:cxn>
                  <a:cxn ang="T7">
                    <a:pos x="T2" y="T3"/>
                  </a:cxn>
                  <a:cxn ang="T8">
                    <a:pos x="T4" y="T5"/>
                  </a:cxn>
                </a:cxnLst>
                <a:rect l="T9" t="T10" r="T11" b="T12"/>
                <a:pathLst>
                  <a:path w="41371" h="43200" fill="none" extrusionOk="0">
                    <a:moveTo>
                      <a:pt x="607" y="11635"/>
                    </a:moveTo>
                    <a:cubicBezTo>
                      <a:pt x="4324" y="4485"/>
                      <a:pt x="11712" y="-1"/>
                      <a:pt x="19771" y="0"/>
                    </a:cubicBezTo>
                    <a:cubicBezTo>
                      <a:pt x="31700" y="0"/>
                      <a:pt x="41371" y="9670"/>
                      <a:pt x="41371" y="21600"/>
                    </a:cubicBezTo>
                    <a:cubicBezTo>
                      <a:pt x="41371" y="33529"/>
                      <a:pt x="31700" y="43200"/>
                      <a:pt x="19771" y="43200"/>
                    </a:cubicBezTo>
                    <a:cubicBezTo>
                      <a:pt x="11205" y="43200"/>
                      <a:pt x="3449" y="38138"/>
                      <a:pt x="0" y="30298"/>
                    </a:cubicBezTo>
                  </a:path>
                  <a:path w="41371" h="43200" stroke="0" extrusionOk="0">
                    <a:moveTo>
                      <a:pt x="607" y="11635"/>
                    </a:moveTo>
                    <a:cubicBezTo>
                      <a:pt x="4324" y="4485"/>
                      <a:pt x="11712" y="-1"/>
                      <a:pt x="19771" y="0"/>
                    </a:cubicBezTo>
                    <a:cubicBezTo>
                      <a:pt x="31700" y="0"/>
                      <a:pt x="41371" y="9670"/>
                      <a:pt x="41371" y="21600"/>
                    </a:cubicBezTo>
                    <a:cubicBezTo>
                      <a:pt x="41371" y="33529"/>
                      <a:pt x="31700" y="43200"/>
                      <a:pt x="19771" y="43200"/>
                    </a:cubicBezTo>
                    <a:cubicBezTo>
                      <a:pt x="11205" y="43200"/>
                      <a:pt x="3449" y="38138"/>
                      <a:pt x="0" y="30298"/>
                    </a:cubicBezTo>
                    <a:lnTo>
                      <a:pt x="19771"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385" name="Arc 58" descr="50%"/>
              <p:cNvSpPr>
                <a:spLocks/>
              </p:cNvSpPr>
              <p:nvPr/>
            </p:nvSpPr>
            <p:spPr bwMode="auto">
              <a:xfrm>
                <a:off x="1864" y="2074"/>
                <a:ext cx="0" cy="25"/>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386" name="Arc 59" descr="50%"/>
              <p:cNvSpPr>
                <a:spLocks/>
              </p:cNvSpPr>
              <p:nvPr/>
            </p:nvSpPr>
            <p:spPr bwMode="auto">
              <a:xfrm>
                <a:off x="1874" y="2074"/>
                <a:ext cx="1" cy="25"/>
              </a:xfrm>
              <a:custGeom>
                <a:avLst/>
                <a:gdLst>
                  <a:gd name="T0" fmla="*/ 0 w 41371"/>
                  <a:gd name="T1" fmla="*/ 0 h 43200"/>
                  <a:gd name="T2" fmla="*/ 0 w 41371"/>
                  <a:gd name="T3" fmla="*/ 0 h 43200"/>
                  <a:gd name="T4" fmla="*/ 0 w 41371"/>
                  <a:gd name="T5" fmla="*/ 0 h 43200"/>
                  <a:gd name="T6" fmla="*/ 0 60000 65536"/>
                  <a:gd name="T7" fmla="*/ 0 60000 65536"/>
                  <a:gd name="T8" fmla="*/ 0 60000 65536"/>
                  <a:gd name="T9" fmla="*/ 0 w 41371"/>
                  <a:gd name="T10" fmla="*/ 0 h 43200"/>
                  <a:gd name="T11" fmla="*/ 41371 w 41371"/>
                  <a:gd name="T12" fmla="*/ 43200 h 43200"/>
                </a:gdLst>
                <a:ahLst/>
                <a:cxnLst>
                  <a:cxn ang="T6">
                    <a:pos x="T0" y="T1"/>
                  </a:cxn>
                  <a:cxn ang="T7">
                    <a:pos x="T2" y="T3"/>
                  </a:cxn>
                  <a:cxn ang="T8">
                    <a:pos x="T4" y="T5"/>
                  </a:cxn>
                </a:cxnLst>
                <a:rect l="T9" t="T10" r="T11" b="T12"/>
                <a:pathLst>
                  <a:path w="41371" h="43200" fill="none" extrusionOk="0">
                    <a:moveTo>
                      <a:pt x="607" y="11635"/>
                    </a:moveTo>
                    <a:cubicBezTo>
                      <a:pt x="4324" y="4485"/>
                      <a:pt x="11712" y="-1"/>
                      <a:pt x="19771" y="0"/>
                    </a:cubicBezTo>
                    <a:cubicBezTo>
                      <a:pt x="31700" y="0"/>
                      <a:pt x="41371" y="9670"/>
                      <a:pt x="41371" y="21600"/>
                    </a:cubicBezTo>
                    <a:cubicBezTo>
                      <a:pt x="41371" y="33529"/>
                      <a:pt x="31700" y="43200"/>
                      <a:pt x="19771" y="43200"/>
                    </a:cubicBezTo>
                    <a:cubicBezTo>
                      <a:pt x="11205" y="43200"/>
                      <a:pt x="3449" y="38138"/>
                      <a:pt x="0" y="30298"/>
                    </a:cubicBezTo>
                  </a:path>
                  <a:path w="41371" h="43200" stroke="0" extrusionOk="0">
                    <a:moveTo>
                      <a:pt x="607" y="11635"/>
                    </a:moveTo>
                    <a:cubicBezTo>
                      <a:pt x="4324" y="4485"/>
                      <a:pt x="11712" y="-1"/>
                      <a:pt x="19771" y="0"/>
                    </a:cubicBezTo>
                    <a:cubicBezTo>
                      <a:pt x="31700" y="0"/>
                      <a:pt x="41371" y="9670"/>
                      <a:pt x="41371" y="21600"/>
                    </a:cubicBezTo>
                    <a:cubicBezTo>
                      <a:pt x="41371" y="33529"/>
                      <a:pt x="31700" y="43200"/>
                      <a:pt x="19771" y="43200"/>
                    </a:cubicBezTo>
                    <a:cubicBezTo>
                      <a:pt x="11205" y="43200"/>
                      <a:pt x="3449" y="38138"/>
                      <a:pt x="0" y="30298"/>
                    </a:cubicBezTo>
                    <a:lnTo>
                      <a:pt x="19771"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387" name="Arc 60" descr="50%"/>
              <p:cNvSpPr>
                <a:spLocks/>
              </p:cNvSpPr>
              <p:nvPr/>
            </p:nvSpPr>
            <p:spPr bwMode="auto">
              <a:xfrm>
                <a:off x="1884" y="2074"/>
                <a:ext cx="0" cy="25"/>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4364" name="Freeform 61" descr="50%"/>
            <p:cNvSpPr>
              <a:spLocks/>
            </p:cNvSpPr>
            <p:nvPr/>
          </p:nvSpPr>
          <p:spPr bwMode="auto">
            <a:xfrm>
              <a:off x="1806" y="1924"/>
              <a:ext cx="699" cy="134"/>
            </a:xfrm>
            <a:custGeom>
              <a:avLst/>
              <a:gdLst>
                <a:gd name="T0" fmla="*/ 15 w 699"/>
                <a:gd name="T1" fmla="*/ 112 h 134"/>
                <a:gd name="T2" fmla="*/ 47 w 699"/>
                <a:gd name="T3" fmla="*/ 102 h 134"/>
                <a:gd name="T4" fmla="*/ 94 w 699"/>
                <a:gd name="T5" fmla="*/ 91 h 134"/>
                <a:gd name="T6" fmla="*/ 140 w 699"/>
                <a:gd name="T7" fmla="*/ 83 h 134"/>
                <a:gd name="T8" fmla="*/ 185 w 699"/>
                <a:gd name="T9" fmla="*/ 75 h 134"/>
                <a:gd name="T10" fmla="*/ 211 w 699"/>
                <a:gd name="T11" fmla="*/ 64 h 134"/>
                <a:gd name="T12" fmla="*/ 233 w 699"/>
                <a:gd name="T13" fmla="*/ 42 h 134"/>
                <a:gd name="T14" fmla="*/ 267 w 699"/>
                <a:gd name="T15" fmla="*/ 12 h 134"/>
                <a:gd name="T16" fmla="*/ 291 w 699"/>
                <a:gd name="T17" fmla="*/ 24 h 134"/>
                <a:gd name="T18" fmla="*/ 300 w 699"/>
                <a:gd name="T19" fmla="*/ 58 h 134"/>
                <a:gd name="T20" fmla="*/ 318 w 699"/>
                <a:gd name="T21" fmla="*/ 73 h 134"/>
                <a:gd name="T22" fmla="*/ 376 w 699"/>
                <a:gd name="T23" fmla="*/ 83 h 134"/>
                <a:gd name="T24" fmla="*/ 419 w 699"/>
                <a:gd name="T25" fmla="*/ 85 h 134"/>
                <a:gd name="T26" fmla="*/ 471 w 699"/>
                <a:gd name="T27" fmla="*/ 83 h 134"/>
                <a:gd name="T28" fmla="*/ 491 w 699"/>
                <a:gd name="T29" fmla="*/ 99 h 134"/>
                <a:gd name="T30" fmla="*/ 532 w 699"/>
                <a:gd name="T31" fmla="*/ 102 h 134"/>
                <a:gd name="T32" fmla="*/ 579 w 699"/>
                <a:gd name="T33" fmla="*/ 80 h 134"/>
                <a:gd name="T34" fmla="*/ 616 w 699"/>
                <a:gd name="T35" fmla="*/ 47 h 134"/>
                <a:gd name="T36" fmla="*/ 645 w 699"/>
                <a:gd name="T37" fmla="*/ 27 h 134"/>
                <a:gd name="T38" fmla="*/ 671 w 699"/>
                <a:gd name="T39" fmla="*/ 16 h 134"/>
                <a:gd name="T40" fmla="*/ 693 w 699"/>
                <a:gd name="T41" fmla="*/ 19 h 134"/>
                <a:gd name="T42" fmla="*/ 675 w 699"/>
                <a:gd name="T43" fmla="*/ 42 h 134"/>
                <a:gd name="T44" fmla="*/ 652 w 699"/>
                <a:gd name="T45" fmla="*/ 62 h 134"/>
                <a:gd name="T46" fmla="*/ 638 w 699"/>
                <a:gd name="T47" fmla="*/ 79 h 134"/>
                <a:gd name="T48" fmla="*/ 628 w 699"/>
                <a:gd name="T49" fmla="*/ 95 h 134"/>
                <a:gd name="T50" fmla="*/ 625 w 699"/>
                <a:gd name="T51" fmla="*/ 111 h 134"/>
                <a:gd name="T52" fmla="*/ 605 w 699"/>
                <a:gd name="T53" fmla="*/ 108 h 134"/>
                <a:gd name="T54" fmla="*/ 587 w 699"/>
                <a:gd name="T55" fmla="*/ 114 h 134"/>
                <a:gd name="T56" fmla="*/ 567 w 699"/>
                <a:gd name="T57" fmla="*/ 111 h 134"/>
                <a:gd name="T58" fmla="*/ 544 w 699"/>
                <a:gd name="T59" fmla="*/ 112 h 134"/>
                <a:gd name="T60" fmla="*/ 520 w 699"/>
                <a:gd name="T61" fmla="*/ 110 h 134"/>
                <a:gd name="T62" fmla="*/ 493 w 699"/>
                <a:gd name="T63" fmla="*/ 112 h 134"/>
                <a:gd name="T64" fmla="*/ 466 w 699"/>
                <a:gd name="T65" fmla="*/ 116 h 134"/>
                <a:gd name="T66" fmla="*/ 439 w 699"/>
                <a:gd name="T67" fmla="*/ 117 h 134"/>
                <a:gd name="T68" fmla="*/ 413 w 699"/>
                <a:gd name="T69" fmla="*/ 117 h 134"/>
                <a:gd name="T70" fmla="*/ 389 w 699"/>
                <a:gd name="T71" fmla="*/ 120 h 134"/>
                <a:gd name="T72" fmla="*/ 363 w 699"/>
                <a:gd name="T73" fmla="*/ 125 h 134"/>
                <a:gd name="T74" fmla="*/ 332 w 699"/>
                <a:gd name="T75" fmla="*/ 125 h 134"/>
                <a:gd name="T76" fmla="*/ 305 w 699"/>
                <a:gd name="T77" fmla="*/ 127 h 134"/>
                <a:gd name="T78" fmla="*/ 279 w 699"/>
                <a:gd name="T79" fmla="*/ 123 h 134"/>
                <a:gd name="T80" fmla="*/ 253 w 699"/>
                <a:gd name="T81" fmla="*/ 125 h 134"/>
                <a:gd name="T82" fmla="*/ 232 w 699"/>
                <a:gd name="T83" fmla="*/ 123 h 134"/>
                <a:gd name="T84" fmla="*/ 207 w 699"/>
                <a:gd name="T85" fmla="*/ 125 h 134"/>
                <a:gd name="T86" fmla="*/ 179 w 699"/>
                <a:gd name="T87" fmla="*/ 127 h 134"/>
                <a:gd name="T88" fmla="*/ 143 w 699"/>
                <a:gd name="T89" fmla="*/ 133 h 134"/>
                <a:gd name="T90" fmla="*/ 102 w 699"/>
                <a:gd name="T91" fmla="*/ 133 h 134"/>
                <a:gd name="T92" fmla="*/ 68 w 699"/>
                <a:gd name="T93" fmla="*/ 127 h 134"/>
                <a:gd name="T94" fmla="*/ 37 w 699"/>
                <a:gd name="T95" fmla="*/ 129 h 134"/>
                <a:gd name="T96" fmla="*/ 7 w 699"/>
                <a:gd name="T97" fmla="*/ 123 h 1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99"/>
                <a:gd name="T148" fmla="*/ 0 h 134"/>
                <a:gd name="T149" fmla="*/ 699 w 699"/>
                <a:gd name="T150" fmla="*/ 134 h 13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99" h="134">
                  <a:moveTo>
                    <a:pt x="0" y="120"/>
                  </a:moveTo>
                  <a:lnTo>
                    <a:pt x="4" y="117"/>
                  </a:lnTo>
                  <a:lnTo>
                    <a:pt x="9" y="115"/>
                  </a:lnTo>
                  <a:lnTo>
                    <a:pt x="15" y="112"/>
                  </a:lnTo>
                  <a:lnTo>
                    <a:pt x="21" y="110"/>
                  </a:lnTo>
                  <a:lnTo>
                    <a:pt x="29" y="108"/>
                  </a:lnTo>
                  <a:lnTo>
                    <a:pt x="39" y="105"/>
                  </a:lnTo>
                  <a:lnTo>
                    <a:pt x="47" y="102"/>
                  </a:lnTo>
                  <a:lnTo>
                    <a:pt x="58" y="99"/>
                  </a:lnTo>
                  <a:lnTo>
                    <a:pt x="70" y="96"/>
                  </a:lnTo>
                  <a:lnTo>
                    <a:pt x="82" y="93"/>
                  </a:lnTo>
                  <a:lnTo>
                    <a:pt x="94" y="91"/>
                  </a:lnTo>
                  <a:lnTo>
                    <a:pt x="106" y="90"/>
                  </a:lnTo>
                  <a:lnTo>
                    <a:pt x="118" y="88"/>
                  </a:lnTo>
                  <a:lnTo>
                    <a:pt x="129" y="85"/>
                  </a:lnTo>
                  <a:lnTo>
                    <a:pt x="140" y="83"/>
                  </a:lnTo>
                  <a:lnTo>
                    <a:pt x="149" y="81"/>
                  </a:lnTo>
                  <a:lnTo>
                    <a:pt x="163" y="79"/>
                  </a:lnTo>
                  <a:lnTo>
                    <a:pt x="174" y="77"/>
                  </a:lnTo>
                  <a:lnTo>
                    <a:pt x="185" y="75"/>
                  </a:lnTo>
                  <a:lnTo>
                    <a:pt x="193" y="74"/>
                  </a:lnTo>
                  <a:lnTo>
                    <a:pt x="200" y="71"/>
                  </a:lnTo>
                  <a:lnTo>
                    <a:pt x="206" y="67"/>
                  </a:lnTo>
                  <a:lnTo>
                    <a:pt x="211" y="64"/>
                  </a:lnTo>
                  <a:lnTo>
                    <a:pt x="215" y="59"/>
                  </a:lnTo>
                  <a:lnTo>
                    <a:pt x="219" y="55"/>
                  </a:lnTo>
                  <a:lnTo>
                    <a:pt x="226" y="48"/>
                  </a:lnTo>
                  <a:lnTo>
                    <a:pt x="233" y="42"/>
                  </a:lnTo>
                  <a:lnTo>
                    <a:pt x="241" y="34"/>
                  </a:lnTo>
                  <a:lnTo>
                    <a:pt x="249" y="27"/>
                  </a:lnTo>
                  <a:lnTo>
                    <a:pt x="257" y="19"/>
                  </a:lnTo>
                  <a:lnTo>
                    <a:pt x="267" y="12"/>
                  </a:lnTo>
                  <a:lnTo>
                    <a:pt x="276" y="6"/>
                  </a:lnTo>
                  <a:lnTo>
                    <a:pt x="283" y="0"/>
                  </a:lnTo>
                  <a:lnTo>
                    <a:pt x="286" y="11"/>
                  </a:lnTo>
                  <a:lnTo>
                    <a:pt x="291" y="24"/>
                  </a:lnTo>
                  <a:lnTo>
                    <a:pt x="295" y="36"/>
                  </a:lnTo>
                  <a:lnTo>
                    <a:pt x="298" y="47"/>
                  </a:lnTo>
                  <a:lnTo>
                    <a:pt x="300" y="52"/>
                  </a:lnTo>
                  <a:lnTo>
                    <a:pt x="300" y="58"/>
                  </a:lnTo>
                  <a:lnTo>
                    <a:pt x="300" y="63"/>
                  </a:lnTo>
                  <a:lnTo>
                    <a:pt x="295" y="69"/>
                  </a:lnTo>
                  <a:lnTo>
                    <a:pt x="306" y="72"/>
                  </a:lnTo>
                  <a:lnTo>
                    <a:pt x="318" y="73"/>
                  </a:lnTo>
                  <a:lnTo>
                    <a:pt x="332" y="75"/>
                  </a:lnTo>
                  <a:lnTo>
                    <a:pt x="348" y="78"/>
                  </a:lnTo>
                  <a:lnTo>
                    <a:pt x="364" y="81"/>
                  </a:lnTo>
                  <a:lnTo>
                    <a:pt x="376" y="83"/>
                  </a:lnTo>
                  <a:lnTo>
                    <a:pt x="389" y="85"/>
                  </a:lnTo>
                  <a:lnTo>
                    <a:pt x="400" y="86"/>
                  </a:lnTo>
                  <a:lnTo>
                    <a:pt x="410" y="87"/>
                  </a:lnTo>
                  <a:lnTo>
                    <a:pt x="419" y="85"/>
                  </a:lnTo>
                  <a:lnTo>
                    <a:pt x="427" y="81"/>
                  </a:lnTo>
                  <a:lnTo>
                    <a:pt x="434" y="75"/>
                  </a:lnTo>
                  <a:lnTo>
                    <a:pt x="452" y="78"/>
                  </a:lnTo>
                  <a:lnTo>
                    <a:pt x="471" y="83"/>
                  </a:lnTo>
                  <a:lnTo>
                    <a:pt x="484" y="86"/>
                  </a:lnTo>
                  <a:lnTo>
                    <a:pt x="476" y="94"/>
                  </a:lnTo>
                  <a:lnTo>
                    <a:pt x="482" y="96"/>
                  </a:lnTo>
                  <a:lnTo>
                    <a:pt x="491" y="99"/>
                  </a:lnTo>
                  <a:lnTo>
                    <a:pt x="501" y="102"/>
                  </a:lnTo>
                  <a:lnTo>
                    <a:pt x="512" y="103"/>
                  </a:lnTo>
                  <a:lnTo>
                    <a:pt x="522" y="102"/>
                  </a:lnTo>
                  <a:lnTo>
                    <a:pt x="532" y="102"/>
                  </a:lnTo>
                  <a:lnTo>
                    <a:pt x="543" y="99"/>
                  </a:lnTo>
                  <a:lnTo>
                    <a:pt x="555" y="96"/>
                  </a:lnTo>
                  <a:lnTo>
                    <a:pt x="566" y="90"/>
                  </a:lnTo>
                  <a:lnTo>
                    <a:pt x="579" y="80"/>
                  </a:lnTo>
                  <a:lnTo>
                    <a:pt x="589" y="72"/>
                  </a:lnTo>
                  <a:lnTo>
                    <a:pt x="602" y="61"/>
                  </a:lnTo>
                  <a:lnTo>
                    <a:pt x="607" y="56"/>
                  </a:lnTo>
                  <a:lnTo>
                    <a:pt x="616" y="47"/>
                  </a:lnTo>
                  <a:lnTo>
                    <a:pt x="624" y="42"/>
                  </a:lnTo>
                  <a:lnTo>
                    <a:pt x="631" y="36"/>
                  </a:lnTo>
                  <a:lnTo>
                    <a:pt x="639" y="31"/>
                  </a:lnTo>
                  <a:lnTo>
                    <a:pt x="645" y="27"/>
                  </a:lnTo>
                  <a:lnTo>
                    <a:pt x="652" y="24"/>
                  </a:lnTo>
                  <a:lnTo>
                    <a:pt x="658" y="21"/>
                  </a:lnTo>
                  <a:lnTo>
                    <a:pt x="664" y="18"/>
                  </a:lnTo>
                  <a:lnTo>
                    <a:pt x="671" y="16"/>
                  </a:lnTo>
                  <a:lnTo>
                    <a:pt x="677" y="15"/>
                  </a:lnTo>
                  <a:lnTo>
                    <a:pt x="686" y="15"/>
                  </a:lnTo>
                  <a:lnTo>
                    <a:pt x="698" y="15"/>
                  </a:lnTo>
                  <a:lnTo>
                    <a:pt x="693" y="19"/>
                  </a:lnTo>
                  <a:lnTo>
                    <a:pt x="688" y="25"/>
                  </a:lnTo>
                  <a:lnTo>
                    <a:pt x="685" y="29"/>
                  </a:lnTo>
                  <a:lnTo>
                    <a:pt x="680" y="36"/>
                  </a:lnTo>
                  <a:lnTo>
                    <a:pt x="675" y="42"/>
                  </a:lnTo>
                  <a:lnTo>
                    <a:pt x="668" y="48"/>
                  </a:lnTo>
                  <a:lnTo>
                    <a:pt x="659" y="54"/>
                  </a:lnTo>
                  <a:lnTo>
                    <a:pt x="655" y="58"/>
                  </a:lnTo>
                  <a:lnTo>
                    <a:pt x="652" y="62"/>
                  </a:lnTo>
                  <a:lnTo>
                    <a:pt x="647" y="67"/>
                  </a:lnTo>
                  <a:lnTo>
                    <a:pt x="645" y="71"/>
                  </a:lnTo>
                  <a:lnTo>
                    <a:pt x="641" y="75"/>
                  </a:lnTo>
                  <a:lnTo>
                    <a:pt x="638" y="79"/>
                  </a:lnTo>
                  <a:lnTo>
                    <a:pt x="636" y="84"/>
                  </a:lnTo>
                  <a:lnTo>
                    <a:pt x="633" y="88"/>
                  </a:lnTo>
                  <a:lnTo>
                    <a:pt x="630" y="91"/>
                  </a:lnTo>
                  <a:lnTo>
                    <a:pt x="628" y="95"/>
                  </a:lnTo>
                  <a:lnTo>
                    <a:pt x="627" y="99"/>
                  </a:lnTo>
                  <a:lnTo>
                    <a:pt x="626" y="103"/>
                  </a:lnTo>
                  <a:lnTo>
                    <a:pt x="625" y="108"/>
                  </a:lnTo>
                  <a:lnTo>
                    <a:pt x="625" y="111"/>
                  </a:lnTo>
                  <a:lnTo>
                    <a:pt x="621" y="109"/>
                  </a:lnTo>
                  <a:lnTo>
                    <a:pt x="615" y="108"/>
                  </a:lnTo>
                  <a:lnTo>
                    <a:pt x="610" y="108"/>
                  </a:lnTo>
                  <a:lnTo>
                    <a:pt x="605" y="108"/>
                  </a:lnTo>
                  <a:lnTo>
                    <a:pt x="600" y="110"/>
                  </a:lnTo>
                  <a:lnTo>
                    <a:pt x="596" y="111"/>
                  </a:lnTo>
                  <a:lnTo>
                    <a:pt x="592" y="112"/>
                  </a:lnTo>
                  <a:lnTo>
                    <a:pt x="587" y="114"/>
                  </a:lnTo>
                  <a:lnTo>
                    <a:pt x="582" y="114"/>
                  </a:lnTo>
                  <a:lnTo>
                    <a:pt x="576" y="113"/>
                  </a:lnTo>
                  <a:lnTo>
                    <a:pt x="570" y="112"/>
                  </a:lnTo>
                  <a:lnTo>
                    <a:pt x="567" y="111"/>
                  </a:lnTo>
                  <a:lnTo>
                    <a:pt x="562" y="110"/>
                  </a:lnTo>
                  <a:lnTo>
                    <a:pt x="557" y="110"/>
                  </a:lnTo>
                  <a:lnTo>
                    <a:pt x="550" y="111"/>
                  </a:lnTo>
                  <a:lnTo>
                    <a:pt x="544" y="112"/>
                  </a:lnTo>
                  <a:lnTo>
                    <a:pt x="539" y="112"/>
                  </a:lnTo>
                  <a:lnTo>
                    <a:pt x="532" y="112"/>
                  </a:lnTo>
                  <a:lnTo>
                    <a:pt x="526" y="110"/>
                  </a:lnTo>
                  <a:lnTo>
                    <a:pt x="520" y="110"/>
                  </a:lnTo>
                  <a:lnTo>
                    <a:pt x="514" y="112"/>
                  </a:lnTo>
                  <a:lnTo>
                    <a:pt x="506" y="113"/>
                  </a:lnTo>
                  <a:lnTo>
                    <a:pt x="500" y="113"/>
                  </a:lnTo>
                  <a:lnTo>
                    <a:pt x="493" y="112"/>
                  </a:lnTo>
                  <a:lnTo>
                    <a:pt x="487" y="111"/>
                  </a:lnTo>
                  <a:lnTo>
                    <a:pt x="480" y="112"/>
                  </a:lnTo>
                  <a:lnTo>
                    <a:pt x="474" y="115"/>
                  </a:lnTo>
                  <a:lnTo>
                    <a:pt x="466" y="116"/>
                  </a:lnTo>
                  <a:lnTo>
                    <a:pt x="460" y="117"/>
                  </a:lnTo>
                  <a:lnTo>
                    <a:pt x="453" y="118"/>
                  </a:lnTo>
                  <a:lnTo>
                    <a:pt x="447" y="118"/>
                  </a:lnTo>
                  <a:lnTo>
                    <a:pt x="439" y="117"/>
                  </a:lnTo>
                  <a:lnTo>
                    <a:pt x="432" y="115"/>
                  </a:lnTo>
                  <a:lnTo>
                    <a:pt x="424" y="117"/>
                  </a:lnTo>
                  <a:lnTo>
                    <a:pt x="419" y="117"/>
                  </a:lnTo>
                  <a:lnTo>
                    <a:pt x="413" y="117"/>
                  </a:lnTo>
                  <a:lnTo>
                    <a:pt x="407" y="117"/>
                  </a:lnTo>
                  <a:lnTo>
                    <a:pt x="401" y="117"/>
                  </a:lnTo>
                  <a:lnTo>
                    <a:pt x="394" y="118"/>
                  </a:lnTo>
                  <a:lnTo>
                    <a:pt x="389" y="120"/>
                  </a:lnTo>
                  <a:lnTo>
                    <a:pt x="384" y="122"/>
                  </a:lnTo>
                  <a:lnTo>
                    <a:pt x="377" y="124"/>
                  </a:lnTo>
                  <a:lnTo>
                    <a:pt x="371" y="125"/>
                  </a:lnTo>
                  <a:lnTo>
                    <a:pt x="363" y="125"/>
                  </a:lnTo>
                  <a:lnTo>
                    <a:pt x="356" y="126"/>
                  </a:lnTo>
                  <a:lnTo>
                    <a:pt x="347" y="125"/>
                  </a:lnTo>
                  <a:lnTo>
                    <a:pt x="338" y="125"/>
                  </a:lnTo>
                  <a:lnTo>
                    <a:pt x="332" y="125"/>
                  </a:lnTo>
                  <a:lnTo>
                    <a:pt x="324" y="126"/>
                  </a:lnTo>
                  <a:lnTo>
                    <a:pt x="318" y="126"/>
                  </a:lnTo>
                  <a:lnTo>
                    <a:pt x="311" y="127"/>
                  </a:lnTo>
                  <a:lnTo>
                    <a:pt x="305" y="127"/>
                  </a:lnTo>
                  <a:lnTo>
                    <a:pt x="297" y="126"/>
                  </a:lnTo>
                  <a:lnTo>
                    <a:pt x="290" y="125"/>
                  </a:lnTo>
                  <a:lnTo>
                    <a:pt x="285" y="123"/>
                  </a:lnTo>
                  <a:lnTo>
                    <a:pt x="279" y="123"/>
                  </a:lnTo>
                  <a:lnTo>
                    <a:pt x="273" y="123"/>
                  </a:lnTo>
                  <a:lnTo>
                    <a:pt x="267" y="124"/>
                  </a:lnTo>
                  <a:lnTo>
                    <a:pt x="259" y="125"/>
                  </a:lnTo>
                  <a:lnTo>
                    <a:pt x="253" y="125"/>
                  </a:lnTo>
                  <a:lnTo>
                    <a:pt x="248" y="125"/>
                  </a:lnTo>
                  <a:lnTo>
                    <a:pt x="244" y="125"/>
                  </a:lnTo>
                  <a:lnTo>
                    <a:pt x="238" y="123"/>
                  </a:lnTo>
                  <a:lnTo>
                    <a:pt x="232" y="123"/>
                  </a:lnTo>
                  <a:lnTo>
                    <a:pt x="226" y="123"/>
                  </a:lnTo>
                  <a:lnTo>
                    <a:pt x="221" y="124"/>
                  </a:lnTo>
                  <a:lnTo>
                    <a:pt x="215" y="125"/>
                  </a:lnTo>
                  <a:lnTo>
                    <a:pt x="207" y="125"/>
                  </a:lnTo>
                  <a:lnTo>
                    <a:pt x="199" y="125"/>
                  </a:lnTo>
                  <a:lnTo>
                    <a:pt x="193" y="125"/>
                  </a:lnTo>
                  <a:lnTo>
                    <a:pt x="186" y="126"/>
                  </a:lnTo>
                  <a:lnTo>
                    <a:pt x="179" y="127"/>
                  </a:lnTo>
                  <a:lnTo>
                    <a:pt x="172" y="129"/>
                  </a:lnTo>
                  <a:lnTo>
                    <a:pt x="165" y="130"/>
                  </a:lnTo>
                  <a:lnTo>
                    <a:pt x="155" y="132"/>
                  </a:lnTo>
                  <a:lnTo>
                    <a:pt x="143" y="133"/>
                  </a:lnTo>
                  <a:lnTo>
                    <a:pt x="132" y="133"/>
                  </a:lnTo>
                  <a:lnTo>
                    <a:pt x="122" y="132"/>
                  </a:lnTo>
                  <a:lnTo>
                    <a:pt x="109" y="133"/>
                  </a:lnTo>
                  <a:lnTo>
                    <a:pt x="102" y="133"/>
                  </a:lnTo>
                  <a:lnTo>
                    <a:pt x="96" y="132"/>
                  </a:lnTo>
                  <a:lnTo>
                    <a:pt x="89" y="133"/>
                  </a:lnTo>
                  <a:lnTo>
                    <a:pt x="81" y="132"/>
                  </a:lnTo>
                  <a:lnTo>
                    <a:pt x="68" y="127"/>
                  </a:lnTo>
                  <a:lnTo>
                    <a:pt x="60" y="128"/>
                  </a:lnTo>
                  <a:lnTo>
                    <a:pt x="52" y="129"/>
                  </a:lnTo>
                  <a:lnTo>
                    <a:pt x="44" y="129"/>
                  </a:lnTo>
                  <a:lnTo>
                    <a:pt x="37" y="129"/>
                  </a:lnTo>
                  <a:lnTo>
                    <a:pt x="29" y="128"/>
                  </a:lnTo>
                  <a:lnTo>
                    <a:pt x="22" y="127"/>
                  </a:lnTo>
                  <a:lnTo>
                    <a:pt x="14" y="125"/>
                  </a:lnTo>
                  <a:lnTo>
                    <a:pt x="7" y="123"/>
                  </a:lnTo>
                  <a:lnTo>
                    <a:pt x="1" y="122"/>
                  </a:lnTo>
                  <a:lnTo>
                    <a:pt x="0" y="120"/>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4365" name="Group 62"/>
            <p:cNvGrpSpPr>
              <a:grpSpLocks/>
            </p:cNvGrpSpPr>
            <p:nvPr/>
          </p:nvGrpSpPr>
          <p:grpSpPr bwMode="auto">
            <a:xfrm>
              <a:off x="1947" y="2092"/>
              <a:ext cx="102" cy="69"/>
              <a:chOff x="1885" y="2091"/>
              <a:chExt cx="102" cy="69"/>
            </a:xfrm>
          </p:grpSpPr>
          <p:sp>
            <p:nvSpPr>
              <p:cNvPr id="14381" name="Freeform 63" descr="50%"/>
              <p:cNvSpPr>
                <a:spLocks/>
              </p:cNvSpPr>
              <p:nvPr/>
            </p:nvSpPr>
            <p:spPr bwMode="auto">
              <a:xfrm>
                <a:off x="1885" y="2096"/>
                <a:ext cx="102" cy="64"/>
              </a:xfrm>
              <a:custGeom>
                <a:avLst/>
                <a:gdLst>
                  <a:gd name="T0" fmla="*/ 95 w 102"/>
                  <a:gd name="T1" fmla="*/ 57 h 64"/>
                  <a:gd name="T2" fmla="*/ 89 w 102"/>
                  <a:gd name="T3" fmla="*/ 51 h 64"/>
                  <a:gd name="T4" fmla="*/ 86 w 102"/>
                  <a:gd name="T5" fmla="*/ 47 h 64"/>
                  <a:gd name="T6" fmla="*/ 83 w 102"/>
                  <a:gd name="T7" fmla="*/ 44 h 64"/>
                  <a:gd name="T8" fmla="*/ 80 w 102"/>
                  <a:gd name="T9" fmla="*/ 41 h 64"/>
                  <a:gd name="T10" fmla="*/ 77 w 102"/>
                  <a:gd name="T11" fmla="*/ 37 h 64"/>
                  <a:gd name="T12" fmla="*/ 75 w 102"/>
                  <a:gd name="T13" fmla="*/ 34 h 64"/>
                  <a:gd name="T14" fmla="*/ 72 w 102"/>
                  <a:gd name="T15" fmla="*/ 30 h 64"/>
                  <a:gd name="T16" fmla="*/ 70 w 102"/>
                  <a:gd name="T17" fmla="*/ 25 h 64"/>
                  <a:gd name="T18" fmla="*/ 68 w 102"/>
                  <a:gd name="T19" fmla="*/ 21 h 64"/>
                  <a:gd name="T20" fmla="*/ 67 w 102"/>
                  <a:gd name="T21" fmla="*/ 16 h 64"/>
                  <a:gd name="T22" fmla="*/ 66 w 102"/>
                  <a:gd name="T23" fmla="*/ 11 h 64"/>
                  <a:gd name="T24" fmla="*/ 66 w 102"/>
                  <a:gd name="T25" fmla="*/ 6 h 64"/>
                  <a:gd name="T26" fmla="*/ 65 w 102"/>
                  <a:gd name="T27" fmla="*/ 0 h 64"/>
                  <a:gd name="T28" fmla="*/ 0 w 102"/>
                  <a:gd name="T29" fmla="*/ 0 h 64"/>
                  <a:gd name="T30" fmla="*/ 2 w 102"/>
                  <a:gd name="T31" fmla="*/ 4 h 64"/>
                  <a:gd name="T32" fmla="*/ 5 w 102"/>
                  <a:gd name="T33" fmla="*/ 9 h 64"/>
                  <a:gd name="T34" fmla="*/ 9 w 102"/>
                  <a:gd name="T35" fmla="*/ 14 h 64"/>
                  <a:gd name="T36" fmla="*/ 12 w 102"/>
                  <a:gd name="T37" fmla="*/ 18 h 64"/>
                  <a:gd name="T38" fmla="*/ 17 w 102"/>
                  <a:gd name="T39" fmla="*/ 23 h 64"/>
                  <a:gd name="T40" fmla="*/ 22 w 102"/>
                  <a:gd name="T41" fmla="*/ 28 h 64"/>
                  <a:gd name="T42" fmla="*/ 27 w 102"/>
                  <a:gd name="T43" fmla="*/ 32 h 64"/>
                  <a:gd name="T44" fmla="*/ 32 w 102"/>
                  <a:gd name="T45" fmla="*/ 36 h 64"/>
                  <a:gd name="T46" fmla="*/ 38 w 102"/>
                  <a:gd name="T47" fmla="*/ 41 h 64"/>
                  <a:gd name="T48" fmla="*/ 45 w 102"/>
                  <a:gd name="T49" fmla="*/ 46 h 64"/>
                  <a:gd name="T50" fmla="*/ 51 w 102"/>
                  <a:gd name="T51" fmla="*/ 49 h 64"/>
                  <a:gd name="T52" fmla="*/ 56 w 102"/>
                  <a:gd name="T53" fmla="*/ 52 h 64"/>
                  <a:gd name="T54" fmla="*/ 61 w 102"/>
                  <a:gd name="T55" fmla="*/ 54 h 64"/>
                  <a:gd name="T56" fmla="*/ 67 w 102"/>
                  <a:gd name="T57" fmla="*/ 57 h 64"/>
                  <a:gd name="T58" fmla="*/ 72 w 102"/>
                  <a:gd name="T59" fmla="*/ 59 h 64"/>
                  <a:gd name="T60" fmla="*/ 79 w 102"/>
                  <a:gd name="T61" fmla="*/ 60 h 64"/>
                  <a:gd name="T62" fmla="*/ 86 w 102"/>
                  <a:gd name="T63" fmla="*/ 61 h 64"/>
                  <a:gd name="T64" fmla="*/ 91 w 102"/>
                  <a:gd name="T65" fmla="*/ 62 h 64"/>
                  <a:gd name="T66" fmla="*/ 97 w 102"/>
                  <a:gd name="T67" fmla="*/ 62 h 64"/>
                  <a:gd name="T68" fmla="*/ 101 w 102"/>
                  <a:gd name="T69" fmla="*/ 63 h 64"/>
                  <a:gd name="T70" fmla="*/ 95 w 102"/>
                  <a:gd name="T71" fmla="*/ 57 h 6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02"/>
                  <a:gd name="T109" fmla="*/ 0 h 64"/>
                  <a:gd name="T110" fmla="*/ 102 w 102"/>
                  <a:gd name="T111" fmla="*/ 64 h 6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02" h="64">
                    <a:moveTo>
                      <a:pt x="95" y="57"/>
                    </a:moveTo>
                    <a:lnTo>
                      <a:pt x="89" y="51"/>
                    </a:lnTo>
                    <a:lnTo>
                      <a:pt x="86" y="47"/>
                    </a:lnTo>
                    <a:lnTo>
                      <a:pt x="83" y="44"/>
                    </a:lnTo>
                    <a:lnTo>
                      <a:pt x="80" y="41"/>
                    </a:lnTo>
                    <a:lnTo>
                      <a:pt x="77" y="37"/>
                    </a:lnTo>
                    <a:lnTo>
                      <a:pt x="75" y="34"/>
                    </a:lnTo>
                    <a:lnTo>
                      <a:pt x="72" y="30"/>
                    </a:lnTo>
                    <a:lnTo>
                      <a:pt x="70" y="25"/>
                    </a:lnTo>
                    <a:lnTo>
                      <a:pt x="68" y="21"/>
                    </a:lnTo>
                    <a:lnTo>
                      <a:pt x="67" y="16"/>
                    </a:lnTo>
                    <a:lnTo>
                      <a:pt x="66" y="11"/>
                    </a:lnTo>
                    <a:lnTo>
                      <a:pt x="66" y="6"/>
                    </a:lnTo>
                    <a:lnTo>
                      <a:pt x="65" y="0"/>
                    </a:lnTo>
                    <a:lnTo>
                      <a:pt x="0" y="0"/>
                    </a:lnTo>
                    <a:lnTo>
                      <a:pt x="2" y="4"/>
                    </a:lnTo>
                    <a:lnTo>
                      <a:pt x="5" y="9"/>
                    </a:lnTo>
                    <a:lnTo>
                      <a:pt x="9" y="14"/>
                    </a:lnTo>
                    <a:lnTo>
                      <a:pt x="12" y="18"/>
                    </a:lnTo>
                    <a:lnTo>
                      <a:pt x="17" y="23"/>
                    </a:lnTo>
                    <a:lnTo>
                      <a:pt x="22" y="28"/>
                    </a:lnTo>
                    <a:lnTo>
                      <a:pt x="27" y="32"/>
                    </a:lnTo>
                    <a:lnTo>
                      <a:pt x="32" y="36"/>
                    </a:lnTo>
                    <a:lnTo>
                      <a:pt x="38" y="41"/>
                    </a:lnTo>
                    <a:lnTo>
                      <a:pt x="45" y="46"/>
                    </a:lnTo>
                    <a:lnTo>
                      <a:pt x="51" y="49"/>
                    </a:lnTo>
                    <a:lnTo>
                      <a:pt x="56" y="52"/>
                    </a:lnTo>
                    <a:lnTo>
                      <a:pt x="61" y="54"/>
                    </a:lnTo>
                    <a:lnTo>
                      <a:pt x="67" y="57"/>
                    </a:lnTo>
                    <a:lnTo>
                      <a:pt x="72" y="59"/>
                    </a:lnTo>
                    <a:lnTo>
                      <a:pt x="79" y="60"/>
                    </a:lnTo>
                    <a:lnTo>
                      <a:pt x="86" y="61"/>
                    </a:lnTo>
                    <a:lnTo>
                      <a:pt x="91" y="62"/>
                    </a:lnTo>
                    <a:lnTo>
                      <a:pt x="97" y="62"/>
                    </a:lnTo>
                    <a:lnTo>
                      <a:pt x="101" y="63"/>
                    </a:lnTo>
                    <a:lnTo>
                      <a:pt x="95" y="5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4382" name="Freeform 64" descr="50%"/>
              <p:cNvSpPr>
                <a:spLocks/>
              </p:cNvSpPr>
              <p:nvPr/>
            </p:nvSpPr>
            <p:spPr bwMode="auto">
              <a:xfrm>
                <a:off x="1887" y="2091"/>
                <a:ext cx="56" cy="5"/>
              </a:xfrm>
              <a:custGeom>
                <a:avLst/>
                <a:gdLst>
                  <a:gd name="T0" fmla="*/ 0 w 56"/>
                  <a:gd name="T1" fmla="*/ 4 h 5"/>
                  <a:gd name="T2" fmla="*/ 0 w 56"/>
                  <a:gd name="T3" fmla="*/ 3 h 5"/>
                  <a:gd name="T4" fmla="*/ 1 w 56"/>
                  <a:gd name="T5" fmla="*/ 0 h 5"/>
                  <a:gd name="T6" fmla="*/ 55 w 56"/>
                  <a:gd name="T7" fmla="*/ 0 h 5"/>
                  <a:gd name="T8" fmla="*/ 55 w 56"/>
                  <a:gd name="T9" fmla="*/ 4 h 5"/>
                  <a:gd name="T10" fmla="*/ 0 w 56"/>
                  <a:gd name="T11" fmla="*/ 4 h 5"/>
                  <a:gd name="T12" fmla="*/ 0 60000 65536"/>
                  <a:gd name="T13" fmla="*/ 0 60000 65536"/>
                  <a:gd name="T14" fmla="*/ 0 60000 65536"/>
                  <a:gd name="T15" fmla="*/ 0 60000 65536"/>
                  <a:gd name="T16" fmla="*/ 0 60000 65536"/>
                  <a:gd name="T17" fmla="*/ 0 60000 65536"/>
                  <a:gd name="T18" fmla="*/ 0 w 56"/>
                  <a:gd name="T19" fmla="*/ 0 h 5"/>
                  <a:gd name="T20" fmla="*/ 56 w 56"/>
                  <a:gd name="T21" fmla="*/ 5 h 5"/>
                </a:gdLst>
                <a:ahLst/>
                <a:cxnLst>
                  <a:cxn ang="T12">
                    <a:pos x="T0" y="T1"/>
                  </a:cxn>
                  <a:cxn ang="T13">
                    <a:pos x="T2" y="T3"/>
                  </a:cxn>
                  <a:cxn ang="T14">
                    <a:pos x="T4" y="T5"/>
                  </a:cxn>
                  <a:cxn ang="T15">
                    <a:pos x="T6" y="T7"/>
                  </a:cxn>
                  <a:cxn ang="T16">
                    <a:pos x="T8" y="T9"/>
                  </a:cxn>
                  <a:cxn ang="T17">
                    <a:pos x="T10" y="T11"/>
                  </a:cxn>
                </a:cxnLst>
                <a:rect l="T18" t="T19" r="T20" b="T21"/>
                <a:pathLst>
                  <a:path w="56" h="5">
                    <a:moveTo>
                      <a:pt x="0" y="4"/>
                    </a:moveTo>
                    <a:lnTo>
                      <a:pt x="0" y="3"/>
                    </a:lnTo>
                    <a:lnTo>
                      <a:pt x="1" y="0"/>
                    </a:lnTo>
                    <a:lnTo>
                      <a:pt x="55" y="0"/>
                    </a:lnTo>
                    <a:lnTo>
                      <a:pt x="55" y="4"/>
                    </a:lnTo>
                    <a:lnTo>
                      <a:pt x="0" y="4"/>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4366" name="Freeform 65" descr="50%"/>
            <p:cNvSpPr>
              <a:spLocks/>
            </p:cNvSpPr>
            <p:nvPr/>
          </p:nvSpPr>
          <p:spPr bwMode="auto">
            <a:xfrm>
              <a:off x="1372" y="2067"/>
              <a:ext cx="58" cy="46"/>
            </a:xfrm>
            <a:custGeom>
              <a:avLst/>
              <a:gdLst>
                <a:gd name="T0" fmla="*/ 0 w 58"/>
                <a:gd name="T1" fmla="*/ 0 h 46"/>
                <a:gd name="T2" fmla="*/ 2 w 58"/>
                <a:gd name="T3" fmla="*/ 5 h 46"/>
                <a:gd name="T4" fmla="*/ 5 w 58"/>
                <a:gd name="T5" fmla="*/ 9 h 46"/>
                <a:gd name="T6" fmla="*/ 9 w 58"/>
                <a:gd name="T7" fmla="*/ 14 h 46"/>
                <a:gd name="T8" fmla="*/ 12 w 58"/>
                <a:gd name="T9" fmla="*/ 18 h 46"/>
                <a:gd name="T10" fmla="*/ 16 w 58"/>
                <a:gd name="T11" fmla="*/ 23 h 46"/>
                <a:gd name="T12" fmla="*/ 21 w 58"/>
                <a:gd name="T13" fmla="*/ 28 h 46"/>
                <a:gd name="T14" fmla="*/ 24 w 58"/>
                <a:gd name="T15" fmla="*/ 32 h 46"/>
                <a:gd name="T16" fmla="*/ 28 w 58"/>
                <a:gd name="T17" fmla="*/ 35 h 46"/>
                <a:gd name="T18" fmla="*/ 32 w 58"/>
                <a:gd name="T19" fmla="*/ 38 h 46"/>
                <a:gd name="T20" fmla="*/ 36 w 58"/>
                <a:gd name="T21" fmla="*/ 40 h 46"/>
                <a:gd name="T22" fmla="*/ 41 w 58"/>
                <a:gd name="T23" fmla="*/ 42 h 46"/>
                <a:gd name="T24" fmla="*/ 45 w 58"/>
                <a:gd name="T25" fmla="*/ 44 h 46"/>
                <a:gd name="T26" fmla="*/ 50 w 58"/>
                <a:gd name="T27" fmla="*/ 45 h 46"/>
                <a:gd name="T28" fmla="*/ 54 w 58"/>
                <a:gd name="T29" fmla="*/ 45 h 46"/>
                <a:gd name="T30" fmla="*/ 57 w 58"/>
                <a:gd name="T31" fmla="*/ 44 h 46"/>
                <a:gd name="T32" fmla="*/ 54 w 58"/>
                <a:gd name="T33" fmla="*/ 41 h 46"/>
                <a:gd name="T34" fmla="*/ 51 w 58"/>
                <a:gd name="T35" fmla="*/ 37 h 46"/>
                <a:gd name="T36" fmla="*/ 48 w 58"/>
                <a:gd name="T37" fmla="*/ 33 h 46"/>
                <a:gd name="T38" fmla="*/ 45 w 58"/>
                <a:gd name="T39" fmla="*/ 29 h 46"/>
                <a:gd name="T40" fmla="*/ 42 w 58"/>
                <a:gd name="T41" fmla="*/ 24 h 46"/>
                <a:gd name="T42" fmla="*/ 40 w 58"/>
                <a:gd name="T43" fmla="*/ 20 h 46"/>
                <a:gd name="T44" fmla="*/ 38 w 58"/>
                <a:gd name="T45" fmla="*/ 16 h 46"/>
                <a:gd name="T46" fmla="*/ 37 w 58"/>
                <a:gd name="T47" fmla="*/ 10 h 46"/>
                <a:gd name="T48" fmla="*/ 37 w 58"/>
                <a:gd name="T49" fmla="*/ 5 h 46"/>
                <a:gd name="T50" fmla="*/ 37 w 58"/>
                <a:gd name="T51" fmla="*/ 1 h 46"/>
                <a:gd name="T52" fmla="*/ 0 w 58"/>
                <a:gd name="T53" fmla="*/ 0 h 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
                <a:gd name="T82" fmla="*/ 0 h 46"/>
                <a:gd name="T83" fmla="*/ 58 w 58"/>
                <a:gd name="T84" fmla="*/ 46 h 4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 h="46">
                  <a:moveTo>
                    <a:pt x="0" y="0"/>
                  </a:moveTo>
                  <a:lnTo>
                    <a:pt x="2" y="5"/>
                  </a:lnTo>
                  <a:lnTo>
                    <a:pt x="5" y="9"/>
                  </a:lnTo>
                  <a:lnTo>
                    <a:pt x="9" y="14"/>
                  </a:lnTo>
                  <a:lnTo>
                    <a:pt x="12" y="18"/>
                  </a:lnTo>
                  <a:lnTo>
                    <a:pt x="16" y="23"/>
                  </a:lnTo>
                  <a:lnTo>
                    <a:pt x="21" y="28"/>
                  </a:lnTo>
                  <a:lnTo>
                    <a:pt x="24" y="32"/>
                  </a:lnTo>
                  <a:lnTo>
                    <a:pt x="28" y="35"/>
                  </a:lnTo>
                  <a:lnTo>
                    <a:pt x="32" y="38"/>
                  </a:lnTo>
                  <a:lnTo>
                    <a:pt x="36" y="40"/>
                  </a:lnTo>
                  <a:lnTo>
                    <a:pt x="41" y="42"/>
                  </a:lnTo>
                  <a:lnTo>
                    <a:pt x="45" y="44"/>
                  </a:lnTo>
                  <a:lnTo>
                    <a:pt x="50" y="45"/>
                  </a:lnTo>
                  <a:lnTo>
                    <a:pt x="54" y="45"/>
                  </a:lnTo>
                  <a:lnTo>
                    <a:pt x="57" y="44"/>
                  </a:lnTo>
                  <a:lnTo>
                    <a:pt x="54" y="41"/>
                  </a:lnTo>
                  <a:lnTo>
                    <a:pt x="51" y="37"/>
                  </a:lnTo>
                  <a:lnTo>
                    <a:pt x="48" y="33"/>
                  </a:lnTo>
                  <a:lnTo>
                    <a:pt x="45" y="29"/>
                  </a:lnTo>
                  <a:lnTo>
                    <a:pt x="42" y="24"/>
                  </a:lnTo>
                  <a:lnTo>
                    <a:pt x="40" y="20"/>
                  </a:lnTo>
                  <a:lnTo>
                    <a:pt x="38" y="16"/>
                  </a:lnTo>
                  <a:lnTo>
                    <a:pt x="37" y="10"/>
                  </a:lnTo>
                  <a:lnTo>
                    <a:pt x="37" y="5"/>
                  </a:lnTo>
                  <a:lnTo>
                    <a:pt x="37"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4367" name="Freeform 66" descr="50%"/>
            <p:cNvSpPr>
              <a:spLocks/>
            </p:cNvSpPr>
            <p:nvPr/>
          </p:nvSpPr>
          <p:spPr bwMode="auto">
            <a:xfrm>
              <a:off x="1251" y="1959"/>
              <a:ext cx="481" cy="145"/>
            </a:xfrm>
            <a:custGeom>
              <a:avLst/>
              <a:gdLst>
                <a:gd name="T0" fmla="*/ 5 w 481"/>
                <a:gd name="T1" fmla="*/ 85 h 145"/>
                <a:gd name="T2" fmla="*/ 20 w 481"/>
                <a:gd name="T3" fmla="*/ 80 h 145"/>
                <a:gd name="T4" fmla="*/ 42 w 481"/>
                <a:gd name="T5" fmla="*/ 73 h 145"/>
                <a:gd name="T6" fmla="*/ 65 w 481"/>
                <a:gd name="T7" fmla="*/ 68 h 145"/>
                <a:gd name="T8" fmla="*/ 89 w 481"/>
                <a:gd name="T9" fmla="*/ 63 h 145"/>
                <a:gd name="T10" fmla="*/ 112 w 481"/>
                <a:gd name="T11" fmla="*/ 58 h 145"/>
                <a:gd name="T12" fmla="*/ 132 w 481"/>
                <a:gd name="T13" fmla="*/ 54 h 145"/>
                <a:gd name="T14" fmla="*/ 143 w 481"/>
                <a:gd name="T15" fmla="*/ 48 h 145"/>
                <a:gd name="T16" fmla="*/ 155 w 481"/>
                <a:gd name="T17" fmla="*/ 37 h 145"/>
                <a:gd name="T18" fmla="*/ 171 w 481"/>
                <a:gd name="T19" fmla="*/ 20 h 145"/>
                <a:gd name="T20" fmla="*/ 188 w 481"/>
                <a:gd name="T21" fmla="*/ 5 h 145"/>
                <a:gd name="T22" fmla="*/ 200 w 481"/>
                <a:gd name="T23" fmla="*/ 17 h 145"/>
                <a:gd name="T24" fmla="*/ 207 w 481"/>
                <a:gd name="T25" fmla="*/ 43 h 145"/>
                <a:gd name="T26" fmla="*/ 211 w 481"/>
                <a:gd name="T27" fmla="*/ 53 h 145"/>
                <a:gd name="T28" fmla="*/ 239 w 481"/>
                <a:gd name="T29" fmla="*/ 57 h 145"/>
                <a:gd name="T30" fmla="*/ 267 w 481"/>
                <a:gd name="T31" fmla="*/ 63 h 145"/>
                <a:gd name="T32" fmla="*/ 288 w 481"/>
                <a:gd name="T33" fmla="*/ 63 h 145"/>
                <a:gd name="T34" fmla="*/ 310 w 481"/>
                <a:gd name="T35" fmla="*/ 58 h 145"/>
                <a:gd name="T36" fmla="*/ 327 w 481"/>
                <a:gd name="T37" fmla="*/ 70 h 145"/>
                <a:gd name="T38" fmla="*/ 344 w 481"/>
                <a:gd name="T39" fmla="*/ 75 h 145"/>
                <a:gd name="T40" fmla="*/ 365 w 481"/>
                <a:gd name="T41" fmla="*/ 75 h 145"/>
                <a:gd name="T42" fmla="*/ 388 w 481"/>
                <a:gd name="T43" fmla="*/ 66 h 145"/>
                <a:gd name="T44" fmla="*/ 413 w 481"/>
                <a:gd name="T45" fmla="*/ 45 h 145"/>
                <a:gd name="T46" fmla="*/ 442 w 481"/>
                <a:gd name="T47" fmla="*/ 20 h 145"/>
                <a:gd name="T48" fmla="*/ 471 w 481"/>
                <a:gd name="T49" fmla="*/ 11 h 145"/>
                <a:gd name="T50" fmla="*/ 472 w 481"/>
                <a:gd name="T51" fmla="*/ 19 h 145"/>
                <a:gd name="T52" fmla="*/ 458 w 481"/>
                <a:gd name="T53" fmla="*/ 37 h 145"/>
                <a:gd name="T54" fmla="*/ 442 w 481"/>
                <a:gd name="T55" fmla="*/ 54 h 145"/>
                <a:gd name="T56" fmla="*/ 431 w 481"/>
                <a:gd name="T57" fmla="*/ 71 h 145"/>
                <a:gd name="T58" fmla="*/ 431 w 481"/>
                <a:gd name="T59" fmla="*/ 89 h 145"/>
                <a:gd name="T60" fmla="*/ 443 w 481"/>
                <a:gd name="T61" fmla="*/ 108 h 145"/>
                <a:gd name="T62" fmla="*/ 457 w 481"/>
                <a:gd name="T63" fmla="*/ 122 h 145"/>
                <a:gd name="T64" fmla="*/ 470 w 481"/>
                <a:gd name="T65" fmla="*/ 133 h 145"/>
                <a:gd name="T66" fmla="*/ 471 w 481"/>
                <a:gd name="T67" fmla="*/ 138 h 145"/>
                <a:gd name="T68" fmla="*/ 453 w 481"/>
                <a:gd name="T69" fmla="*/ 138 h 145"/>
                <a:gd name="T70" fmla="*/ 437 w 481"/>
                <a:gd name="T71" fmla="*/ 134 h 145"/>
                <a:gd name="T72" fmla="*/ 421 w 481"/>
                <a:gd name="T73" fmla="*/ 126 h 145"/>
                <a:gd name="T74" fmla="*/ 396 w 481"/>
                <a:gd name="T75" fmla="*/ 109 h 145"/>
                <a:gd name="T76" fmla="*/ 365 w 481"/>
                <a:gd name="T77" fmla="*/ 107 h 145"/>
                <a:gd name="T78" fmla="*/ 328 w 481"/>
                <a:gd name="T79" fmla="*/ 111 h 145"/>
                <a:gd name="T80" fmla="*/ 304 w 481"/>
                <a:gd name="T81" fmla="*/ 121 h 145"/>
                <a:gd name="T82" fmla="*/ 296 w 481"/>
                <a:gd name="T83" fmla="*/ 132 h 145"/>
                <a:gd name="T84" fmla="*/ 263 w 481"/>
                <a:gd name="T85" fmla="*/ 131 h 145"/>
                <a:gd name="T86" fmla="*/ 235 w 481"/>
                <a:gd name="T87" fmla="*/ 140 h 145"/>
                <a:gd name="T88" fmla="*/ 130 w 481"/>
                <a:gd name="T89" fmla="*/ 144 h 145"/>
                <a:gd name="T90" fmla="*/ 70 w 481"/>
                <a:gd name="T91" fmla="*/ 138 h 145"/>
                <a:gd name="T92" fmla="*/ 17 w 481"/>
                <a:gd name="T93" fmla="*/ 120 h 145"/>
                <a:gd name="T94" fmla="*/ 17 w 481"/>
                <a:gd name="T95" fmla="*/ 110 h 145"/>
                <a:gd name="T96" fmla="*/ 5 w 481"/>
                <a:gd name="T97" fmla="*/ 99 h 145"/>
                <a:gd name="T98" fmla="*/ 1 w 481"/>
                <a:gd name="T99" fmla="*/ 92 h 14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81"/>
                <a:gd name="T151" fmla="*/ 0 h 145"/>
                <a:gd name="T152" fmla="*/ 481 w 481"/>
                <a:gd name="T153" fmla="*/ 145 h 14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81" h="145">
                  <a:moveTo>
                    <a:pt x="0" y="89"/>
                  </a:moveTo>
                  <a:lnTo>
                    <a:pt x="2" y="88"/>
                  </a:lnTo>
                  <a:lnTo>
                    <a:pt x="5" y="85"/>
                  </a:lnTo>
                  <a:lnTo>
                    <a:pt x="11" y="83"/>
                  </a:lnTo>
                  <a:lnTo>
                    <a:pt x="15" y="82"/>
                  </a:lnTo>
                  <a:lnTo>
                    <a:pt x="20" y="80"/>
                  </a:lnTo>
                  <a:lnTo>
                    <a:pt x="27" y="77"/>
                  </a:lnTo>
                  <a:lnTo>
                    <a:pt x="35" y="75"/>
                  </a:lnTo>
                  <a:lnTo>
                    <a:pt x="42" y="73"/>
                  </a:lnTo>
                  <a:lnTo>
                    <a:pt x="49" y="71"/>
                  </a:lnTo>
                  <a:lnTo>
                    <a:pt x="57" y="69"/>
                  </a:lnTo>
                  <a:lnTo>
                    <a:pt x="65" y="68"/>
                  </a:lnTo>
                  <a:lnTo>
                    <a:pt x="74" y="66"/>
                  </a:lnTo>
                  <a:lnTo>
                    <a:pt x="81" y="64"/>
                  </a:lnTo>
                  <a:lnTo>
                    <a:pt x="89" y="63"/>
                  </a:lnTo>
                  <a:lnTo>
                    <a:pt x="95" y="62"/>
                  </a:lnTo>
                  <a:lnTo>
                    <a:pt x="105" y="60"/>
                  </a:lnTo>
                  <a:lnTo>
                    <a:pt x="112" y="58"/>
                  </a:lnTo>
                  <a:lnTo>
                    <a:pt x="120" y="57"/>
                  </a:lnTo>
                  <a:lnTo>
                    <a:pt x="126" y="56"/>
                  </a:lnTo>
                  <a:lnTo>
                    <a:pt x="132" y="54"/>
                  </a:lnTo>
                  <a:lnTo>
                    <a:pt x="137" y="52"/>
                  </a:lnTo>
                  <a:lnTo>
                    <a:pt x="140" y="51"/>
                  </a:lnTo>
                  <a:lnTo>
                    <a:pt x="143" y="48"/>
                  </a:lnTo>
                  <a:lnTo>
                    <a:pt x="147" y="45"/>
                  </a:lnTo>
                  <a:lnTo>
                    <a:pt x="150" y="41"/>
                  </a:lnTo>
                  <a:lnTo>
                    <a:pt x="155" y="37"/>
                  </a:lnTo>
                  <a:lnTo>
                    <a:pt x="160" y="31"/>
                  </a:lnTo>
                  <a:lnTo>
                    <a:pt x="165" y="25"/>
                  </a:lnTo>
                  <a:lnTo>
                    <a:pt x="171" y="20"/>
                  </a:lnTo>
                  <a:lnTo>
                    <a:pt x="176" y="14"/>
                  </a:lnTo>
                  <a:lnTo>
                    <a:pt x="182" y="10"/>
                  </a:lnTo>
                  <a:lnTo>
                    <a:pt x="188" y="5"/>
                  </a:lnTo>
                  <a:lnTo>
                    <a:pt x="195" y="0"/>
                  </a:lnTo>
                  <a:lnTo>
                    <a:pt x="197" y="9"/>
                  </a:lnTo>
                  <a:lnTo>
                    <a:pt x="200" y="17"/>
                  </a:lnTo>
                  <a:lnTo>
                    <a:pt x="203" y="26"/>
                  </a:lnTo>
                  <a:lnTo>
                    <a:pt x="205" y="35"/>
                  </a:lnTo>
                  <a:lnTo>
                    <a:pt x="207" y="43"/>
                  </a:lnTo>
                  <a:lnTo>
                    <a:pt x="206" y="47"/>
                  </a:lnTo>
                  <a:lnTo>
                    <a:pt x="203" y="51"/>
                  </a:lnTo>
                  <a:lnTo>
                    <a:pt x="211" y="53"/>
                  </a:lnTo>
                  <a:lnTo>
                    <a:pt x="218" y="54"/>
                  </a:lnTo>
                  <a:lnTo>
                    <a:pt x="228" y="56"/>
                  </a:lnTo>
                  <a:lnTo>
                    <a:pt x="239" y="57"/>
                  </a:lnTo>
                  <a:lnTo>
                    <a:pt x="249" y="60"/>
                  </a:lnTo>
                  <a:lnTo>
                    <a:pt x="258" y="61"/>
                  </a:lnTo>
                  <a:lnTo>
                    <a:pt x="267" y="63"/>
                  </a:lnTo>
                  <a:lnTo>
                    <a:pt x="275" y="64"/>
                  </a:lnTo>
                  <a:lnTo>
                    <a:pt x="282" y="64"/>
                  </a:lnTo>
                  <a:lnTo>
                    <a:pt x="288" y="63"/>
                  </a:lnTo>
                  <a:lnTo>
                    <a:pt x="293" y="60"/>
                  </a:lnTo>
                  <a:lnTo>
                    <a:pt x="298" y="56"/>
                  </a:lnTo>
                  <a:lnTo>
                    <a:pt x="310" y="58"/>
                  </a:lnTo>
                  <a:lnTo>
                    <a:pt x="323" y="61"/>
                  </a:lnTo>
                  <a:lnTo>
                    <a:pt x="334" y="63"/>
                  </a:lnTo>
                  <a:lnTo>
                    <a:pt x="327" y="70"/>
                  </a:lnTo>
                  <a:lnTo>
                    <a:pt x="331" y="72"/>
                  </a:lnTo>
                  <a:lnTo>
                    <a:pt x="337" y="74"/>
                  </a:lnTo>
                  <a:lnTo>
                    <a:pt x="344" y="75"/>
                  </a:lnTo>
                  <a:lnTo>
                    <a:pt x="351" y="76"/>
                  </a:lnTo>
                  <a:lnTo>
                    <a:pt x="358" y="76"/>
                  </a:lnTo>
                  <a:lnTo>
                    <a:pt x="365" y="75"/>
                  </a:lnTo>
                  <a:lnTo>
                    <a:pt x="373" y="73"/>
                  </a:lnTo>
                  <a:lnTo>
                    <a:pt x="381" y="71"/>
                  </a:lnTo>
                  <a:lnTo>
                    <a:pt x="388" y="66"/>
                  </a:lnTo>
                  <a:lnTo>
                    <a:pt x="397" y="60"/>
                  </a:lnTo>
                  <a:lnTo>
                    <a:pt x="404" y="54"/>
                  </a:lnTo>
                  <a:lnTo>
                    <a:pt x="413" y="45"/>
                  </a:lnTo>
                  <a:lnTo>
                    <a:pt x="422" y="35"/>
                  </a:lnTo>
                  <a:lnTo>
                    <a:pt x="433" y="27"/>
                  </a:lnTo>
                  <a:lnTo>
                    <a:pt x="442" y="20"/>
                  </a:lnTo>
                  <a:lnTo>
                    <a:pt x="451" y="15"/>
                  </a:lnTo>
                  <a:lnTo>
                    <a:pt x="460" y="12"/>
                  </a:lnTo>
                  <a:lnTo>
                    <a:pt x="471" y="11"/>
                  </a:lnTo>
                  <a:lnTo>
                    <a:pt x="480" y="11"/>
                  </a:lnTo>
                  <a:lnTo>
                    <a:pt x="475" y="15"/>
                  </a:lnTo>
                  <a:lnTo>
                    <a:pt x="472" y="19"/>
                  </a:lnTo>
                  <a:lnTo>
                    <a:pt x="470" y="22"/>
                  </a:lnTo>
                  <a:lnTo>
                    <a:pt x="463" y="32"/>
                  </a:lnTo>
                  <a:lnTo>
                    <a:pt x="458" y="37"/>
                  </a:lnTo>
                  <a:lnTo>
                    <a:pt x="452" y="42"/>
                  </a:lnTo>
                  <a:lnTo>
                    <a:pt x="446" y="48"/>
                  </a:lnTo>
                  <a:lnTo>
                    <a:pt x="442" y="54"/>
                  </a:lnTo>
                  <a:lnTo>
                    <a:pt x="438" y="60"/>
                  </a:lnTo>
                  <a:lnTo>
                    <a:pt x="434" y="66"/>
                  </a:lnTo>
                  <a:lnTo>
                    <a:pt x="431" y="71"/>
                  </a:lnTo>
                  <a:lnTo>
                    <a:pt x="430" y="77"/>
                  </a:lnTo>
                  <a:lnTo>
                    <a:pt x="429" y="83"/>
                  </a:lnTo>
                  <a:lnTo>
                    <a:pt x="431" y="89"/>
                  </a:lnTo>
                  <a:lnTo>
                    <a:pt x="434" y="96"/>
                  </a:lnTo>
                  <a:lnTo>
                    <a:pt x="438" y="102"/>
                  </a:lnTo>
                  <a:lnTo>
                    <a:pt x="443" y="108"/>
                  </a:lnTo>
                  <a:lnTo>
                    <a:pt x="447" y="112"/>
                  </a:lnTo>
                  <a:lnTo>
                    <a:pt x="452" y="116"/>
                  </a:lnTo>
                  <a:lnTo>
                    <a:pt x="457" y="122"/>
                  </a:lnTo>
                  <a:lnTo>
                    <a:pt x="463" y="127"/>
                  </a:lnTo>
                  <a:lnTo>
                    <a:pt x="467" y="130"/>
                  </a:lnTo>
                  <a:lnTo>
                    <a:pt x="470" y="133"/>
                  </a:lnTo>
                  <a:lnTo>
                    <a:pt x="474" y="135"/>
                  </a:lnTo>
                  <a:lnTo>
                    <a:pt x="476" y="138"/>
                  </a:lnTo>
                  <a:lnTo>
                    <a:pt x="471" y="138"/>
                  </a:lnTo>
                  <a:lnTo>
                    <a:pt x="464" y="138"/>
                  </a:lnTo>
                  <a:lnTo>
                    <a:pt x="458" y="138"/>
                  </a:lnTo>
                  <a:lnTo>
                    <a:pt x="453" y="138"/>
                  </a:lnTo>
                  <a:lnTo>
                    <a:pt x="446" y="137"/>
                  </a:lnTo>
                  <a:lnTo>
                    <a:pt x="441" y="135"/>
                  </a:lnTo>
                  <a:lnTo>
                    <a:pt x="437" y="134"/>
                  </a:lnTo>
                  <a:lnTo>
                    <a:pt x="432" y="131"/>
                  </a:lnTo>
                  <a:lnTo>
                    <a:pt x="426" y="129"/>
                  </a:lnTo>
                  <a:lnTo>
                    <a:pt x="421" y="126"/>
                  </a:lnTo>
                  <a:lnTo>
                    <a:pt x="412" y="119"/>
                  </a:lnTo>
                  <a:lnTo>
                    <a:pt x="405" y="115"/>
                  </a:lnTo>
                  <a:lnTo>
                    <a:pt x="396" y="109"/>
                  </a:lnTo>
                  <a:lnTo>
                    <a:pt x="387" y="108"/>
                  </a:lnTo>
                  <a:lnTo>
                    <a:pt x="378" y="108"/>
                  </a:lnTo>
                  <a:lnTo>
                    <a:pt x="365" y="107"/>
                  </a:lnTo>
                  <a:lnTo>
                    <a:pt x="354" y="108"/>
                  </a:lnTo>
                  <a:lnTo>
                    <a:pt x="341" y="109"/>
                  </a:lnTo>
                  <a:lnTo>
                    <a:pt x="328" y="111"/>
                  </a:lnTo>
                  <a:lnTo>
                    <a:pt x="314" y="115"/>
                  </a:lnTo>
                  <a:lnTo>
                    <a:pt x="306" y="118"/>
                  </a:lnTo>
                  <a:lnTo>
                    <a:pt x="304" y="121"/>
                  </a:lnTo>
                  <a:lnTo>
                    <a:pt x="306" y="124"/>
                  </a:lnTo>
                  <a:lnTo>
                    <a:pt x="312" y="128"/>
                  </a:lnTo>
                  <a:lnTo>
                    <a:pt x="296" y="132"/>
                  </a:lnTo>
                  <a:lnTo>
                    <a:pt x="274" y="138"/>
                  </a:lnTo>
                  <a:lnTo>
                    <a:pt x="269" y="134"/>
                  </a:lnTo>
                  <a:lnTo>
                    <a:pt x="263" y="131"/>
                  </a:lnTo>
                  <a:lnTo>
                    <a:pt x="257" y="129"/>
                  </a:lnTo>
                  <a:lnTo>
                    <a:pt x="247" y="129"/>
                  </a:lnTo>
                  <a:lnTo>
                    <a:pt x="235" y="140"/>
                  </a:lnTo>
                  <a:lnTo>
                    <a:pt x="224" y="132"/>
                  </a:lnTo>
                  <a:lnTo>
                    <a:pt x="145" y="143"/>
                  </a:lnTo>
                  <a:lnTo>
                    <a:pt x="130" y="144"/>
                  </a:lnTo>
                  <a:lnTo>
                    <a:pt x="115" y="143"/>
                  </a:lnTo>
                  <a:lnTo>
                    <a:pt x="100" y="141"/>
                  </a:lnTo>
                  <a:lnTo>
                    <a:pt x="70" y="138"/>
                  </a:lnTo>
                  <a:lnTo>
                    <a:pt x="42" y="130"/>
                  </a:lnTo>
                  <a:lnTo>
                    <a:pt x="27" y="125"/>
                  </a:lnTo>
                  <a:lnTo>
                    <a:pt x="17" y="120"/>
                  </a:lnTo>
                  <a:lnTo>
                    <a:pt x="28" y="117"/>
                  </a:lnTo>
                  <a:lnTo>
                    <a:pt x="21" y="113"/>
                  </a:lnTo>
                  <a:lnTo>
                    <a:pt x="17" y="110"/>
                  </a:lnTo>
                  <a:lnTo>
                    <a:pt x="9" y="104"/>
                  </a:lnTo>
                  <a:lnTo>
                    <a:pt x="8" y="102"/>
                  </a:lnTo>
                  <a:lnTo>
                    <a:pt x="5" y="99"/>
                  </a:lnTo>
                  <a:lnTo>
                    <a:pt x="4" y="97"/>
                  </a:lnTo>
                  <a:lnTo>
                    <a:pt x="2" y="94"/>
                  </a:lnTo>
                  <a:lnTo>
                    <a:pt x="1" y="92"/>
                  </a:lnTo>
                  <a:lnTo>
                    <a:pt x="0" y="8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4368" name="Group 67"/>
            <p:cNvGrpSpPr>
              <a:grpSpLocks/>
            </p:cNvGrpSpPr>
            <p:nvPr/>
          </p:nvGrpSpPr>
          <p:grpSpPr bwMode="auto">
            <a:xfrm>
              <a:off x="1291" y="2051"/>
              <a:ext cx="7" cy="7"/>
              <a:chOff x="1229" y="2050"/>
              <a:chExt cx="7" cy="7"/>
            </a:xfrm>
          </p:grpSpPr>
          <p:sp>
            <p:nvSpPr>
              <p:cNvPr id="14379" name="Oval 68" descr="50%"/>
              <p:cNvSpPr>
                <a:spLocks noChangeArrowheads="1"/>
              </p:cNvSpPr>
              <p:nvPr/>
            </p:nvSpPr>
            <p:spPr bwMode="auto">
              <a:xfrm>
                <a:off x="1229" y="2050"/>
                <a:ext cx="7" cy="7"/>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4380" name="Arc 69" descr="50%"/>
              <p:cNvSpPr>
                <a:spLocks/>
              </p:cNvSpPr>
              <p:nvPr/>
            </p:nvSpPr>
            <p:spPr bwMode="auto">
              <a:xfrm>
                <a:off x="1233" y="2053"/>
                <a:ext cx="2"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4369" name="Group 70"/>
            <p:cNvGrpSpPr>
              <a:grpSpLocks/>
            </p:cNvGrpSpPr>
            <p:nvPr/>
          </p:nvGrpSpPr>
          <p:grpSpPr bwMode="auto">
            <a:xfrm>
              <a:off x="1318" y="2067"/>
              <a:ext cx="30" cy="13"/>
              <a:chOff x="1256" y="2066"/>
              <a:chExt cx="30" cy="13"/>
            </a:xfrm>
          </p:grpSpPr>
          <p:sp>
            <p:nvSpPr>
              <p:cNvPr id="14374" name="Arc 71" descr="50%"/>
              <p:cNvSpPr>
                <a:spLocks/>
              </p:cNvSpPr>
              <p:nvPr/>
            </p:nvSpPr>
            <p:spPr bwMode="auto">
              <a:xfrm>
                <a:off x="1264" y="2066"/>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375" name="Arc 72" descr="50%"/>
              <p:cNvSpPr>
                <a:spLocks/>
              </p:cNvSpPr>
              <p:nvPr/>
            </p:nvSpPr>
            <p:spPr bwMode="auto">
              <a:xfrm>
                <a:off x="1256" y="2066"/>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376" name="Arc 73" descr="50%"/>
              <p:cNvSpPr>
                <a:spLocks/>
              </p:cNvSpPr>
              <p:nvPr/>
            </p:nvSpPr>
            <p:spPr bwMode="auto">
              <a:xfrm>
                <a:off x="1269" y="2066"/>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377" name="Arc 74" descr="50%"/>
              <p:cNvSpPr>
                <a:spLocks/>
              </p:cNvSpPr>
              <p:nvPr/>
            </p:nvSpPr>
            <p:spPr bwMode="auto">
              <a:xfrm>
                <a:off x="1277" y="2066"/>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378" name="Arc 75" descr="50%"/>
              <p:cNvSpPr>
                <a:spLocks/>
              </p:cNvSpPr>
              <p:nvPr/>
            </p:nvSpPr>
            <p:spPr bwMode="auto">
              <a:xfrm>
                <a:off x="1284" y="2066"/>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4370" name="Freeform 76" descr="50%"/>
            <p:cNvSpPr>
              <a:spLocks/>
            </p:cNvSpPr>
            <p:nvPr/>
          </p:nvSpPr>
          <p:spPr bwMode="auto">
            <a:xfrm>
              <a:off x="1252" y="1960"/>
              <a:ext cx="471" cy="91"/>
            </a:xfrm>
            <a:custGeom>
              <a:avLst/>
              <a:gdLst>
                <a:gd name="T0" fmla="*/ 10 w 471"/>
                <a:gd name="T1" fmla="*/ 76 h 91"/>
                <a:gd name="T2" fmla="*/ 32 w 471"/>
                <a:gd name="T3" fmla="*/ 69 h 91"/>
                <a:gd name="T4" fmla="*/ 63 w 471"/>
                <a:gd name="T5" fmla="*/ 62 h 91"/>
                <a:gd name="T6" fmla="*/ 94 w 471"/>
                <a:gd name="T7" fmla="*/ 57 h 91"/>
                <a:gd name="T8" fmla="*/ 125 w 471"/>
                <a:gd name="T9" fmla="*/ 51 h 91"/>
                <a:gd name="T10" fmla="*/ 142 w 471"/>
                <a:gd name="T11" fmla="*/ 43 h 91"/>
                <a:gd name="T12" fmla="*/ 157 w 471"/>
                <a:gd name="T13" fmla="*/ 28 h 91"/>
                <a:gd name="T14" fmla="*/ 180 w 471"/>
                <a:gd name="T15" fmla="*/ 8 h 91"/>
                <a:gd name="T16" fmla="*/ 196 w 471"/>
                <a:gd name="T17" fmla="*/ 17 h 91"/>
                <a:gd name="T18" fmla="*/ 203 w 471"/>
                <a:gd name="T19" fmla="*/ 39 h 91"/>
                <a:gd name="T20" fmla="*/ 214 w 471"/>
                <a:gd name="T21" fmla="*/ 50 h 91"/>
                <a:gd name="T22" fmla="*/ 253 w 471"/>
                <a:gd name="T23" fmla="*/ 56 h 91"/>
                <a:gd name="T24" fmla="*/ 282 w 471"/>
                <a:gd name="T25" fmla="*/ 58 h 91"/>
                <a:gd name="T26" fmla="*/ 317 w 471"/>
                <a:gd name="T27" fmla="*/ 56 h 91"/>
                <a:gd name="T28" fmla="*/ 331 w 471"/>
                <a:gd name="T29" fmla="*/ 68 h 91"/>
                <a:gd name="T30" fmla="*/ 359 w 471"/>
                <a:gd name="T31" fmla="*/ 69 h 91"/>
                <a:gd name="T32" fmla="*/ 390 w 471"/>
                <a:gd name="T33" fmla="*/ 55 h 91"/>
                <a:gd name="T34" fmla="*/ 415 w 471"/>
                <a:gd name="T35" fmla="*/ 32 h 91"/>
                <a:gd name="T36" fmla="*/ 435 w 471"/>
                <a:gd name="T37" fmla="*/ 18 h 91"/>
                <a:gd name="T38" fmla="*/ 452 w 471"/>
                <a:gd name="T39" fmla="*/ 11 h 91"/>
                <a:gd name="T40" fmla="*/ 467 w 471"/>
                <a:gd name="T41" fmla="*/ 13 h 91"/>
                <a:gd name="T42" fmla="*/ 455 w 471"/>
                <a:gd name="T43" fmla="*/ 28 h 91"/>
                <a:gd name="T44" fmla="*/ 439 w 471"/>
                <a:gd name="T45" fmla="*/ 42 h 91"/>
                <a:gd name="T46" fmla="*/ 430 w 471"/>
                <a:gd name="T47" fmla="*/ 54 h 91"/>
                <a:gd name="T48" fmla="*/ 423 w 471"/>
                <a:gd name="T49" fmla="*/ 64 h 91"/>
                <a:gd name="T50" fmla="*/ 421 w 471"/>
                <a:gd name="T51" fmla="*/ 76 h 91"/>
                <a:gd name="T52" fmla="*/ 408 w 471"/>
                <a:gd name="T53" fmla="*/ 73 h 91"/>
                <a:gd name="T54" fmla="*/ 395 w 471"/>
                <a:gd name="T55" fmla="*/ 77 h 91"/>
                <a:gd name="T56" fmla="*/ 382 w 471"/>
                <a:gd name="T57" fmla="*/ 76 h 91"/>
                <a:gd name="T58" fmla="*/ 366 w 471"/>
                <a:gd name="T59" fmla="*/ 77 h 91"/>
                <a:gd name="T60" fmla="*/ 350 w 471"/>
                <a:gd name="T61" fmla="*/ 75 h 91"/>
                <a:gd name="T62" fmla="*/ 332 w 471"/>
                <a:gd name="T63" fmla="*/ 76 h 91"/>
                <a:gd name="T64" fmla="*/ 314 w 471"/>
                <a:gd name="T65" fmla="*/ 79 h 91"/>
                <a:gd name="T66" fmla="*/ 296 w 471"/>
                <a:gd name="T67" fmla="*/ 80 h 91"/>
                <a:gd name="T68" fmla="*/ 278 w 471"/>
                <a:gd name="T69" fmla="*/ 80 h 91"/>
                <a:gd name="T70" fmla="*/ 262 w 471"/>
                <a:gd name="T71" fmla="*/ 82 h 91"/>
                <a:gd name="T72" fmla="*/ 245 w 471"/>
                <a:gd name="T73" fmla="*/ 85 h 91"/>
                <a:gd name="T74" fmla="*/ 224 w 471"/>
                <a:gd name="T75" fmla="*/ 85 h 91"/>
                <a:gd name="T76" fmla="*/ 206 w 471"/>
                <a:gd name="T77" fmla="*/ 86 h 91"/>
                <a:gd name="T78" fmla="*/ 188 w 471"/>
                <a:gd name="T79" fmla="*/ 84 h 91"/>
                <a:gd name="T80" fmla="*/ 171 w 471"/>
                <a:gd name="T81" fmla="*/ 85 h 91"/>
                <a:gd name="T82" fmla="*/ 156 w 471"/>
                <a:gd name="T83" fmla="*/ 84 h 91"/>
                <a:gd name="T84" fmla="*/ 139 w 471"/>
                <a:gd name="T85" fmla="*/ 85 h 91"/>
                <a:gd name="T86" fmla="*/ 120 w 471"/>
                <a:gd name="T87" fmla="*/ 86 h 91"/>
                <a:gd name="T88" fmla="*/ 96 w 471"/>
                <a:gd name="T89" fmla="*/ 90 h 91"/>
                <a:gd name="T90" fmla="*/ 69 w 471"/>
                <a:gd name="T91" fmla="*/ 90 h 91"/>
                <a:gd name="T92" fmla="*/ 46 w 471"/>
                <a:gd name="T93" fmla="*/ 87 h 91"/>
                <a:gd name="T94" fmla="*/ 25 w 471"/>
                <a:gd name="T95" fmla="*/ 88 h 91"/>
                <a:gd name="T96" fmla="*/ 5 w 471"/>
                <a:gd name="T97" fmla="*/ 84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71"/>
                <a:gd name="T148" fmla="*/ 0 h 91"/>
                <a:gd name="T149" fmla="*/ 471 w 471"/>
                <a:gd name="T150" fmla="*/ 91 h 9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71" h="91">
                  <a:moveTo>
                    <a:pt x="0" y="82"/>
                  </a:moveTo>
                  <a:lnTo>
                    <a:pt x="3" y="80"/>
                  </a:lnTo>
                  <a:lnTo>
                    <a:pt x="6" y="78"/>
                  </a:lnTo>
                  <a:lnTo>
                    <a:pt x="10" y="76"/>
                  </a:lnTo>
                  <a:lnTo>
                    <a:pt x="14" y="75"/>
                  </a:lnTo>
                  <a:lnTo>
                    <a:pt x="19" y="73"/>
                  </a:lnTo>
                  <a:lnTo>
                    <a:pt x="27" y="72"/>
                  </a:lnTo>
                  <a:lnTo>
                    <a:pt x="32" y="69"/>
                  </a:lnTo>
                  <a:lnTo>
                    <a:pt x="39" y="67"/>
                  </a:lnTo>
                  <a:lnTo>
                    <a:pt x="47" y="65"/>
                  </a:lnTo>
                  <a:lnTo>
                    <a:pt x="55" y="63"/>
                  </a:lnTo>
                  <a:lnTo>
                    <a:pt x="63" y="62"/>
                  </a:lnTo>
                  <a:lnTo>
                    <a:pt x="71" y="61"/>
                  </a:lnTo>
                  <a:lnTo>
                    <a:pt x="79" y="60"/>
                  </a:lnTo>
                  <a:lnTo>
                    <a:pt x="87" y="58"/>
                  </a:lnTo>
                  <a:lnTo>
                    <a:pt x="94" y="57"/>
                  </a:lnTo>
                  <a:lnTo>
                    <a:pt x="101" y="55"/>
                  </a:lnTo>
                  <a:lnTo>
                    <a:pt x="110" y="54"/>
                  </a:lnTo>
                  <a:lnTo>
                    <a:pt x="117" y="52"/>
                  </a:lnTo>
                  <a:lnTo>
                    <a:pt x="125" y="51"/>
                  </a:lnTo>
                  <a:lnTo>
                    <a:pt x="130" y="50"/>
                  </a:lnTo>
                  <a:lnTo>
                    <a:pt x="135" y="49"/>
                  </a:lnTo>
                  <a:lnTo>
                    <a:pt x="139" y="46"/>
                  </a:lnTo>
                  <a:lnTo>
                    <a:pt x="142" y="43"/>
                  </a:lnTo>
                  <a:lnTo>
                    <a:pt x="145" y="40"/>
                  </a:lnTo>
                  <a:lnTo>
                    <a:pt x="147" y="38"/>
                  </a:lnTo>
                  <a:lnTo>
                    <a:pt x="152" y="33"/>
                  </a:lnTo>
                  <a:lnTo>
                    <a:pt x="157" y="28"/>
                  </a:lnTo>
                  <a:lnTo>
                    <a:pt x="162" y="23"/>
                  </a:lnTo>
                  <a:lnTo>
                    <a:pt x="168" y="18"/>
                  </a:lnTo>
                  <a:lnTo>
                    <a:pt x="173" y="13"/>
                  </a:lnTo>
                  <a:lnTo>
                    <a:pt x="180" y="8"/>
                  </a:lnTo>
                  <a:lnTo>
                    <a:pt x="186" y="4"/>
                  </a:lnTo>
                  <a:lnTo>
                    <a:pt x="191" y="0"/>
                  </a:lnTo>
                  <a:lnTo>
                    <a:pt x="193" y="8"/>
                  </a:lnTo>
                  <a:lnTo>
                    <a:pt x="196" y="17"/>
                  </a:lnTo>
                  <a:lnTo>
                    <a:pt x="199" y="24"/>
                  </a:lnTo>
                  <a:lnTo>
                    <a:pt x="201" y="32"/>
                  </a:lnTo>
                  <a:lnTo>
                    <a:pt x="202" y="36"/>
                  </a:lnTo>
                  <a:lnTo>
                    <a:pt x="203" y="39"/>
                  </a:lnTo>
                  <a:lnTo>
                    <a:pt x="202" y="43"/>
                  </a:lnTo>
                  <a:lnTo>
                    <a:pt x="199" y="47"/>
                  </a:lnTo>
                  <a:lnTo>
                    <a:pt x="206" y="49"/>
                  </a:lnTo>
                  <a:lnTo>
                    <a:pt x="214" y="50"/>
                  </a:lnTo>
                  <a:lnTo>
                    <a:pt x="224" y="51"/>
                  </a:lnTo>
                  <a:lnTo>
                    <a:pt x="234" y="53"/>
                  </a:lnTo>
                  <a:lnTo>
                    <a:pt x="245" y="55"/>
                  </a:lnTo>
                  <a:lnTo>
                    <a:pt x="253" y="56"/>
                  </a:lnTo>
                  <a:lnTo>
                    <a:pt x="262" y="58"/>
                  </a:lnTo>
                  <a:lnTo>
                    <a:pt x="269" y="59"/>
                  </a:lnTo>
                  <a:lnTo>
                    <a:pt x="276" y="59"/>
                  </a:lnTo>
                  <a:lnTo>
                    <a:pt x="282" y="58"/>
                  </a:lnTo>
                  <a:lnTo>
                    <a:pt x="288" y="55"/>
                  </a:lnTo>
                  <a:lnTo>
                    <a:pt x="293" y="51"/>
                  </a:lnTo>
                  <a:lnTo>
                    <a:pt x="305" y="53"/>
                  </a:lnTo>
                  <a:lnTo>
                    <a:pt x="317" y="56"/>
                  </a:lnTo>
                  <a:lnTo>
                    <a:pt x="326" y="58"/>
                  </a:lnTo>
                  <a:lnTo>
                    <a:pt x="321" y="64"/>
                  </a:lnTo>
                  <a:lnTo>
                    <a:pt x="325" y="66"/>
                  </a:lnTo>
                  <a:lnTo>
                    <a:pt x="331" y="68"/>
                  </a:lnTo>
                  <a:lnTo>
                    <a:pt x="338" y="69"/>
                  </a:lnTo>
                  <a:lnTo>
                    <a:pt x="345" y="70"/>
                  </a:lnTo>
                  <a:lnTo>
                    <a:pt x="352" y="70"/>
                  </a:lnTo>
                  <a:lnTo>
                    <a:pt x="359" y="69"/>
                  </a:lnTo>
                  <a:lnTo>
                    <a:pt x="366" y="68"/>
                  </a:lnTo>
                  <a:lnTo>
                    <a:pt x="374" y="65"/>
                  </a:lnTo>
                  <a:lnTo>
                    <a:pt x="382" y="61"/>
                  </a:lnTo>
                  <a:lnTo>
                    <a:pt x="390" y="55"/>
                  </a:lnTo>
                  <a:lnTo>
                    <a:pt x="397" y="49"/>
                  </a:lnTo>
                  <a:lnTo>
                    <a:pt x="405" y="41"/>
                  </a:lnTo>
                  <a:lnTo>
                    <a:pt x="409" y="38"/>
                  </a:lnTo>
                  <a:lnTo>
                    <a:pt x="415" y="32"/>
                  </a:lnTo>
                  <a:lnTo>
                    <a:pt x="420" y="28"/>
                  </a:lnTo>
                  <a:lnTo>
                    <a:pt x="425" y="25"/>
                  </a:lnTo>
                  <a:lnTo>
                    <a:pt x="430" y="21"/>
                  </a:lnTo>
                  <a:lnTo>
                    <a:pt x="435" y="18"/>
                  </a:lnTo>
                  <a:lnTo>
                    <a:pt x="440" y="17"/>
                  </a:lnTo>
                  <a:lnTo>
                    <a:pt x="443" y="14"/>
                  </a:lnTo>
                  <a:lnTo>
                    <a:pt x="447" y="13"/>
                  </a:lnTo>
                  <a:lnTo>
                    <a:pt x="452" y="11"/>
                  </a:lnTo>
                  <a:lnTo>
                    <a:pt x="456" y="11"/>
                  </a:lnTo>
                  <a:lnTo>
                    <a:pt x="462" y="10"/>
                  </a:lnTo>
                  <a:lnTo>
                    <a:pt x="470" y="10"/>
                  </a:lnTo>
                  <a:lnTo>
                    <a:pt x="467" y="13"/>
                  </a:lnTo>
                  <a:lnTo>
                    <a:pt x="463" y="17"/>
                  </a:lnTo>
                  <a:lnTo>
                    <a:pt x="461" y="19"/>
                  </a:lnTo>
                  <a:lnTo>
                    <a:pt x="458" y="24"/>
                  </a:lnTo>
                  <a:lnTo>
                    <a:pt x="455" y="28"/>
                  </a:lnTo>
                  <a:lnTo>
                    <a:pt x="450" y="32"/>
                  </a:lnTo>
                  <a:lnTo>
                    <a:pt x="444" y="37"/>
                  </a:lnTo>
                  <a:lnTo>
                    <a:pt x="441" y="39"/>
                  </a:lnTo>
                  <a:lnTo>
                    <a:pt x="439" y="42"/>
                  </a:lnTo>
                  <a:lnTo>
                    <a:pt x="436" y="46"/>
                  </a:lnTo>
                  <a:lnTo>
                    <a:pt x="434" y="49"/>
                  </a:lnTo>
                  <a:lnTo>
                    <a:pt x="432" y="51"/>
                  </a:lnTo>
                  <a:lnTo>
                    <a:pt x="430" y="54"/>
                  </a:lnTo>
                  <a:lnTo>
                    <a:pt x="428" y="57"/>
                  </a:lnTo>
                  <a:lnTo>
                    <a:pt x="426" y="60"/>
                  </a:lnTo>
                  <a:lnTo>
                    <a:pt x="425" y="62"/>
                  </a:lnTo>
                  <a:lnTo>
                    <a:pt x="423" y="64"/>
                  </a:lnTo>
                  <a:lnTo>
                    <a:pt x="422" y="68"/>
                  </a:lnTo>
                  <a:lnTo>
                    <a:pt x="422" y="70"/>
                  </a:lnTo>
                  <a:lnTo>
                    <a:pt x="421" y="73"/>
                  </a:lnTo>
                  <a:lnTo>
                    <a:pt x="421" y="76"/>
                  </a:lnTo>
                  <a:lnTo>
                    <a:pt x="418" y="74"/>
                  </a:lnTo>
                  <a:lnTo>
                    <a:pt x="414" y="73"/>
                  </a:lnTo>
                  <a:lnTo>
                    <a:pt x="411" y="73"/>
                  </a:lnTo>
                  <a:lnTo>
                    <a:pt x="408" y="73"/>
                  </a:lnTo>
                  <a:lnTo>
                    <a:pt x="404" y="74"/>
                  </a:lnTo>
                  <a:lnTo>
                    <a:pt x="402" y="76"/>
                  </a:lnTo>
                  <a:lnTo>
                    <a:pt x="399" y="76"/>
                  </a:lnTo>
                  <a:lnTo>
                    <a:pt x="395" y="77"/>
                  </a:lnTo>
                  <a:lnTo>
                    <a:pt x="392" y="78"/>
                  </a:lnTo>
                  <a:lnTo>
                    <a:pt x="388" y="77"/>
                  </a:lnTo>
                  <a:lnTo>
                    <a:pt x="384" y="77"/>
                  </a:lnTo>
                  <a:lnTo>
                    <a:pt x="382" y="76"/>
                  </a:lnTo>
                  <a:lnTo>
                    <a:pt x="379" y="75"/>
                  </a:lnTo>
                  <a:lnTo>
                    <a:pt x="375" y="75"/>
                  </a:lnTo>
                  <a:lnTo>
                    <a:pt x="371" y="76"/>
                  </a:lnTo>
                  <a:lnTo>
                    <a:pt x="366" y="77"/>
                  </a:lnTo>
                  <a:lnTo>
                    <a:pt x="363" y="76"/>
                  </a:lnTo>
                  <a:lnTo>
                    <a:pt x="359" y="76"/>
                  </a:lnTo>
                  <a:lnTo>
                    <a:pt x="355" y="75"/>
                  </a:lnTo>
                  <a:lnTo>
                    <a:pt x="350" y="75"/>
                  </a:lnTo>
                  <a:lnTo>
                    <a:pt x="347" y="76"/>
                  </a:lnTo>
                  <a:lnTo>
                    <a:pt x="341" y="77"/>
                  </a:lnTo>
                  <a:lnTo>
                    <a:pt x="337" y="77"/>
                  </a:lnTo>
                  <a:lnTo>
                    <a:pt x="332" y="76"/>
                  </a:lnTo>
                  <a:lnTo>
                    <a:pt x="328" y="76"/>
                  </a:lnTo>
                  <a:lnTo>
                    <a:pt x="323" y="77"/>
                  </a:lnTo>
                  <a:lnTo>
                    <a:pt x="320" y="78"/>
                  </a:lnTo>
                  <a:lnTo>
                    <a:pt x="314" y="79"/>
                  </a:lnTo>
                  <a:lnTo>
                    <a:pt x="310" y="80"/>
                  </a:lnTo>
                  <a:lnTo>
                    <a:pt x="305" y="80"/>
                  </a:lnTo>
                  <a:lnTo>
                    <a:pt x="301" y="80"/>
                  </a:lnTo>
                  <a:lnTo>
                    <a:pt x="296" y="80"/>
                  </a:lnTo>
                  <a:lnTo>
                    <a:pt x="291" y="78"/>
                  </a:lnTo>
                  <a:lnTo>
                    <a:pt x="286" y="80"/>
                  </a:lnTo>
                  <a:lnTo>
                    <a:pt x="282" y="80"/>
                  </a:lnTo>
                  <a:lnTo>
                    <a:pt x="278" y="80"/>
                  </a:lnTo>
                  <a:lnTo>
                    <a:pt x="274" y="80"/>
                  </a:lnTo>
                  <a:lnTo>
                    <a:pt x="270" y="80"/>
                  </a:lnTo>
                  <a:lnTo>
                    <a:pt x="266" y="80"/>
                  </a:lnTo>
                  <a:lnTo>
                    <a:pt x="262" y="82"/>
                  </a:lnTo>
                  <a:lnTo>
                    <a:pt x="259" y="83"/>
                  </a:lnTo>
                  <a:lnTo>
                    <a:pt x="254" y="84"/>
                  </a:lnTo>
                  <a:lnTo>
                    <a:pt x="250" y="84"/>
                  </a:lnTo>
                  <a:lnTo>
                    <a:pt x="245" y="85"/>
                  </a:lnTo>
                  <a:lnTo>
                    <a:pt x="240" y="86"/>
                  </a:lnTo>
                  <a:lnTo>
                    <a:pt x="234" y="85"/>
                  </a:lnTo>
                  <a:lnTo>
                    <a:pt x="228" y="85"/>
                  </a:lnTo>
                  <a:lnTo>
                    <a:pt x="224" y="85"/>
                  </a:lnTo>
                  <a:lnTo>
                    <a:pt x="218" y="86"/>
                  </a:lnTo>
                  <a:lnTo>
                    <a:pt x="214" y="86"/>
                  </a:lnTo>
                  <a:lnTo>
                    <a:pt x="210" y="86"/>
                  </a:lnTo>
                  <a:lnTo>
                    <a:pt x="206" y="86"/>
                  </a:lnTo>
                  <a:lnTo>
                    <a:pt x="201" y="86"/>
                  </a:lnTo>
                  <a:lnTo>
                    <a:pt x="196" y="84"/>
                  </a:lnTo>
                  <a:lnTo>
                    <a:pt x="192" y="84"/>
                  </a:lnTo>
                  <a:lnTo>
                    <a:pt x="188" y="84"/>
                  </a:lnTo>
                  <a:lnTo>
                    <a:pt x="184" y="84"/>
                  </a:lnTo>
                  <a:lnTo>
                    <a:pt x="180" y="84"/>
                  </a:lnTo>
                  <a:lnTo>
                    <a:pt x="175" y="84"/>
                  </a:lnTo>
                  <a:lnTo>
                    <a:pt x="171" y="85"/>
                  </a:lnTo>
                  <a:lnTo>
                    <a:pt x="167" y="85"/>
                  </a:lnTo>
                  <a:lnTo>
                    <a:pt x="164" y="84"/>
                  </a:lnTo>
                  <a:lnTo>
                    <a:pt x="160" y="84"/>
                  </a:lnTo>
                  <a:lnTo>
                    <a:pt x="156" y="84"/>
                  </a:lnTo>
                  <a:lnTo>
                    <a:pt x="152" y="84"/>
                  </a:lnTo>
                  <a:lnTo>
                    <a:pt x="149" y="84"/>
                  </a:lnTo>
                  <a:lnTo>
                    <a:pt x="145" y="84"/>
                  </a:lnTo>
                  <a:lnTo>
                    <a:pt x="139" y="85"/>
                  </a:lnTo>
                  <a:lnTo>
                    <a:pt x="135" y="85"/>
                  </a:lnTo>
                  <a:lnTo>
                    <a:pt x="130" y="84"/>
                  </a:lnTo>
                  <a:lnTo>
                    <a:pt x="125" y="85"/>
                  </a:lnTo>
                  <a:lnTo>
                    <a:pt x="120" y="86"/>
                  </a:lnTo>
                  <a:lnTo>
                    <a:pt x="116" y="88"/>
                  </a:lnTo>
                  <a:lnTo>
                    <a:pt x="111" y="89"/>
                  </a:lnTo>
                  <a:lnTo>
                    <a:pt x="104" y="90"/>
                  </a:lnTo>
                  <a:lnTo>
                    <a:pt x="96" y="90"/>
                  </a:lnTo>
                  <a:lnTo>
                    <a:pt x="89" y="90"/>
                  </a:lnTo>
                  <a:lnTo>
                    <a:pt x="82" y="90"/>
                  </a:lnTo>
                  <a:lnTo>
                    <a:pt x="74" y="90"/>
                  </a:lnTo>
                  <a:lnTo>
                    <a:pt x="69" y="90"/>
                  </a:lnTo>
                  <a:lnTo>
                    <a:pt x="65" y="90"/>
                  </a:lnTo>
                  <a:lnTo>
                    <a:pt x="60" y="90"/>
                  </a:lnTo>
                  <a:lnTo>
                    <a:pt x="54" y="90"/>
                  </a:lnTo>
                  <a:lnTo>
                    <a:pt x="46" y="87"/>
                  </a:lnTo>
                  <a:lnTo>
                    <a:pt x="40" y="87"/>
                  </a:lnTo>
                  <a:lnTo>
                    <a:pt x="35" y="88"/>
                  </a:lnTo>
                  <a:lnTo>
                    <a:pt x="29" y="88"/>
                  </a:lnTo>
                  <a:lnTo>
                    <a:pt x="25" y="88"/>
                  </a:lnTo>
                  <a:lnTo>
                    <a:pt x="20" y="87"/>
                  </a:lnTo>
                  <a:lnTo>
                    <a:pt x="15" y="86"/>
                  </a:lnTo>
                  <a:lnTo>
                    <a:pt x="10" y="85"/>
                  </a:lnTo>
                  <a:lnTo>
                    <a:pt x="5" y="84"/>
                  </a:lnTo>
                  <a:lnTo>
                    <a:pt x="0" y="83"/>
                  </a:lnTo>
                  <a:lnTo>
                    <a:pt x="0" y="8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4371" name="Group 77"/>
            <p:cNvGrpSpPr>
              <a:grpSpLocks/>
            </p:cNvGrpSpPr>
            <p:nvPr/>
          </p:nvGrpSpPr>
          <p:grpSpPr bwMode="auto">
            <a:xfrm>
              <a:off x="1348" y="2075"/>
              <a:ext cx="69" cy="51"/>
              <a:chOff x="1286" y="2074"/>
              <a:chExt cx="69" cy="51"/>
            </a:xfrm>
          </p:grpSpPr>
          <p:sp>
            <p:nvSpPr>
              <p:cNvPr id="14372" name="Freeform 78" descr="50%"/>
              <p:cNvSpPr>
                <a:spLocks/>
              </p:cNvSpPr>
              <p:nvPr/>
            </p:nvSpPr>
            <p:spPr bwMode="auto">
              <a:xfrm>
                <a:off x="1286" y="2080"/>
                <a:ext cx="69" cy="45"/>
              </a:xfrm>
              <a:custGeom>
                <a:avLst/>
                <a:gdLst>
                  <a:gd name="T0" fmla="*/ 64 w 69"/>
                  <a:gd name="T1" fmla="*/ 39 h 45"/>
                  <a:gd name="T2" fmla="*/ 60 w 69"/>
                  <a:gd name="T3" fmla="*/ 35 h 45"/>
                  <a:gd name="T4" fmla="*/ 58 w 69"/>
                  <a:gd name="T5" fmla="*/ 33 h 45"/>
                  <a:gd name="T6" fmla="*/ 56 w 69"/>
                  <a:gd name="T7" fmla="*/ 31 h 45"/>
                  <a:gd name="T8" fmla="*/ 54 w 69"/>
                  <a:gd name="T9" fmla="*/ 28 h 45"/>
                  <a:gd name="T10" fmla="*/ 52 w 69"/>
                  <a:gd name="T11" fmla="*/ 26 h 45"/>
                  <a:gd name="T12" fmla="*/ 50 w 69"/>
                  <a:gd name="T13" fmla="*/ 23 h 45"/>
                  <a:gd name="T14" fmla="*/ 48 w 69"/>
                  <a:gd name="T15" fmla="*/ 21 h 45"/>
                  <a:gd name="T16" fmla="*/ 47 w 69"/>
                  <a:gd name="T17" fmla="*/ 17 h 45"/>
                  <a:gd name="T18" fmla="*/ 46 w 69"/>
                  <a:gd name="T19" fmla="*/ 14 h 45"/>
                  <a:gd name="T20" fmla="*/ 45 w 69"/>
                  <a:gd name="T21" fmla="*/ 11 h 45"/>
                  <a:gd name="T22" fmla="*/ 44 w 69"/>
                  <a:gd name="T23" fmla="*/ 8 h 45"/>
                  <a:gd name="T24" fmla="*/ 44 w 69"/>
                  <a:gd name="T25" fmla="*/ 4 h 45"/>
                  <a:gd name="T26" fmla="*/ 44 w 69"/>
                  <a:gd name="T27" fmla="*/ 0 h 45"/>
                  <a:gd name="T28" fmla="*/ 0 w 69"/>
                  <a:gd name="T29" fmla="*/ 0 h 45"/>
                  <a:gd name="T30" fmla="*/ 1 w 69"/>
                  <a:gd name="T31" fmla="*/ 3 h 45"/>
                  <a:gd name="T32" fmla="*/ 3 w 69"/>
                  <a:gd name="T33" fmla="*/ 6 h 45"/>
                  <a:gd name="T34" fmla="*/ 5 w 69"/>
                  <a:gd name="T35" fmla="*/ 9 h 45"/>
                  <a:gd name="T36" fmla="*/ 8 w 69"/>
                  <a:gd name="T37" fmla="*/ 12 h 45"/>
                  <a:gd name="T38" fmla="*/ 11 w 69"/>
                  <a:gd name="T39" fmla="*/ 16 h 45"/>
                  <a:gd name="T40" fmla="*/ 14 w 69"/>
                  <a:gd name="T41" fmla="*/ 19 h 45"/>
                  <a:gd name="T42" fmla="*/ 18 w 69"/>
                  <a:gd name="T43" fmla="*/ 22 h 45"/>
                  <a:gd name="T44" fmla="*/ 21 w 69"/>
                  <a:gd name="T45" fmla="*/ 25 h 45"/>
                  <a:gd name="T46" fmla="*/ 25 w 69"/>
                  <a:gd name="T47" fmla="*/ 28 h 45"/>
                  <a:gd name="T48" fmla="*/ 30 w 69"/>
                  <a:gd name="T49" fmla="*/ 32 h 45"/>
                  <a:gd name="T50" fmla="*/ 34 w 69"/>
                  <a:gd name="T51" fmla="*/ 34 h 45"/>
                  <a:gd name="T52" fmla="*/ 38 w 69"/>
                  <a:gd name="T53" fmla="*/ 36 h 45"/>
                  <a:gd name="T54" fmla="*/ 41 w 69"/>
                  <a:gd name="T55" fmla="*/ 38 h 45"/>
                  <a:gd name="T56" fmla="*/ 45 w 69"/>
                  <a:gd name="T57" fmla="*/ 39 h 45"/>
                  <a:gd name="T58" fmla="*/ 49 w 69"/>
                  <a:gd name="T59" fmla="*/ 41 h 45"/>
                  <a:gd name="T60" fmla="*/ 53 w 69"/>
                  <a:gd name="T61" fmla="*/ 42 h 45"/>
                  <a:gd name="T62" fmla="*/ 58 w 69"/>
                  <a:gd name="T63" fmla="*/ 43 h 45"/>
                  <a:gd name="T64" fmla="*/ 62 w 69"/>
                  <a:gd name="T65" fmla="*/ 43 h 45"/>
                  <a:gd name="T66" fmla="*/ 65 w 69"/>
                  <a:gd name="T67" fmla="*/ 43 h 45"/>
                  <a:gd name="T68" fmla="*/ 68 w 69"/>
                  <a:gd name="T69" fmla="*/ 44 h 45"/>
                  <a:gd name="T70" fmla="*/ 64 w 69"/>
                  <a:gd name="T71" fmla="*/ 39 h 4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9"/>
                  <a:gd name="T109" fmla="*/ 0 h 45"/>
                  <a:gd name="T110" fmla="*/ 69 w 69"/>
                  <a:gd name="T111" fmla="*/ 45 h 4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9" h="45">
                    <a:moveTo>
                      <a:pt x="64" y="39"/>
                    </a:moveTo>
                    <a:lnTo>
                      <a:pt x="60" y="35"/>
                    </a:lnTo>
                    <a:lnTo>
                      <a:pt x="58" y="33"/>
                    </a:lnTo>
                    <a:lnTo>
                      <a:pt x="56" y="31"/>
                    </a:lnTo>
                    <a:lnTo>
                      <a:pt x="54" y="28"/>
                    </a:lnTo>
                    <a:lnTo>
                      <a:pt x="52" y="26"/>
                    </a:lnTo>
                    <a:lnTo>
                      <a:pt x="50" y="23"/>
                    </a:lnTo>
                    <a:lnTo>
                      <a:pt x="48" y="21"/>
                    </a:lnTo>
                    <a:lnTo>
                      <a:pt x="47" y="17"/>
                    </a:lnTo>
                    <a:lnTo>
                      <a:pt x="46" y="14"/>
                    </a:lnTo>
                    <a:lnTo>
                      <a:pt x="45" y="11"/>
                    </a:lnTo>
                    <a:lnTo>
                      <a:pt x="44" y="8"/>
                    </a:lnTo>
                    <a:lnTo>
                      <a:pt x="44" y="4"/>
                    </a:lnTo>
                    <a:lnTo>
                      <a:pt x="44" y="0"/>
                    </a:lnTo>
                    <a:lnTo>
                      <a:pt x="0" y="0"/>
                    </a:lnTo>
                    <a:lnTo>
                      <a:pt x="1" y="3"/>
                    </a:lnTo>
                    <a:lnTo>
                      <a:pt x="3" y="6"/>
                    </a:lnTo>
                    <a:lnTo>
                      <a:pt x="5" y="9"/>
                    </a:lnTo>
                    <a:lnTo>
                      <a:pt x="8" y="12"/>
                    </a:lnTo>
                    <a:lnTo>
                      <a:pt x="11" y="16"/>
                    </a:lnTo>
                    <a:lnTo>
                      <a:pt x="14" y="19"/>
                    </a:lnTo>
                    <a:lnTo>
                      <a:pt x="18" y="22"/>
                    </a:lnTo>
                    <a:lnTo>
                      <a:pt x="21" y="25"/>
                    </a:lnTo>
                    <a:lnTo>
                      <a:pt x="25" y="28"/>
                    </a:lnTo>
                    <a:lnTo>
                      <a:pt x="30" y="32"/>
                    </a:lnTo>
                    <a:lnTo>
                      <a:pt x="34" y="34"/>
                    </a:lnTo>
                    <a:lnTo>
                      <a:pt x="38" y="36"/>
                    </a:lnTo>
                    <a:lnTo>
                      <a:pt x="41" y="38"/>
                    </a:lnTo>
                    <a:lnTo>
                      <a:pt x="45" y="39"/>
                    </a:lnTo>
                    <a:lnTo>
                      <a:pt x="49" y="41"/>
                    </a:lnTo>
                    <a:lnTo>
                      <a:pt x="53" y="42"/>
                    </a:lnTo>
                    <a:lnTo>
                      <a:pt x="58" y="43"/>
                    </a:lnTo>
                    <a:lnTo>
                      <a:pt x="62" y="43"/>
                    </a:lnTo>
                    <a:lnTo>
                      <a:pt x="65" y="43"/>
                    </a:lnTo>
                    <a:lnTo>
                      <a:pt x="68" y="44"/>
                    </a:lnTo>
                    <a:lnTo>
                      <a:pt x="64" y="3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4373" name="Freeform 79" descr="50%"/>
              <p:cNvSpPr>
                <a:spLocks/>
              </p:cNvSpPr>
              <p:nvPr/>
            </p:nvSpPr>
            <p:spPr bwMode="auto">
              <a:xfrm>
                <a:off x="1287" y="2074"/>
                <a:ext cx="36" cy="6"/>
              </a:xfrm>
              <a:custGeom>
                <a:avLst/>
                <a:gdLst>
                  <a:gd name="T0" fmla="*/ 0 w 36"/>
                  <a:gd name="T1" fmla="*/ 5 h 6"/>
                  <a:gd name="T2" fmla="*/ 0 w 36"/>
                  <a:gd name="T3" fmla="*/ 3 h 6"/>
                  <a:gd name="T4" fmla="*/ 1 w 36"/>
                  <a:gd name="T5" fmla="*/ 0 h 6"/>
                  <a:gd name="T6" fmla="*/ 35 w 36"/>
                  <a:gd name="T7" fmla="*/ 0 h 6"/>
                  <a:gd name="T8" fmla="*/ 35 w 36"/>
                  <a:gd name="T9" fmla="*/ 5 h 6"/>
                  <a:gd name="T10" fmla="*/ 0 w 36"/>
                  <a:gd name="T11" fmla="*/ 5 h 6"/>
                  <a:gd name="T12" fmla="*/ 0 60000 65536"/>
                  <a:gd name="T13" fmla="*/ 0 60000 65536"/>
                  <a:gd name="T14" fmla="*/ 0 60000 65536"/>
                  <a:gd name="T15" fmla="*/ 0 60000 65536"/>
                  <a:gd name="T16" fmla="*/ 0 60000 65536"/>
                  <a:gd name="T17" fmla="*/ 0 60000 65536"/>
                  <a:gd name="T18" fmla="*/ 0 w 36"/>
                  <a:gd name="T19" fmla="*/ 0 h 6"/>
                  <a:gd name="T20" fmla="*/ 36 w 36"/>
                  <a:gd name="T21" fmla="*/ 6 h 6"/>
                </a:gdLst>
                <a:ahLst/>
                <a:cxnLst>
                  <a:cxn ang="T12">
                    <a:pos x="T0" y="T1"/>
                  </a:cxn>
                  <a:cxn ang="T13">
                    <a:pos x="T2" y="T3"/>
                  </a:cxn>
                  <a:cxn ang="T14">
                    <a:pos x="T4" y="T5"/>
                  </a:cxn>
                  <a:cxn ang="T15">
                    <a:pos x="T6" y="T7"/>
                  </a:cxn>
                  <a:cxn ang="T16">
                    <a:pos x="T8" y="T9"/>
                  </a:cxn>
                  <a:cxn ang="T17">
                    <a:pos x="T10" y="T11"/>
                  </a:cxn>
                </a:cxnLst>
                <a:rect l="T18" t="T19" r="T20" b="T21"/>
                <a:pathLst>
                  <a:path w="36" h="6">
                    <a:moveTo>
                      <a:pt x="0" y="5"/>
                    </a:moveTo>
                    <a:lnTo>
                      <a:pt x="0" y="3"/>
                    </a:lnTo>
                    <a:lnTo>
                      <a:pt x="1" y="0"/>
                    </a:lnTo>
                    <a:lnTo>
                      <a:pt x="35" y="0"/>
                    </a:lnTo>
                    <a:lnTo>
                      <a:pt x="35" y="5"/>
                    </a:lnTo>
                    <a:lnTo>
                      <a:pt x="0" y="5"/>
                    </a:lnTo>
                  </a:path>
                </a:pathLst>
              </a:custGeom>
              <a:pattFill prst="pct50">
                <a:fgClr>
                  <a:schemeClr val="tx1"/>
                </a:fgClr>
                <a:bgClr>
                  <a:schemeClr val="bg1"/>
                </a:bgClr>
              </a:pattFill>
              <a:ln w="12700" cap="rnd">
                <a:noFill/>
                <a:round/>
                <a:headEnd/>
                <a:tailEnd/>
              </a:ln>
            </p:spPr>
            <p:txBody>
              <a:bodyPr/>
              <a:lstStyle/>
              <a:p>
                <a:endParaRPr lang="zh-CN" altLang="en-US"/>
              </a:p>
            </p:txBody>
          </p:sp>
        </p:grpSp>
      </p:grpSp>
    </p:spTree>
  </p:cSld>
  <p:clrMapOvr>
    <a:masterClrMapping/>
  </p:clrMapOvr>
  <p:transition spd="slow">
    <p:random/>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r>
              <a:rPr lang="en-US" altLang="zh-CN" smtClean="0"/>
              <a:t>Chip technology </a:t>
            </a:r>
            <a:endParaRPr lang="zh-CN" altLang="en-US" smtClean="0"/>
          </a:p>
        </p:txBody>
      </p:sp>
      <p:sp>
        <p:nvSpPr>
          <p:cNvPr id="25603" name="矩形 3"/>
          <p:cNvSpPr>
            <a:spLocks noChangeArrowheads="1"/>
          </p:cNvSpPr>
          <p:nvPr/>
        </p:nvSpPr>
        <p:spPr bwMode="auto">
          <a:xfrm>
            <a:off x="1271464" y="958432"/>
            <a:ext cx="88931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2000" b="1" dirty="0">
                <a:solidFill>
                  <a:srgbClr val="974806"/>
                </a:solidFill>
                <a:latin typeface="-apple-system-font"/>
              </a:rPr>
              <a:t>中国芯片的总体水平差不多处在刚刚实现零突破的阶段，虽然市场份额微乎其微，但每个领域都参了一脚，前景还是可期待的。</a:t>
            </a:r>
            <a:endParaRPr lang="zh-CN" altLang="en-US" sz="2000" dirty="0"/>
          </a:p>
        </p:txBody>
      </p:sp>
      <p:pic>
        <p:nvPicPr>
          <p:cNvPr id="25604"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440" y="1728826"/>
            <a:ext cx="9655391" cy="5040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6880372"/>
      </p:ext>
    </p:extLst>
  </p:cSld>
  <p:clrMapOvr>
    <a:masterClrMapping/>
  </p:clrMapOvr>
  <p:transition spd="slow">
    <p:pull dir="ru"/>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24000" y="1"/>
            <a:ext cx="9144000" cy="936625"/>
          </a:xfrm>
        </p:spPr>
        <p:txBody>
          <a:bodyPr/>
          <a:lstStyle/>
          <a:p>
            <a:r>
              <a:rPr lang="en-US" altLang="zh-CN" dirty="0" smtClean="0"/>
              <a:t>What are the Big Bananas ?</a:t>
            </a:r>
            <a:endParaRPr lang="zh-CN" altLang="en-US" dirty="0"/>
          </a:p>
        </p:txBody>
      </p:sp>
      <p:sp>
        <p:nvSpPr>
          <p:cNvPr id="3" name="内容占位符 2"/>
          <p:cNvSpPr>
            <a:spLocks noGrp="1"/>
          </p:cNvSpPr>
          <p:nvPr>
            <p:ph idx="1"/>
          </p:nvPr>
        </p:nvSpPr>
        <p:spPr>
          <a:xfrm>
            <a:off x="1271464" y="1196752"/>
            <a:ext cx="9865096" cy="5095892"/>
          </a:xfrm>
        </p:spPr>
        <p:txBody>
          <a:bodyPr/>
          <a:lstStyle/>
          <a:p>
            <a:r>
              <a:rPr lang="en-US" altLang="zh-CN" b="1" dirty="0" smtClean="0"/>
              <a:t>Eckert-</a:t>
            </a:r>
            <a:r>
              <a:rPr lang="en-US" altLang="zh-CN" b="1" dirty="0" err="1" smtClean="0"/>
              <a:t>Mauchly</a:t>
            </a:r>
            <a:r>
              <a:rPr lang="en-US" altLang="zh-CN" b="1" dirty="0" smtClean="0"/>
              <a:t> Award</a:t>
            </a:r>
          </a:p>
          <a:p>
            <a:pPr lvl="1"/>
            <a:r>
              <a:rPr lang="en-US" altLang="zh-CN" sz="2400" b="1" dirty="0" err="1">
                <a:solidFill>
                  <a:srgbClr val="3333FF"/>
                </a:solidFill>
              </a:rPr>
              <a:t>http://www.computer.org/portal/web/awards/eckert</a:t>
            </a:r>
            <a:endParaRPr lang="en-US" altLang="zh-CN" sz="2400" b="1" dirty="0">
              <a:solidFill>
                <a:srgbClr val="3333FF"/>
              </a:solidFill>
            </a:endParaRPr>
          </a:p>
          <a:p>
            <a:pPr lvl="1"/>
            <a:r>
              <a:rPr lang="en-US" altLang="zh-CN" b="1" dirty="0" smtClean="0"/>
              <a:t>Administered jointly by ACM and IEEE Computer Society. The award of $5000 is given for contributions to computer and digital systems architecture where the field of computer architecture is considered at present to encompass the combined hardware-software design and analysis of computing and digital systems.</a:t>
            </a:r>
            <a:r>
              <a:rPr lang="en-US" altLang="zh-CN" dirty="0" smtClean="0"/>
              <a:t> </a:t>
            </a:r>
          </a:p>
          <a:p>
            <a:pPr lvl="1">
              <a:buNone/>
            </a:pPr>
            <a:endParaRPr lang="zh-CN" altLang="en-US" dirty="0"/>
          </a:p>
        </p:txBody>
      </p:sp>
    </p:spTree>
  </p:cSld>
  <p:clrMapOvr>
    <a:masterClrMapping/>
  </p:clrMapOvr>
  <p:transition spd="slow">
    <p:pull dir="ru"/>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8"/>
          <p:cNvSpPr>
            <a:spLocks noGrp="1" noRot="1" noChangeArrowheads="1"/>
          </p:cNvSpPr>
          <p:nvPr>
            <p:ph type="title"/>
          </p:nvPr>
        </p:nvSpPr>
        <p:spPr>
          <a:xfrm>
            <a:off x="1524000" y="0"/>
            <a:ext cx="9144000" cy="908050"/>
          </a:xfrm>
        </p:spPr>
        <p:txBody>
          <a:bodyPr/>
          <a:lstStyle/>
          <a:p>
            <a:pPr eaLnBrk="1" hangingPunct="1"/>
            <a:r>
              <a:rPr lang="en-US" altLang="zh-CN" sz="4000" dirty="0"/>
              <a:t>  Eckert-</a:t>
            </a:r>
            <a:r>
              <a:rPr lang="en-US" altLang="zh-CN" sz="4000" dirty="0" err="1"/>
              <a:t>Mauchly</a:t>
            </a:r>
            <a:r>
              <a:rPr lang="en-US" altLang="zh-CN" sz="4000" dirty="0"/>
              <a:t> Award Recipients </a:t>
            </a:r>
          </a:p>
        </p:txBody>
      </p:sp>
      <p:sp>
        <p:nvSpPr>
          <p:cNvPr id="8" name="矩形 7"/>
          <p:cNvSpPr/>
          <p:nvPr/>
        </p:nvSpPr>
        <p:spPr bwMode="auto">
          <a:xfrm>
            <a:off x="3215680" y="6453336"/>
            <a:ext cx="2880320" cy="40466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342900" indent="-342900" algn="l">
              <a:spcBef>
                <a:spcPct val="20000"/>
              </a:spcBef>
              <a:buClr>
                <a:schemeClr val="accent1"/>
              </a:buClr>
              <a:buSzPct val="80000"/>
            </a:pPr>
            <a:endParaRPr kumimoji="1" lang="zh-CN" altLang="en-US" sz="2000" b="1" i="0">
              <a:solidFill>
                <a:srgbClr val="FF3300"/>
              </a:solidFill>
              <a:latin typeface="Arial" charset="0"/>
              <a:ea typeface="宋体" charset="-122"/>
            </a:endParaRPr>
          </a:p>
        </p:txBody>
      </p:sp>
      <p:pic>
        <p:nvPicPr>
          <p:cNvPr id="3" name="图片 2"/>
          <p:cNvPicPr>
            <a:picLocks noChangeAspect="1"/>
          </p:cNvPicPr>
          <p:nvPr/>
        </p:nvPicPr>
        <p:blipFill>
          <a:blip r:embed="rId2"/>
          <a:stretch>
            <a:fillRect/>
          </a:stretch>
        </p:blipFill>
        <p:spPr>
          <a:xfrm>
            <a:off x="2639616" y="739831"/>
            <a:ext cx="7962872" cy="6118169"/>
          </a:xfrm>
          <a:prstGeom prst="rect">
            <a:avLst/>
          </a:prstGeom>
        </p:spPr>
      </p:pic>
    </p:spTree>
  </p:cSld>
  <p:clrMapOvr>
    <a:masterClrMapping/>
  </p:clrMapOvr>
  <p:transition spd="slow">
    <p:pull dir="ru"/>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rrowheads="1"/>
          </p:cNvSpPr>
          <p:nvPr>
            <p:ph type="title"/>
          </p:nvPr>
        </p:nvSpPr>
        <p:spPr>
          <a:xfrm>
            <a:off x="2081560" y="0"/>
            <a:ext cx="7634287" cy="908050"/>
          </a:xfrm>
        </p:spPr>
        <p:txBody>
          <a:bodyPr/>
          <a:lstStyle/>
          <a:p>
            <a:pPr eaLnBrk="1" hangingPunct="1"/>
            <a:r>
              <a:rPr lang="en-US" altLang="zh-CN" dirty="0" smtClean="0"/>
              <a:t>Big Men in Architecture(1)</a:t>
            </a:r>
          </a:p>
        </p:txBody>
      </p:sp>
      <p:sp>
        <p:nvSpPr>
          <p:cNvPr id="40963" name="Rectangle 3"/>
          <p:cNvSpPr>
            <a:spLocks noGrp="1" noRot="1" noChangeArrowheads="1"/>
          </p:cNvSpPr>
          <p:nvPr>
            <p:ph idx="1"/>
          </p:nvPr>
        </p:nvSpPr>
        <p:spPr>
          <a:xfrm>
            <a:off x="1631504" y="4581128"/>
            <a:ext cx="8534400" cy="1562100"/>
          </a:xfrm>
        </p:spPr>
        <p:txBody>
          <a:bodyPr>
            <a:normAutofit/>
          </a:bodyPr>
          <a:lstStyle/>
          <a:p>
            <a:pPr eaLnBrk="1" hangingPunct="1">
              <a:lnSpc>
                <a:spcPct val="90000"/>
              </a:lnSpc>
            </a:pPr>
            <a:r>
              <a:rPr lang="en-US" altLang="zh-CN" sz="2400" b="1" dirty="0">
                <a:solidFill>
                  <a:srgbClr val="0000FF"/>
                </a:solidFill>
              </a:rPr>
              <a:t>2007Mateo Valero</a:t>
            </a:r>
          </a:p>
          <a:p>
            <a:pPr lvl="1" eaLnBrk="1" hangingPunct="1">
              <a:lnSpc>
                <a:spcPct val="90000"/>
              </a:lnSpc>
              <a:buFont typeface="Wingdings" pitchFamily="2" charset="2"/>
              <a:buNone/>
            </a:pPr>
            <a:r>
              <a:rPr lang="en-US" altLang="zh-CN" sz="2400" dirty="0"/>
              <a:t>http://personals.ac.upc.edu/mateo/</a:t>
            </a:r>
            <a:endParaRPr lang="en-US" altLang="zh-CN" sz="2000" dirty="0"/>
          </a:p>
          <a:p>
            <a:pPr eaLnBrk="1" hangingPunct="1">
              <a:lnSpc>
                <a:spcPct val="90000"/>
              </a:lnSpc>
              <a:buFont typeface="Wingdings" pitchFamily="2" charset="2"/>
              <a:buNone/>
            </a:pPr>
            <a:r>
              <a:rPr lang="en-US" altLang="zh-CN" sz="2400" dirty="0"/>
              <a:t>   </a:t>
            </a:r>
            <a:r>
              <a:rPr lang="en-US" altLang="zh-CN" sz="2400" b="1" dirty="0"/>
              <a:t>For important contributions to </a:t>
            </a:r>
            <a:r>
              <a:rPr lang="en-US" altLang="zh-CN" sz="2400" b="1" dirty="0">
                <a:solidFill>
                  <a:srgbClr val="0000FF"/>
                </a:solidFill>
              </a:rPr>
              <a:t>instruction level parallelism</a:t>
            </a:r>
            <a:r>
              <a:rPr lang="en-US" altLang="zh-CN" sz="2400" b="1" dirty="0"/>
              <a:t> and </a:t>
            </a:r>
            <a:r>
              <a:rPr lang="en-US" altLang="zh-CN" sz="2400" b="1" dirty="0">
                <a:solidFill>
                  <a:srgbClr val="0000FF"/>
                </a:solidFill>
              </a:rPr>
              <a:t>superscalar</a:t>
            </a:r>
            <a:r>
              <a:rPr lang="en-US" altLang="zh-CN" sz="2400" b="1" dirty="0"/>
              <a:t> processor design. </a:t>
            </a:r>
          </a:p>
        </p:txBody>
      </p:sp>
      <p:pic>
        <p:nvPicPr>
          <p:cNvPr id="40964" name="Picture 5" descr="index"/>
          <p:cNvPicPr>
            <a:picLocks noChangeAspect="1" noChangeArrowheads="1"/>
          </p:cNvPicPr>
          <p:nvPr/>
        </p:nvPicPr>
        <p:blipFill>
          <a:blip r:embed="rId2"/>
          <a:srcRect/>
          <a:stretch>
            <a:fillRect/>
          </a:stretch>
        </p:blipFill>
        <p:spPr bwMode="auto">
          <a:xfrm>
            <a:off x="5808664" y="1196976"/>
            <a:ext cx="3641725" cy="3744913"/>
          </a:xfrm>
          <a:prstGeom prst="rect">
            <a:avLst/>
          </a:prstGeom>
          <a:noFill/>
          <a:ln w="9525">
            <a:noFill/>
            <a:miter lim="800000"/>
            <a:headEnd/>
            <a:tailEnd/>
          </a:ln>
        </p:spPr>
      </p:pic>
    </p:spTree>
  </p:cSld>
  <p:clrMapOvr>
    <a:masterClrMapping/>
  </p:clrMapOvr>
  <p:transition spd="slow">
    <p:pull dir="ru"/>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rrowheads="1"/>
          </p:cNvSpPr>
          <p:nvPr>
            <p:ph type="title"/>
          </p:nvPr>
        </p:nvSpPr>
        <p:spPr/>
        <p:txBody>
          <a:bodyPr/>
          <a:lstStyle/>
          <a:p>
            <a:pPr eaLnBrk="1" hangingPunct="1"/>
            <a:r>
              <a:rPr lang="en-US" altLang="zh-CN" dirty="0" smtClean="0"/>
              <a:t>Big Men in Architecture(2)</a:t>
            </a:r>
          </a:p>
        </p:txBody>
      </p:sp>
      <p:sp>
        <p:nvSpPr>
          <p:cNvPr id="41987" name="Rectangle 3"/>
          <p:cNvSpPr>
            <a:spLocks noGrp="1" noRot="1" noChangeArrowheads="1"/>
          </p:cNvSpPr>
          <p:nvPr>
            <p:ph idx="1"/>
          </p:nvPr>
        </p:nvSpPr>
        <p:spPr>
          <a:xfrm>
            <a:off x="4800600" y="1196975"/>
            <a:ext cx="5581650" cy="4724400"/>
          </a:xfrm>
        </p:spPr>
        <p:txBody>
          <a:bodyPr/>
          <a:lstStyle/>
          <a:p>
            <a:pPr eaLnBrk="1" hangingPunct="1"/>
            <a:r>
              <a:rPr lang="en-US" altLang="zh-CN" smtClean="0">
                <a:solidFill>
                  <a:srgbClr val="0000FF"/>
                </a:solidFill>
              </a:rPr>
              <a:t>2001 </a:t>
            </a:r>
            <a:r>
              <a:rPr lang="en-US" altLang="zh-CN" sz="2800" b="1">
                <a:solidFill>
                  <a:srgbClr val="0000FF"/>
                </a:solidFill>
              </a:rPr>
              <a:t>Hennessy, John</a:t>
            </a:r>
            <a:endParaRPr lang="en-US" altLang="zh-CN" smtClean="0">
              <a:solidFill>
                <a:srgbClr val="0000FF"/>
              </a:solidFill>
            </a:endParaRPr>
          </a:p>
          <a:p>
            <a:pPr eaLnBrk="1" hangingPunct="1">
              <a:buFont typeface="Wingdings" pitchFamily="2" charset="2"/>
              <a:buNone/>
            </a:pPr>
            <a:r>
              <a:rPr lang="en-US" altLang="zh-CN" smtClean="0"/>
              <a:t>   For being the founder and chief architect of the MIPS Computer Systems and contributing to the development of the landmark MIPS R2000 microprocessor. </a:t>
            </a:r>
          </a:p>
          <a:p>
            <a:pPr eaLnBrk="1" hangingPunct="1"/>
            <a:endParaRPr lang="en-US" altLang="zh-CN" smtClean="0"/>
          </a:p>
        </p:txBody>
      </p:sp>
      <p:pic>
        <p:nvPicPr>
          <p:cNvPr id="41988" name="Picture 4" descr="hennessyphoto2003_2"/>
          <p:cNvPicPr>
            <a:picLocks noChangeAspect="1" noChangeArrowheads="1"/>
          </p:cNvPicPr>
          <p:nvPr/>
        </p:nvPicPr>
        <p:blipFill>
          <a:blip r:embed="rId2"/>
          <a:srcRect/>
          <a:stretch>
            <a:fillRect/>
          </a:stretch>
        </p:blipFill>
        <p:spPr bwMode="auto">
          <a:xfrm>
            <a:off x="1919288" y="1412875"/>
            <a:ext cx="2601912" cy="3816350"/>
          </a:xfrm>
          <a:prstGeom prst="rect">
            <a:avLst/>
          </a:prstGeom>
          <a:noFill/>
          <a:ln w="9525">
            <a:noFill/>
            <a:miter lim="800000"/>
            <a:headEnd/>
            <a:tailEnd/>
          </a:ln>
        </p:spPr>
      </p:pic>
      <p:pic>
        <p:nvPicPr>
          <p:cNvPr id="41989" name="Picture 5" descr="hennessyphoto2003_2"/>
          <p:cNvPicPr>
            <a:picLocks noChangeAspect="1" noChangeArrowheads="1"/>
          </p:cNvPicPr>
          <p:nvPr/>
        </p:nvPicPr>
        <p:blipFill>
          <a:blip r:embed="rId2"/>
          <a:srcRect/>
          <a:stretch>
            <a:fillRect/>
          </a:stretch>
        </p:blipFill>
        <p:spPr bwMode="auto">
          <a:xfrm>
            <a:off x="1919288" y="1412876"/>
            <a:ext cx="2660650" cy="4124325"/>
          </a:xfrm>
          <a:prstGeom prst="rect">
            <a:avLst/>
          </a:prstGeom>
          <a:noFill/>
          <a:ln w="9525">
            <a:noFill/>
            <a:miter lim="800000"/>
            <a:headEnd/>
            <a:tailEnd/>
          </a:ln>
        </p:spPr>
      </p:pic>
    </p:spTree>
  </p:cSld>
  <p:clrMapOvr>
    <a:masterClrMapping/>
  </p:clrMapOvr>
  <p:transition spd="slow">
    <p:pull dir="ru"/>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rrowheads="1"/>
          </p:cNvSpPr>
          <p:nvPr>
            <p:ph type="title"/>
          </p:nvPr>
        </p:nvSpPr>
        <p:spPr>
          <a:xfrm>
            <a:off x="2782889" y="0"/>
            <a:ext cx="7634287" cy="908050"/>
          </a:xfrm>
        </p:spPr>
        <p:txBody>
          <a:bodyPr/>
          <a:lstStyle/>
          <a:p>
            <a:pPr eaLnBrk="1" hangingPunct="1"/>
            <a:r>
              <a:rPr lang="en-US" altLang="zh-CN" smtClean="0"/>
              <a:t>Big Men in Architecture(3)</a:t>
            </a:r>
          </a:p>
        </p:txBody>
      </p:sp>
      <p:sp>
        <p:nvSpPr>
          <p:cNvPr id="43011" name="Rectangle 3"/>
          <p:cNvSpPr>
            <a:spLocks noGrp="1" noRot="1" noChangeArrowheads="1"/>
          </p:cNvSpPr>
          <p:nvPr>
            <p:ph idx="1"/>
          </p:nvPr>
        </p:nvSpPr>
        <p:spPr>
          <a:xfrm>
            <a:off x="2133600" y="5084763"/>
            <a:ext cx="8534400" cy="1223962"/>
          </a:xfrm>
        </p:spPr>
        <p:txBody>
          <a:bodyPr/>
          <a:lstStyle/>
          <a:p>
            <a:pPr eaLnBrk="1" hangingPunct="1">
              <a:lnSpc>
                <a:spcPct val="90000"/>
              </a:lnSpc>
            </a:pPr>
            <a:r>
              <a:rPr lang="en-US" altLang="zh-CN" sz="2400" b="1" dirty="0">
                <a:solidFill>
                  <a:srgbClr val="0000FF"/>
                </a:solidFill>
              </a:rPr>
              <a:t>1999 ACM Turing Award</a:t>
            </a:r>
          </a:p>
          <a:p>
            <a:pPr eaLnBrk="1" hangingPunct="1">
              <a:lnSpc>
                <a:spcPct val="90000"/>
              </a:lnSpc>
              <a:buFont typeface="Wingdings" pitchFamily="2" charset="2"/>
              <a:buNone/>
            </a:pPr>
            <a:r>
              <a:rPr lang="en-US" altLang="zh-CN" sz="2400" dirty="0"/>
              <a:t>     landmark contributions to computer architecture, operating systems, and software engineering."</a:t>
            </a:r>
          </a:p>
        </p:txBody>
      </p:sp>
      <p:pic>
        <p:nvPicPr>
          <p:cNvPr id="43012" name="Picture 5" descr="Brookspic"/>
          <p:cNvPicPr>
            <a:picLocks noChangeAspect="1" noChangeArrowheads="1"/>
          </p:cNvPicPr>
          <p:nvPr/>
        </p:nvPicPr>
        <p:blipFill>
          <a:blip r:embed="rId2"/>
          <a:srcRect/>
          <a:stretch>
            <a:fillRect/>
          </a:stretch>
        </p:blipFill>
        <p:spPr bwMode="auto">
          <a:xfrm>
            <a:off x="1847850" y="1052513"/>
            <a:ext cx="2922588" cy="3136900"/>
          </a:xfrm>
          <a:prstGeom prst="rect">
            <a:avLst/>
          </a:prstGeom>
          <a:noFill/>
          <a:ln w="9525">
            <a:noFill/>
            <a:miter lim="800000"/>
            <a:headEnd/>
            <a:tailEnd/>
          </a:ln>
        </p:spPr>
      </p:pic>
      <p:sp>
        <p:nvSpPr>
          <p:cNvPr id="43013" name="Text Box 6"/>
          <p:cNvSpPr txBox="1">
            <a:spLocks noChangeArrowheads="1"/>
          </p:cNvSpPr>
          <p:nvPr/>
        </p:nvSpPr>
        <p:spPr bwMode="auto">
          <a:xfrm>
            <a:off x="5519738" y="1196976"/>
            <a:ext cx="5148262" cy="4062651"/>
          </a:xfrm>
          <a:prstGeom prst="rect">
            <a:avLst/>
          </a:prstGeom>
          <a:noFill/>
          <a:ln w="12700" cap="sq" algn="ctr">
            <a:noFill/>
            <a:miter lim="800000"/>
            <a:headEnd/>
            <a:tailEnd/>
          </a:ln>
        </p:spPr>
        <p:txBody>
          <a:bodyPr lIns="44436" tIns="36501" rIns="71415" bIns="-36501">
            <a:spAutoFit/>
          </a:bodyPr>
          <a:lstStyle/>
          <a:p>
            <a:pPr eaLnBrk="0" fontAlgn="ctr" hangingPunct="0"/>
            <a:r>
              <a:rPr lang="en-US" altLang="zh-CN" sz="2400" b="1">
                <a:solidFill>
                  <a:srgbClr val="0000FF"/>
                </a:solidFill>
              </a:rPr>
              <a:t>2004 </a:t>
            </a:r>
            <a:r>
              <a:rPr lang="en-US" altLang="zh-CN" sz="2400" b="1">
                <a:solidFill>
                  <a:srgbClr val="0000FF"/>
                </a:solidFill>
                <a:hlinkClick r:id="rId3"/>
              </a:rPr>
              <a:t>Eckert-Mauchly Award</a:t>
            </a:r>
            <a:r>
              <a:rPr kumimoji="1" lang="en-US" altLang="zh-CN" sz="2400">
                <a:latin typeface="Times New Roman" pitchFamily="18" charset="0"/>
              </a:rPr>
              <a:t> </a:t>
            </a:r>
            <a:endParaRPr kumimoji="1" lang="en-US" altLang="zh-CN" sz="2400" b="1">
              <a:latin typeface="Times New Roman" pitchFamily="18" charset="0"/>
            </a:endParaRPr>
          </a:p>
          <a:p>
            <a:pPr eaLnBrk="0" fontAlgn="ctr" hangingPunct="0"/>
            <a:r>
              <a:rPr kumimoji="1" lang="en-US" altLang="zh-CN" sz="2400">
                <a:latin typeface="Times New Roman" pitchFamily="18" charset="0"/>
              </a:rPr>
              <a:t>"For the definition of computer architecture and contributions to the concept of computer families and to the principles of instruction set design; for seminal contributions in instruction sequencing, including interrupt systems and execute instructions; and for contributions to the IBM 360 instruction set architecture."</a:t>
            </a:r>
            <a:br>
              <a:rPr kumimoji="1" lang="en-US" altLang="zh-CN" sz="2400">
                <a:latin typeface="Times New Roman" pitchFamily="18" charset="0"/>
              </a:rPr>
            </a:br>
            <a:endParaRPr kumimoji="1" lang="en-US" altLang="zh-CN" sz="2400">
              <a:latin typeface="Times New Roman" pitchFamily="18" charset="0"/>
            </a:endParaRPr>
          </a:p>
        </p:txBody>
      </p:sp>
      <p:sp>
        <p:nvSpPr>
          <p:cNvPr id="43014" name="Text Box 7"/>
          <p:cNvSpPr txBox="1">
            <a:spLocks noChangeArrowheads="1"/>
          </p:cNvSpPr>
          <p:nvPr/>
        </p:nvSpPr>
        <p:spPr bwMode="auto">
          <a:xfrm>
            <a:off x="1774826" y="4221163"/>
            <a:ext cx="3554413" cy="609600"/>
          </a:xfrm>
          <a:prstGeom prst="rect">
            <a:avLst/>
          </a:prstGeom>
          <a:noFill/>
          <a:ln w="12700" cap="sq" algn="ctr">
            <a:noFill/>
            <a:miter lim="800000"/>
            <a:headEnd/>
            <a:tailEnd/>
          </a:ln>
        </p:spPr>
        <p:txBody>
          <a:bodyPr wrap="none" lIns="44436" tIns="36501" rIns="71415" bIns="-36501">
            <a:spAutoFit/>
          </a:bodyPr>
          <a:lstStyle/>
          <a:p>
            <a:pPr algn="ctr" eaLnBrk="0" fontAlgn="ctr" hangingPunct="0"/>
            <a:r>
              <a:rPr kumimoji="1" lang="en-US" altLang="zh-CN" sz="2000" b="1">
                <a:solidFill>
                  <a:srgbClr val="FF3300"/>
                </a:solidFill>
                <a:latin typeface="Times New Roman" pitchFamily="18" charset="0"/>
              </a:rPr>
              <a:t>Frederick</a:t>
            </a:r>
            <a:r>
              <a:rPr kumimoji="1" lang="en-US" altLang="zh-CN" sz="2000" b="1">
                <a:solidFill>
                  <a:srgbClr val="FF3300"/>
                </a:solidFill>
                <a:latin typeface="宋体" pitchFamily="2" charset="-122"/>
              </a:rPr>
              <a:t> </a:t>
            </a:r>
            <a:r>
              <a:rPr kumimoji="1" lang="en-US" altLang="zh-CN" sz="2000" b="1">
                <a:solidFill>
                  <a:srgbClr val="FF3300"/>
                </a:solidFill>
                <a:latin typeface="Times New Roman" pitchFamily="18" charset="0"/>
              </a:rPr>
              <a:t>P.</a:t>
            </a:r>
            <a:r>
              <a:rPr kumimoji="1" lang="en-US" altLang="zh-CN" sz="2000" b="1">
                <a:solidFill>
                  <a:srgbClr val="FF3300"/>
                </a:solidFill>
                <a:latin typeface="宋体" pitchFamily="2" charset="-122"/>
              </a:rPr>
              <a:t> </a:t>
            </a:r>
            <a:r>
              <a:rPr kumimoji="1" lang="en-US" altLang="zh-CN" sz="2000" b="1">
                <a:solidFill>
                  <a:srgbClr val="FF3300"/>
                </a:solidFill>
                <a:latin typeface="Times New Roman" pitchFamily="18" charset="0"/>
              </a:rPr>
              <a:t>Brooks</a:t>
            </a:r>
          </a:p>
          <a:p>
            <a:pPr algn="ctr" eaLnBrk="0" fontAlgn="ctr" hangingPunct="0"/>
            <a:r>
              <a:rPr kumimoji="1" lang="en-US" altLang="zh-CN" sz="2000" b="1">
                <a:solidFill>
                  <a:srgbClr val="0000FF"/>
                </a:solidFill>
                <a:latin typeface="Times New Roman" pitchFamily="18" charset="0"/>
              </a:rPr>
              <a:t>http://www.cs.unc.edu/~brooks/</a:t>
            </a:r>
          </a:p>
        </p:txBody>
      </p:sp>
    </p:spTree>
  </p:cSld>
  <p:clrMapOvr>
    <a:masterClrMapping/>
  </p:clrMapOvr>
  <p:transition spd="slow">
    <p:pull dir="ru"/>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rrowheads="1"/>
          </p:cNvSpPr>
          <p:nvPr>
            <p:ph type="title"/>
          </p:nvPr>
        </p:nvSpPr>
        <p:spPr/>
        <p:txBody>
          <a:bodyPr/>
          <a:lstStyle/>
          <a:p>
            <a:pPr eaLnBrk="1" hangingPunct="1"/>
            <a:r>
              <a:rPr lang="en-US" altLang="zh-CN" smtClean="0"/>
              <a:t>Big Men in Architecture(5)</a:t>
            </a:r>
          </a:p>
        </p:txBody>
      </p:sp>
      <p:sp>
        <p:nvSpPr>
          <p:cNvPr id="242691" name="Rectangle 3"/>
          <p:cNvSpPr>
            <a:spLocks noGrp="1" noRot="1" noChangeArrowheads="1"/>
          </p:cNvSpPr>
          <p:nvPr>
            <p:ph idx="1"/>
          </p:nvPr>
        </p:nvSpPr>
        <p:spPr>
          <a:xfrm>
            <a:off x="1337056" y="1241742"/>
            <a:ext cx="8784654" cy="4858420"/>
          </a:xfrm>
        </p:spPr>
        <p:txBody>
          <a:bodyPr/>
          <a:lstStyle/>
          <a:p>
            <a:pPr eaLnBrk="1" hangingPunct="1"/>
            <a:r>
              <a:rPr lang="en-US" altLang="zh-CN" dirty="0" smtClean="0"/>
              <a:t>1996  Yale </a:t>
            </a:r>
            <a:r>
              <a:rPr lang="en-US" altLang="zh-CN" dirty="0" err="1" smtClean="0"/>
              <a:t>Patt</a:t>
            </a:r>
            <a:endParaRPr lang="en-US" altLang="zh-CN" dirty="0" smtClean="0"/>
          </a:p>
          <a:p>
            <a:pPr eaLnBrk="1" hangingPunct="1">
              <a:buFont typeface="Wingdings" pitchFamily="2" charset="2"/>
              <a:buNone/>
            </a:pPr>
            <a:r>
              <a:rPr lang="en-US" altLang="zh-CN" dirty="0" smtClean="0"/>
              <a:t>    For important contributions to instruction level parallelism and superscalar processor design. </a:t>
            </a:r>
            <a:endParaRPr lang="en-US" altLang="zh-CN" dirty="0"/>
          </a:p>
          <a:p>
            <a:r>
              <a:rPr lang="en-US" altLang="zh-CN" dirty="0" smtClean="0"/>
              <a:t>Introduction </a:t>
            </a:r>
            <a:r>
              <a:rPr lang="en-US" altLang="zh-CN" dirty="0"/>
              <a:t>to computing </a:t>
            </a:r>
            <a:r>
              <a:rPr lang="en-US" altLang="zh-CN" dirty="0" smtClean="0"/>
              <a:t>systems</a:t>
            </a:r>
          </a:p>
          <a:p>
            <a:pPr marL="0" indent="0">
              <a:buNone/>
            </a:pPr>
            <a:r>
              <a:rPr lang="zh-CN" altLang="en-US" dirty="0" smtClean="0"/>
              <a:t>  （</a:t>
            </a:r>
            <a:r>
              <a:rPr lang="en-US" altLang="zh-CN" dirty="0" smtClean="0"/>
              <a:t>2013-2017, 2019</a:t>
            </a:r>
            <a:r>
              <a:rPr lang="zh-CN" altLang="en-US" dirty="0" smtClean="0"/>
              <a:t>）</a:t>
            </a:r>
            <a:endParaRPr lang="en-US" altLang="zh-CN" dirty="0"/>
          </a:p>
        </p:txBody>
      </p:sp>
      <p:pic>
        <p:nvPicPr>
          <p:cNvPr id="242692" name="Picture 4" descr="DSCF3479_1"/>
          <p:cNvPicPr>
            <a:picLocks noChangeAspect="1" noChangeArrowheads="1"/>
          </p:cNvPicPr>
          <p:nvPr/>
        </p:nvPicPr>
        <p:blipFill>
          <a:blip r:embed="rId2"/>
          <a:srcRect/>
          <a:stretch>
            <a:fillRect/>
          </a:stretch>
        </p:blipFill>
        <p:spPr bwMode="auto">
          <a:xfrm>
            <a:off x="6960096" y="2924944"/>
            <a:ext cx="4104456" cy="3319234"/>
          </a:xfrm>
          <a:prstGeom prst="rect">
            <a:avLst/>
          </a:prstGeom>
          <a:noFill/>
          <a:ln w="9525">
            <a:noFill/>
            <a:miter lim="800000"/>
            <a:headEnd/>
            <a:tailEnd/>
          </a:ln>
        </p:spPr>
      </p:pic>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242691">
                                            <p:txEl>
                                              <p:pRg st="0" end="0"/>
                                            </p:txEl>
                                          </p:spTgt>
                                        </p:tgtEl>
                                        <p:attrNameLst>
                                          <p:attrName>style.visibility</p:attrName>
                                        </p:attrNameLst>
                                      </p:cBhvr>
                                      <p:to>
                                        <p:strVal val="visible"/>
                                      </p:to>
                                    </p:set>
                                    <p:anim to="" calcmode="lin" valueType="num">
                                      <p:cBhvr>
                                        <p:cTn id="7" dur="1" fill="hold"/>
                                        <p:tgtEl>
                                          <p:spTgt spid="242691">
                                            <p:txEl>
                                              <p:pRg st="0" end="0"/>
                                            </p:txEl>
                                          </p:spTgt>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242692"/>
                                        </p:tgtEl>
                                        <p:attrNameLst>
                                          <p:attrName>style.visibility</p:attrName>
                                        </p:attrNameLst>
                                      </p:cBhvr>
                                      <p:to>
                                        <p:strVal val="visible"/>
                                      </p:to>
                                    </p:set>
                                    <p:anim to="" calcmode="lin" valueType="num">
                                      <p:cBhvr>
                                        <p:cTn id="12" dur="1" fill="hold"/>
                                        <p:tgtEl>
                                          <p:spTgt spid="242692"/>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1"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rrowheads="1"/>
          </p:cNvSpPr>
          <p:nvPr>
            <p:ph type="title"/>
          </p:nvPr>
        </p:nvSpPr>
        <p:spPr/>
        <p:txBody>
          <a:bodyPr/>
          <a:lstStyle/>
          <a:p>
            <a:pPr eaLnBrk="1" hangingPunct="1"/>
            <a:r>
              <a:rPr lang="en-US" altLang="zh-CN" smtClean="0"/>
              <a:t>Big Men in Architecture(6)</a:t>
            </a:r>
          </a:p>
        </p:txBody>
      </p:sp>
      <p:sp>
        <p:nvSpPr>
          <p:cNvPr id="46083" name="Rectangle 3"/>
          <p:cNvSpPr>
            <a:spLocks noGrp="1" noRot="1" noChangeArrowheads="1"/>
          </p:cNvSpPr>
          <p:nvPr>
            <p:ph idx="1"/>
          </p:nvPr>
        </p:nvSpPr>
        <p:spPr>
          <a:xfrm>
            <a:off x="1774825" y="1196975"/>
            <a:ext cx="5487988" cy="4724400"/>
          </a:xfrm>
        </p:spPr>
        <p:txBody>
          <a:bodyPr/>
          <a:lstStyle/>
          <a:p>
            <a:pPr eaLnBrk="1" hangingPunct="1"/>
            <a:r>
              <a:rPr lang="en-US" altLang="zh-CN" smtClean="0">
                <a:solidFill>
                  <a:srgbClr val="0000FF"/>
                </a:solidFill>
              </a:rPr>
              <a:t>1992 </a:t>
            </a:r>
            <a:r>
              <a:rPr lang="en-US" altLang="zh-CN" b="1" smtClean="0">
                <a:solidFill>
                  <a:srgbClr val="0000FF"/>
                </a:solidFill>
              </a:rPr>
              <a:t>Michael J. Flynn</a:t>
            </a:r>
            <a:r>
              <a:rPr lang="en-US" altLang="zh-CN" smtClean="0"/>
              <a:t> </a:t>
            </a:r>
          </a:p>
          <a:p>
            <a:pPr eaLnBrk="1" hangingPunct="1">
              <a:buFont typeface="Wingdings" pitchFamily="2" charset="2"/>
              <a:buNone/>
            </a:pPr>
            <a:r>
              <a:rPr lang="en-US" altLang="zh-CN" sz="1800"/>
              <a:t>        </a:t>
            </a:r>
            <a:r>
              <a:rPr lang="en-US" altLang="zh-CN" sz="2000"/>
              <a:t>http://www.cpe.calpoly.edu/IAB/flynn.html</a:t>
            </a:r>
          </a:p>
          <a:p>
            <a:pPr eaLnBrk="1" hangingPunct="1"/>
            <a:r>
              <a:rPr lang="en-US" altLang="zh-CN" smtClean="0"/>
              <a:t>For his important and seminal contributions to processor organization and classification, computer arithmetic and performance evaluation. </a:t>
            </a:r>
          </a:p>
        </p:txBody>
      </p:sp>
      <p:pic>
        <p:nvPicPr>
          <p:cNvPr id="46084" name="Picture 4" descr="flynn,michael"/>
          <p:cNvPicPr>
            <a:picLocks noChangeAspect="1" noChangeArrowheads="1"/>
          </p:cNvPicPr>
          <p:nvPr/>
        </p:nvPicPr>
        <p:blipFill>
          <a:blip r:embed="rId2"/>
          <a:srcRect/>
          <a:stretch>
            <a:fillRect/>
          </a:stretch>
        </p:blipFill>
        <p:spPr bwMode="auto">
          <a:xfrm>
            <a:off x="7319963" y="1412876"/>
            <a:ext cx="2646362" cy="3527425"/>
          </a:xfrm>
          <a:prstGeom prst="rect">
            <a:avLst/>
          </a:prstGeom>
          <a:noFill/>
          <a:ln w="9525">
            <a:noFill/>
            <a:miter lim="800000"/>
            <a:headEnd/>
            <a:tailEnd/>
          </a:ln>
        </p:spPr>
      </p:pic>
    </p:spTree>
  </p:cSld>
  <p:clrMapOvr>
    <a:masterClrMapping/>
  </p:clrMapOvr>
  <p:transition spd="slow">
    <p:pull dir="ru"/>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rrowheads="1"/>
          </p:cNvSpPr>
          <p:nvPr>
            <p:ph type="title"/>
          </p:nvPr>
        </p:nvSpPr>
        <p:spPr/>
        <p:txBody>
          <a:bodyPr/>
          <a:lstStyle/>
          <a:p>
            <a:pPr eaLnBrk="1" hangingPunct="1"/>
            <a:r>
              <a:rPr lang="en-US" altLang="zh-CN" smtClean="0"/>
              <a:t>Big Men in Architecture(7)</a:t>
            </a:r>
          </a:p>
        </p:txBody>
      </p:sp>
      <p:sp>
        <p:nvSpPr>
          <p:cNvPr id="47107" name="Rectangle 3"/>
          <p:cNvSpPr>
            <a:spLocks noGrp="1" noRot="1" noChangeArrowheads="1"/>
          </p:cNvSpPr>
          <p:nvPr>
            <p:ph idx="1"/>
          </p:nvPr>
        </p:nvSpPr>
        <p:spPr>
          <a:xfrm>
            <a:off x="1847850" y="1557338"/>
            <a:ext cx="4338638" cy="4724400"/>
          </a:xfrm>
        </p:spPr>
        <p:txBody>
          <a:bodyPr/>
          <a:lstStyle/>
          <a:p>
            <a:pPr eaLnBrk="1" hangingPunct="1"/>
            <a:r>
              <a:rPr lang="en-US" altLang="zh-CN" sz="2800" b="1"/>
              <a:t>1989</a:t>
            </a:r>
            <a:r>
              <a:rPr lang="en-US" altLang="zh-CN" sz="2800"/>
              <a:t> </a:t>
            </a:r>
            <a:r>
              <a:rPr lang="en-US" altLang="zh-CN" sz="2800" b="1">
                <a:solidFill>
                  <a:srgbClr val="005499"/>
                </a:solidFill>
                <a:hlinkClick r:id="rId2"/>
              </a:rPr>
              <a:t>Cray, Seymour</a:t>
            </a:r>
            <a:endParaRPr lang="en-US" altLang="zh-CN" sz="2800" b="1">
              <a:solidFill>
                <a:srgbClr val="005499"/>
              </a:solidFill>
            </a:endParaRPr>
          </a:p>
          <a:p>
            <a:pPr eaLnBrk="1" hangingPunct="1"/>
            <a:r>
              <a:rPr kumimoji="1" lang="en-US" altLang="zh-CN" b="1" smtClean="0"/>
              <a:t>For a career of achievements that have advanced supercomputing design.</a:t>
            </a:r>
            <a:r>
              <a:rPr kumimoji="1" lang="en-US" altLang="zh-CN" smtClean="0"/>
              <a:t> </a:t>
            </a:r>
          </a:p>
        </p:txBody>
      </p:sp>
      <p:pic>
        <p:nvPicPr>
          <p:cNvPr id="47108" name="Picture 4" descr="PORTRAIT"/>
          <p:cNvPicPr>
            <a:picLocks noChangeAspect="1" noChangeArrowheads="1"/>
          </p:cNvPicPr>
          <p:nvPr/>
        </p:nvPicPr>
        <p:blipFill>
          <a:blip r:embed="rId3"/>
          <a:srcRect/>
          <a:stretch>
            <a:fillRect/>
          </a:stretch>
        </p:blipFill>
        <p:spPr bwMode="auto">
          <a:xfrm>
            <a:off x="7175500" y="1412875"/>
            <a:ext cx="3009900" cy="4319588"/>
          </a:xfrm>
          <a:prstGeom prst="rect">
            <a:avLst/>
          </a:prstGeom>
          <a:noFill/>
          <a:ln w="9525">
            <a:noFill/>
            <a:miter lim="800000"/>
            <a:headEnd/>
            <a:tailEnd/>
          </a:ln>
        </p:spPr>
      </p:pic>
    </p:spTree>
  </p:cSld>
  <p:clrMapOvr>
    <a:masterClrMapping/>
  </p:clrMapOvr>
  <p:transition spd="slow">
    <p:pull dir="ru"/>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rrowheads="1"/>
          </p:cNvSpPr>
          <p:nvPr>
            <p:ph type="title"/>
          </p:nvPr>
        </p:nvSpPr>
        <p:spPr>
          <a:xfrm>
            <a:off x="2495551" y="0"/>
            <a:ext cx="7921625" cy="908050"/>
          </a:xfrm>
        </p:spPr>
        <p:txBody>
          <a:bodyPr/>
          <a:lstStyle/>
          <a:p>
            <a:pPr eaLnBrk="1" hangingPunct="1"/>
            <a:r>
              <a:rPr lang="en-US" altLang="zh-CN" smtClean="0"/>
              <a:t>Big Men in Architecture(8)</a:t>
            </a:r>
          </a:p>
        </p:txBody>
      </p:sp>
      <p:sp>
        <p:nvSpPr>
          <p:cNvPr id="254979" name="Rectangle 3"/>
          <p:cNvSpPr>
            <a:spLocks noGrp="1" noRot="1" noChangeArrowheads="1"/>
          </p:cNvSpPr>
          <p:nvPr>
            <p:ph idx="1"/>
          </p:nvPr>
        </p:nvSpPr>
        <p:spPr>
          <a:xfrm>
            <a:off x="1524000" y="4724400"/>
            <a:ext cx="8839200" cy="2641600"/>
          </a:xfrm>
        </p:spPr>
        <p:txBody>
          <a:bodyPr/>
          <a:lstStyle/>
          <a:p>
            <a:pPr eaLnBrk="1" hangingPunct="1"/>
            <a:r>
              <a:rPr lang="en-US" altLang="zh-CN" sz="2800" b="1"/>
              <a:t>1987</a:t>
            </a:r>
            <a:r>
              <a:rPr lang="en-US" altLang="zh-CN" sz="2800"/>
              <a:t> </a:t>
            </a:r>
            <a:r>
              <a:rPr lang="en-US" altLang="zh-CN" sz="2800">
                <a:hlinkClick r:id="rId2"/>
              </a:rPr>
              <a:t>Amdahl, Gene M.</a:t>
            </a:r>
            <a:r>
              <a:rPr lang="en-US" altLang="zh-CN" sz="2800"/>
              <a:t/>
            </a:r>
            <a:br>
              <a:rPr lang="en-US" altLang="zh-CN" sz="2800"/>
            </a:br>
            <a:r>
              <a:rPr lang="en-US" altLang="zh-CN" sz="2800"/>
              <a:t>For outstanding innovations in computer architecture, including pipelining, instruction look-ahead, and cache memory. </a:t>
            </a:r>
          </a:p>
        </p:txBody>
      </p:sp>
      <p:pic>
        <p:nvPicPr>
          <p:cNvPr id="254980" name="Picture 4" descr="Amdale"/>
          <p:cNvPicPr>
            <a:picLocks noChangeAspect="1" noChangeArrowheads="1"/>
          </p:cNvPicPr>
          <p:nvPr/>
        </p:nvPicPr>
        <p:blipFill>
          <a:blip r:embed="rId3"/>
          <a:srcRect/>
          <a:stretch>
            <a:fillRect/>
          </a:stretch>
        </p:blipFill>
        <p:spPr bwMode="auto">
          <a:xfrm>
            <a:off x="1381125" y="908467"/>
            <a:ext cx="4978400" cy="6237287"/>
          </a:xfrm>
          <a:prstGeom prst="rect">
            <a:avLst/>
          </a:prstGeom>
          <a:noFill/>
          <a:ln w="9525">
            <a:noFill/>
            <a:miter lim="800000"/>
            <a:headEnd/>
            <a:tailEnd/>
          </a:ln>
        </p:spPr>
      </p:pic>
      <p:pic>
        <p:nvPicPr>
          <p:cNvPr id="254982" name="Picture 6" descr="IBM-compatible_mainframe"/>
          <p:cNvPicPr>
            <a:picLocks noChangeAspect="1" noChangeArrowheads="1"/>
          </p:cNvPicPr>
          <p:nvPr/>
        </p:nvPicPr>
        <p:blipFill>
          <a:blip r:embed="rId4"/>
          <a:srcRect/>
          <a:stretch>
            <a:fillRect/>
          </a:stretch>
        </p:blipFill>
        <p:spPr bwMode="auto">
          <a:xfrm>
            <a:off x="6816725" y="1268413"/>
            <a:ext cx="3403600" cy="3960812"/>
          </a:xfrm>
          <a:prstGeom prst="rect">
            <a:avLst/>
          </a:prstGeom>
          <a:noFill/>
          <a:ln w="9525">
            <a:noFill/>
            <a:miter lim="800000"/>
            <a:headEnd/>
            <a:tailEnd/>
          </a:ln>
        </p:spPr>
      </p:pic>
      <p:sp>
        <p:nvSpPr>
          <p:cNvPr id="48134" name="Rectangle 7"/>
          <p:cNvSpPr>
            <a:spLocks noChangeArrowheads="1"/>
          </p:cNvSpPr>
          <p:nvPr/>
        </p:nvSpPr>
        <p:spPr bwMode="auto">
          <a:xfrm>
            <a:off x="3931658" y="5863889"/>
            <a:ext cx="117046" cy="430887"/>
          </a:xfrm>
          <a:prstGeom prst="rect">
            <a:avLst/>
          </a:prstGeom>
          <a:noFill/>
          <a:ln w="12700" cap="sq" algn="ctr">
            <a:noFill/>
            <a:miter lim="800000"/>
            <a:headEnd/>
            <a:tailEnd/>
          </a:ln>
        </p:spPr>
        <p:txBody>
          <a:bodyPr wrap="none" lIns="44436" tIns="36501" rIns="71415" bIns="-36501" anchor="ctr">
            <a:spAutoFit/>
          </a:bodyPr>
          <a:lstStyle/>
          <a:p>
            <a:endParaRPr lang="zh-CN" altLang="en-US"/>
          </a:p>
        </p:txBody>
      </p:sp>
      <p:grpSp>
        <p:nvGrpSpPr>
          <p:cNvPr id="2" name="Group 10"/>
          <p:cNvGrpSpPr>
            <a:grpSpLocks/>
          </p:cNvGrpSpPr>
          <p:nvPr/>
        </p:nvGrpSpPr>
        <p:grpSpPr bwMode="auto">
          <a:xfrm>
            <a:off x="1403353" y="5080002"/>
            <a:ext cx="4932364" cy="1741488"/>
            <a:chOff x="3031" y="3200"/>
            <a:chExt cx="3107" cy="1097"/>
          </a:xfrm>
        </p:grpSpPr>
        <p:sp>
          <p:nvSpPr>
            <p:cNvPr id="48137" name="Rectangle 9"/>
            <p:cNvSpPr>
              <a:spLocks noChangeArrowheads="1"/>
            </p:cNvSpPr>
            <p:nvPr/>
          </p:nvSpPr>
          <p:spPr bwMode="auto">
            <a:xfrm>
              <a:off x="3031" y="3200"/>
              <a:ext cx="3107" cy="1097"/>
            </a:xfrm>
            <a:prstGeom prst="rect">
              <a:avLst/>
            </a:prstGeom>
            <a:solidFill>
              <a:srgbClr val="FFFFFF"/>
            </a:solidFill>
            <a:ln w="9525">
              <a:solidFill>
                <a:srgbClr val="000000"/>
              </a:solidFill>
              <a:miter lim="800000"/>
              <a:headEnd/>
              <a:tailEnd/>
            </a:ln>
          </p:spPr>
          <p:txBody>
            <a:bodyPr/>
            <a:lstStyle/>
            <a:p>
              <a:endParaRPr lang="zh-CN" altLang="en-US"/>
            </a:p>
          </p:txBody>
        </p:sp>
        <p:sp>
          <p:nvSpPr>
            <p:cNvPr id="48138" name="Text Box 5"/>
            <p:cNvSpPr txBox="1">
              <a:spLocks noChangeArrowheads="1"/>
            </p:cNvSpPr>
            <p:nvPr/>
          </p:nvSpPr>
          <p:spPr bwMode="auto">
            <a:xfrm>
              <a:off x="3157" y="3256"/>
              <a:ext cx="2981" cy="969"/>
            </a:xfrm>
            <a:prstGeom prst="rect">
              <a:avLst/>
            </a:prstGeom>
            <a:noFill/>
            <a:ln w="12700" cap="sq" algn="ctr">
              <a:noFill/>
              <a:miter lim="800000"/>
              <a:headEnd/>
              <a:tailEnd/>
            </a:ln>
          </p:spPr>
          <p:txBody>
            <a:bodyPr wrap="square" lIns="44436" tIns="36501" rIns="71415" bIns="-36501">
              <a:spAutoFit/>
            </a:bodyPr>
            <a:lstStyle/>
            <a:p>
              <a:pPr eaLnBrk="0" fontAlgn="ctr" hangingPunct="0"/>
              <a:r>
                <a:rPr kumimoji="1" lang="en-US" altLang="zh-CN" sz="2000" b="1" dirty="0">
                  <a:solidFill>
                    <a:srgbClr val="FF3300"/>
                  </a:solidFill>
                  <a:latin typeface="Times New Roman" pitchFamily="18" charset="0"/>
                </a:rPr>
                <a:t>In 1975, Dr. Amdahl stands beside the Wisconsin Integrally Synchronized Computer (WISC), which he designed in 1950. It was built in 1952. (Image courtesy of Dr. Gene M. Amdahl.)</a:t>
              </a:r>
            </a:p>
          </p:txBody>
        </p:sp>
      </p:grpSp>
      <p:sp>
        <p:nvSpPr>
          <p:cNvPr id="48136" name="Rectangle 8"/>
          <p:cNvSpPr>
            <a:spLocks noChangeArrowheads="1"/>
          </p:cNvSpPr>
          <p:nvPr/>
        </p:nvSpPr>
        <p:spPr bwMode="auto">
          <a:xfrm>
            <a:off x="1524001" y="5828170"/>
            <a:ext cx="4932363" cy="430887"/>
          </a:xfrm>
          <a:prstGeom prst="rect">
            <a:avLst/>
          </a:prstGeom>
          <a:noFill/>
          <a:ln w="12700" cap="sq" algn="ctr">
            <a:noFill/>
            <a:miter lim="800000"/>
            <a:headEnd/>
            <a:tailEnd/>
          </a:ln>
        </p:spPr>
        <p:txBody>
          <a:bodyPr lIns="44436" tIns="36501" rIns="71415" bIns="-36501" anchor="ctr">
            <a:spAutoFit/>
          </a:bodyPr>
          <a:lstStyle/>
          <a:p>
            <a:endParaRPr lang="zh-CN" altLang="en-US"/>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254979">
                                            <p:txEl>
                                              <p:pRg st="0" end="0"/>
                                            </p:txEl>
                                          </p:spTgt>
                                        </p:tgtEl>
                                        <p:attrNameLst>
                                          <p:attrName>style.visibility</p:attrName>
                                        </p:attrNameLst>
                                      </p:cBhvr>
                                      <p:to>
                                        <p:strVal val="visible"/>
                                      </p:to>
                                    </p:set>
                                    <p:anim to="" calcmode="lin" valueType="num">
                                      <p:cBhvr>
                                        <p:cTn id="7" dur="1" fill="hold"/>
                                        <p:tgtEl>
                                          <p:spTgt spid="254979">
                                            <p:txEl>
                                              <p:pRg st="0" end="0"/>
                                            </p:txEl>
                                          </p:spTgt>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254980"/>
                                        </p:tgtEl>
                                        <p:attrNameLst>
                                          <p:attrName>style.visibility</p:attrName>
                                        </p:attrNameLst>
                                      </p:cBhvr>
                                      <p:to>
                                        <p:strVal val="visible"/>
                                      </p:to>
                                    </p:set>
                                    <p:anim to="" calcmode="lin" valueType="num">
                                      <p:cBhvr>
                                        <p:cTn id="12" dur="1" fill="hold"/>
                                        <p:tgtEl>
                                          <p:spTgt spid="254980"/>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to="" calcmode="lin" valueType="num">
                                      <p:cBhvr>
                                        <p:cTn id="17" dur="1" fill="hold"/>
                                        <p:tgtEl>
                                          <p:spTgt spid="2"/>
                                        </p:tgtEl>
                                        <p:attrNameLst>
                                          <p:attrName/>
                                        </p:attrNameLst>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nodeType="clickEffect">
                                  <p:stCondLst>
                                    <p:cond delay="0"/>
                                  </p:stCondLst>
                                  <p:childTnLst>
                                    <p:set>
                                      <p:cBhvr>
                                        <p:cTn id="21" dur="1" fill="hold">
                                          <p:stCondLst>
                                            <p:cond delay="0"/>
                                          </p:stCondLst>
                                        </p:cTn>
                                        <p:tgtEl>
                                          <p:spTgt spid="254982"/>
                                        </p:tgtEl>
                                        <p:attrNameLst>
                                          <p:attrName>style.visibility</p:attrName>
                                        </p:attrNameLst>
                                      </p:cBhvr>
                                      <p:to>
                                        <p:strVal val="visible"/>
                                      </p:to>
                                    </p:set>
                                    <p:anim to="" calcmode="lin" valueType="num">
                                      <p:cBhvr>
                                        <p:cTn id="22" dur="1" fill="hold"/>
                                        <p:tgtEl>
                                          <p:spTgt spid="254982"/>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7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Rot="1" noChangeArrowheads="1"/>
          </p:cNvSpPr>
          <p:nvPr>
            <p:ph type="title"/>
          </p:nvPr>
        </p:nvSpPr>
        <p:spPr>
          <a:xfrm>
            <a:off x="1809720" y="1"/>
            <a:ext cx="8347080" cy="981075"/>
          </a:xfrm>
        </p:spPr>
        <p:txBody>
          <a:bodyPr/>
          <a:lstStyle/>
          <a:p>
            <a:pPr eaLnBrk="1" hangingPunct="1"/>
            <a:r>
              <a:rPr lang="en-US" altLang="zh-CN" dirty="0" smtClean="0">
                <a:solidFill>
                  <a:srgbClr val="3333FF"/>
                </a:solidFill>
              </a:rPr>
              <a:t>   </a:t>
            </a:r>
            <a:r>
              <a:rPr lang="en-US" altLang="zh-CN" dirty="0" smtClean="0">
                <a:solidFill>
                  <a:schemeClr val="bg1"/>
                </a:solidFill>
              </a:rPr>
              <a:t>1988 Computer Food Chain</a:t>
            </a:r>
          </a:p>
        </p:txBody>
      </p:sp>
      <p:grpSp>
        <p:nvGrpSpPr>
          <p:cNvPr id="15364" name="Group 3"/>
          <p:cNvGrpSpPr>
            <a:grpSpLocks/>
          </p:cNvGrpSpPr>
          <p:nvPr/>
        </p:nvGrpSpPr>
        <p:grpSpPr bwMode="auto">
          <a:xfrm>
            <a:off x="1271464" y="1304478"/>
            <a:ext cx="7734330" cy="4784724"/>
            <a:chOff x="718" y="1228"/>
            <a:chExt cx="4332" cy="2576"/>
          </a:xfrm>
        </p:grpSpPr>
        <p:sp>
          <p:nvSpPr>
            <p:cNvPr id="15365" name="Rectangle 4"/>
            <p:cNvSpPr>
              <a:spLocks noChangeArrowheads="1"/>
            </p:cNvSpPr>
            <p:nvPr/>
          </p:nvSpPr>
          <p:spPr bwMode="auto">
            <a:xfrm>
              <a:off x="4766" y="2382"/>
              <a:ext cx="268" cy="229"/>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a:latin typeface="Comic Sans MS" pitchFamily="66" charset="0"/>
                </a:rPr>
                <a:t>PC</a:t>
              </a:r>
            </a:p>
          </p:txBody>
        </p:sp>
        <p:sp>
          <p:nvSpPr>
            <p:cNvPr id="15366" name="Rectangle 5"/>
            <p:cNvSpPr>
              <a:spLocks noChangeArrowheads="1"/>
            </p:cNvSpPr>
            <p:nvPr/>
          </p:nvSpPr>
          <p:spPr bwMode="auto">
            <a:xfrm>
              <a:off x="4198" y="2382"/>
              <a:ext cx="572" cy="406"/>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a:latin typeface="Comic Sans MS" pitchFamily="66" charset="0"/>
                </a:rPr>
                <a:t>Work-</a:t>
              </a:r>
            </a:p>
            <a:p>
              <a:pPr eaLnBrk="0" hangingPunct="0"/>
              <a:r>
                <a:rPr kumimoji="1" lang="en-US" altLang="zh-CN" sz="1800" i="0">
                  <a:latin typeface="Comic Sans MS" pitchFamily="66" charset="0"/>
                </a:rPr>
                <a:t>station</a:t>
              </a:r>
            </a:p>
          </p:txBody>
        </p:sp>
        <p:sp>
          <p:nvSpPr>
            <p:cNvPr id="15367" name="Rectangle 6"/>
            <p:cNvSpPr>
              <a:spLocks noChangeArrowheads="1"/>
            </p:cNvSpPr>
            <p:nvPr/>
          </p:nvSpPr>
          <p:spPr bwMode="auto">
            <a:xfrm>
              <a:off x="3496" y="2478"/>
              <a:ext cx="727" cy="406"/>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a:latin typeface="Comic Sans MS" pitchFamily="66" charset="0"/>
                </a:rPr>
                <a:t>Mini-</a:t>
              </a:r>
            </a:p>
            <a:p>
              <a:pPr eaLnBrk="0" hangingPunct="0"/>
              <a:r>
                <a:rPr kumimoji="1" lang="en-US" altLang="zh-CN" sz="1800" i="0">
                  <a:latin typeface="Comic Sans MS" pitchFamily="66" charset="0"/>
                </a:rPr>
                <a:t>computer</a:t>
              </a:r>
            </a:p>
          </p:txBody>
        </p:sp>
        <p:sp>
          <p:nvSpPr>
            <p:cNvPr id="15368" name="Rectangle 7"/>
            <p:cNvSpPr>
              <a:spLocks noChangeArrowheads="1"/>
            </p:cNvSpPr>
            <p:nvPr/>
          </p:nvSpPr>
          <p:spPr bwMode="auto">
            <a:xfrm>
              <a:off x="1568" y="1854"/>
              <a:ext cx="818" cy="231"/>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a:latin typeface="Comic Sans MS" pitchFamily="66" charset="0"/>
                </a:rPr>
                <a:t>Mainframe</a:t>
              </a:r>
            </a:p>
          </p:txBody>
        </p:sp>
        <p:sp>
          <p:nvSpPr>
            <p:cNvPr id="15369" name="Rectangle 8"/>
            <p:cNvSpPr>
              <a:spLocks noChangeArrowheads="1"/>
            </p:cNvSpPr>
            <p:nvPr/>
          </p:nvSpPr>
          <p:spPr bwMode="auto">
            <a:xfrm>
              <a:off x="2300" y="2526"/>
              <a:ext cx="1079" cy="402"/>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a:latin typeface="Comic Sans MS" pitchFamily="66" charset="0"/>
                </a:rPr>
                <a:t>Mini-</a:t>
              </a:r>
            </a:p>
            <a:p>
              <a:pPr eaLnBrk="0" hangingPunct="0"/>
              <a:r>
                <a:rPr kumimoji="1" lang="en-US" altLang="zh-CN" sz="1800" i="0">
                  <a:latin typeface="Comic Sans MS" pitchFamily="66" charset="0"/>
                </a:rPr>
                <a:t>supercomputer</a:t>
              </a:r>
            </a:p>
          </p:txBody>
        </p:sp>
        <p:sp>
          <p:nvSpPr>
            <p:cNvPr id="15370" name="Rectangle 9"/>
            <p:cNvSpPr>
              <a:spLocks noChangeArrowheads="1"/>
            </p:cNvSpPr>
            <p:nvPr/>
          </p:nvSpPr>
          <p:spPr bwMode="auto">
            <a:xfrm>
              <a:off x="984" y="2574"/>
              <a:ext cx="1118" cy="231"/>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a:latin typeface="Comic Sans MS" pitchFamily="66" charset="0"/>
                </a:rPr>
                <a:t>Supercomputer</a:t>
              </a:r>
            </a:p>
          </p:txBody>
        </p:sp>
        <p:sp>
          <p:nvSpPr>
            <p:cNvPr id="15371" name="Freeform 10" descr="50%"/>
            <p:cNvSpPr>
              <a:spLocks/>
            </p:cNvSpPr>
            <p:nvPr/>
          </p:nvSpPr>
          <p:spPr bwMode="auto">
            <a:xfrm>
              <a:off x="1398" y="1718"/>
              <a:ext cx="275" cy="200"/>
            </a:xfrm>
            <a:custGeom>
              <a:avLst/>
              <a:gdLst>
                <a:gd name="T0" fmla="*/ 0 w 275"/>
                <a:gd name="T1" fmla="*/ 0 h 200"/>
                <a:gd name="T2" fmla="*/ 11 w 275"/>
                <a:gd name="T3" fmla="*/ 19 h 200"/>
                <a:gd name="T4" fmla="*/ 24 w 275"/>
                <a:gd name="T5" fmla="*/ 41 h 200"/>
                <a:gd name="T6" fmla="*/ 41 w 275"/>
                <a:gd name="T7" fmla="*/ 62 h 200"/>
                <a:gd name="T8" fmla="*/ 57 w 275"/>
                <a:gd name="T9" fmla="*/ 81 h 200"/>
                <a:gd name="T10" fmla="*/ 78 w 275"/>
                <a:gd name="T11" fmla="*/ 102 h 200"/>
                <a:gd name="T12" fmla="*/ 99 w 275"/>
                <a:gd name="T13" fmla="*/ 124 h 200"/>
                <a:gd name="T14" fmla="*/ 116 w 275"/>
                <a:gd name="T15" fmla="*/ 140 h 200"/>
                <a:gd name="T16" fmla="*/ 135 w 275"/>
                <a:gd name="T17" fmla="*/ 156 h 200"/>
                <a:gd name="T18" fmla="*/ 154 w 275"/>
                <a:gd name="T19" fmla="*/ 167 h 200"/>
                <a:gd name="T20" fmla="*/ 176 w 275"/>
                <a:gd name="T21" fmla="*/ 178 h 200"/>
                <a:gd name="T22" fmla="*/ 197 w 275"/>
                <a:gd name="T23" fmla="*/ 187 h 200"/>
                <a:gd name="T24" fmla="*/ 219 w 275"/>
                <a:gd name="T25" fmla="*/ 194 h 200"/>
                <a:gd name="T26" fmla="*/ 242 w 275"/>
                <a:gd name="T27" fmla="*/ 198 h 200"/>
                <a:gd name="T28" fmla="*/ 263 w 275"/>
                <a:gd name="T29" fmla="*/ 199 h 200"/>
                <a:gd name="T30" fmla="*/ 274 w 275"/>
                <a:gd name="T31" fmla="*/ 197 h 200"/>
                <a:gd name="T32" fmla="*/ 261 w 275"/>
                <a:gd name="T33" fmla="*/ 183 h 200"/>
                <a:gd name="T34" fmla="*/ 246 w 275"/>
                <a:gd name="T35" fmla="*/ 165 h 200"/>
                <a:gd name="T36" fmla="*/ 231 w 275"/>
                <a:gd name="T37" fmla="*/ 148 h 200"/>
                <a:gd name="T38" fmla="*/ 216 w 275"/>
                <a:gd name="T39" fmla="*/ 128 h 200"/>
                <a:gd name="T40" fmla="*/ 203 w 275"/>
                <a:gd name="T41" fmla="*/ 107 h 200"/>
                <a:gd name="T42" fmla="*/ 192 w 275"/>
                <a:gd name="T43" fmla="*/ 88 h 200"/>
                <a:gd name="T44" fmla="*/ 185 w 275"/>
                <a:gd name="T45" fmla="*/ 69 h 200"/>
                <a:gd name="T46" fmla="*/ 178 w 275"/>
                <a:gd name="T47" fmla="*/ 41 h 200"/>
                <a:gd name="T48" fmla="*/ 178 w 275"/>
                <a:gd name="T49" fmla="*/ 18 h 200"/>
                <a:gd name="T50" fmla="*/ 178 w 275"/>
                <a:gd name="T51" fmla="*/ 2 h 200"/>
                <a:gd name="T52" fmla="*/ 0 w 275"/>
                <a:gd name="T53" fmla="*/ 0 h 20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75"/>
                <a:gd name="T82" fmla="*/ 0 h 200"/>
                <a:gd name="T83" fmla="*/ 275 w 275"/>
                <a:gd name="T84" fmla="*/ 200 h 20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75" h="200">
                  <a:moveTo>
                    <a:pt x="0" y="0"/>
                  </a:moveTo>
                  <a:lnTo>
                    <a:pt x="11" y="19"/>
                  </a:lnTo>
                  <a:lnTo>
                    <a:pt x="24" y="41"/>
                  </a:lnTo>
                  <a:lnTo>
                    <a:pt x="41" y="62"/>
                  </a:lnTo>
                  <a:lnTo>
                    <a:pt x="57" y="81"/>
                  </a:lnTo>
                  <a:lnTo>
                    <a:pt x="78" y="102"/>
                  </a:lnTo>
                  <a:lnTo>
                    <a:pt x="99" y="124"/>
                  </a:lnTo>
                  <a:lnTo>
                    <a:pt x="116" y="140"/>
                  </a:lnTo>
                  <a:lnTo>
                    <a:pt x="135" y="156"/>
                  </a:lnTo>
                  <a:lnTo>
                    <a:pt x="154" y="167"/>
                  </a:lnTo>
                  <a:lnTo>
                    <a:pt x="176" y="178"/>
                  </a:lnTo>
                  <a:lnTo>
                    <a:pt x="197" y="187"/>
                  </a:lnTo>
                  <a:lnTo>
                    <a:pt x="219" y="194"/>
                  </a:lnTo>
                  <a:lnTo>
                    <a:pt x="242" y="198"/>
                  </a:lnTo>
                  <a:lnTo>
                    <a:pt x="263" y="199"/>
                  </a:lnTo>
                  <a:lnTo>
                    <a:pt x="274" y="197"/>
                  </a:lnTo>
                  <a:lnTo>
                    <a:pt x="261" y="183"/>
                  </a:lnTo>
                  <a:lnTo>
                    <a:pt x="246" y="165"/>
                  </a:lnTo>
                  <a:lnTo>
                    <a:pt x="231" y="148"/>
                  </a:lnTo>
                  <a:lnTo>
                    <a:pt x="216" y="128"/>
                  </a:lnTo>
                  <a:lnTo>
                    <a:pt x="203" y="107"/>
                  </a:lnTo>
                  <a:lnTo>
                    <a:pt x="192" y="88"/>
                  </a:lnTo>
                  <a:lnTo>
                    <a:pt x="185" y="69"/>
                  </a:lnTo>
                  <a:lnTo>
                    <a:pt x="178" y="41"/>
                  </a:lnTo>
                  <a:lnTo>
                    <a:pt x="178" y="18"/>
                  </a:lnTo>
                  <a:lnTo>
                    <a:pt x="178" y="2"/>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372" name="Freeform 11" descr="50%"/>
            <p:cNvSpPr>
              <a:spLocks/>
            </p:cNvSpPr>
            <p:nvPr/>
          </p:nvSpPr>
          <p:spPr bwMode="auto">
            <a:xfrm>
              <a:off x="807" y="1228"/>
              <a:ext cx="2339" cy="650"/>
            </a:xfrm>
            <a:custGeom>
              <a:avLst/>
              <a:gdLst>
                <a:gd name="T0" fmla="*/ 26 w 2339"/>
                <a:gd name="T1" fmla="*/ 386 h 650"/>
                <a:gd name="T2" fmla="*/ 97 w 2339"/>
                <a:gd name="T3" fmla="*/ 360 h 650"/>
                <a:gd name="T4" fmla="*/ 205 w 2339"/>
                <a:gd name="T5" fmla="*/ 329 h 650"/>
                <a:gd name="T6" fmla="*/ 319 w 2339"/>
                <a:gd name="T7" fmla="*/ 306 h 650"/>
                <a:gd name="T8" fmla="*/ 432 w 2339"/>
                <a:gd name="T9" fmla="*/ 286 h 650"/>
                <a:gd name="T10" fmla="*/ 548 w 2339"/>
                <a:gd name="T11" fmla="*/ 265 h 650"/>
                <a:gd name="T12" fmla="*/ 643 w 2339"/>
                <a:gd name="T13" fmla="*/ 247 h 650"/>
                <a:gd name="T14" fmla="*/ 699 w 2339"/>
                <a:gd name="T15" fmla="*/ 218 h 650"/>
                <a:gd name="T16" fmla="*/ 753 w 2339"/>
                <a:gd name="T17" fmla="*/ 166 h 650"/>
                <a:gd name="T18" fmla="*/ 833 w 2339"/>
                <a:gd name="T19" fmla="*/ 91 h 650"/>
                <a:gd name="T20" fmla="*/ 915 w 2339"/>
                <a:gd name="T21" fmla="*/ 24 h 650"/>
                <a:gd name="T22" fmla="*/ 973 w 2339"/>
                <a:gd name="T23" fmla="*/ 79 h 650"/>
                <a:gd name="T24" fmla="*/ 1007 w 2339"/>
                <a:gd name="T25" fmla="*/ 193 h 650"/>
                <a:gd name="T26" fmla="*/ 1027 w 2339"/>
                <a:gd name="T27" fmla="*/ 238 h 650"/>
                <a:gd name="T28" fmla="*/ 1162 w 2339"/>
                <a:gd name="T29" fmla="*/ 260 h 650"/>
                <a:gd name="T30" fmla="*/ 1298 w 2339"/>
                <a:gd name="T31" fmla="*/ 284 h 650"/>
                <a:gd name="T32" fmla="*/ 1401 w 2339"/>
                <a:gd name="T33" fmla="*/ 284 h 650"/>
                <a:gd name="T34" fmla="*/ 1510 w 2339"/>
                <a:gd name="T35" fmla="*/ 263 h 650"/>
                <a:gd name="T36" fmla="*/ 1593 w 2339"/>
                <a:gd name="T37" fmla="*/ 317 h 650"/>
                <a:gd name="T38" fmla="*/ 1675 w 2339"/>
                <a:gd name="T39" fmla="*/ 340 h 650"/>
                <a:gd name="T40" fmla="*/ 1779 w 2339"/>
                <a:gd name="T41" fmla="*/ 339 h 650"/>
                <a:gd name="T42" fmla="*/ 1888 w 2339"/>
                <a:gd name="T43" fmla="*/ 300 h 650"/>
                <a:gd name="T44" fmla="*/ 2009 w 2339"/>
                <a:gd name="T45" fmla="*/ 204 h 650"/>
                <a:gd name="T46" fmla="*/ 2151 w 2339"/>
                <a:gd name="T47" fmla="*/ 94 h 650"/>
                <a:gd name="T48" fmla="*/ 2293 w 2339"/>
                <a:gd name="T49" fmla="*/ 49 h 650"/>
                <a:gd name="T50" fmla="*/ 2299 w 2339"/>
                <a:gd name="T51" fmla="*/ 87 h 650"/>
                <a:gd name="T52" fmla="*/ 2231 w 2339"/>
                <a:gd name="T53" fmla="*/ 166 h 650"/>
                <a:gd name="T54" fmla="*/ 2151 w 2339"/>
                <a:gd name="T55" fmla="*/ 244 h 650"/>
                <a:gd name="T56" fmla="*/ 2100 w 2339"/>
                <a:gd name="T57" fmla="*/ 322 h 650"/>
                <a:gd name="T58" fmla="*/ 2100 w 2339"/>
                <a:gd name="T59" fmla="*/ 403 h 650"/>
                <a:gd name="T60" fmla="*/ 2157 w 2339"/>
                <a:gd name="T61" fmla="*/ 486 h 650"/>
                <a:gd name="T62" fmla="*/ 2227 w 2339"/>
                <a:gd name="T63" fmla="*/ 549 h 650"/>
                <a:gd name="T64" fmla="*/ 2291 w 2339"/>
                <a:gd name="T65" fmla="*/ 599 h 650"/>
                <a:gd name="T66" fmla="*/ 2293 w 2339"/>
                <a:gd name="T67" fmla="*/ 624 h 650"/>
                <a:gd name="T68" fmla="*/ 2205 w 2339"/>
                <a:gd name="T69" fmla="*/ 622 h 650"/>
                <a:gd name="T70" fmla="*/ 2126 w 2339"/>
                <a:gd name="T71" fmla="*/ 603 h 650"/>
                <a:gd name="T72" fmla="*/ 2052 w 2339"/>
                <a:gd name="T73" fmla="*/ 567 h 650"/>
                <a:gd name="T74" fmla="*/ 1929 w 2339"/>
                <a:gd name="T75" fmla="*/ 494 h 650"/>
                <a:gd name="T76" fmla="*/ 1779 w 2339"/>
                <a:gd name="T77" fmla="*/ 483 h 650"/>
                <a:gd name="T78" fmla="*/ 1596 w 2339"/>
                <a:gd name="T79" fmla="*/ 503 h 650"/>
                <a:gd name="T80" fmla="*/ 1481 w 2339"/>
                <a:gd name="T81" fmla="*/ 546 h 650"/>
                <a:gd name="T82" fmla="*/ 1443 w 2339"/>
                <a:gd name="T83" fmla="*/ 596 h 650"/>
                <a:gd name="T84" fmla="*/ 1279 w 2339"/>
                <a:gd name="T85" fmla="*/ 592 h 650"/>
                <a:gd name="T86" fmla="*/ 1143 w 2339"/>
                <a:gd name="T87" fmla="*/ 633 h 650"/>
                <a:gd name="T88" fmla="*/ 633 w 2339"/>
                <a:gd name="T89" fmla="*/ 649 h 650"/>
                <a:gd name="T90" fmla="*/ 341 w 2339"/>
                <a:gd name="T91" fmla="*/ 621 h 650"/>
                <a:gd name="T92" fmla="*/ 84 w 2339"/>
                <a:gd name="T93" fmla="*/ 540 h 650"/>
                <a:gd name="T94" fmla="*/ 84 w 2339"/>
                <a:gd name="T95" fmla="*/ 498 h 650"/>
                <a:gd name="T96" fmla="*/ 27 w 2339"/>
                <a:gd name="T97" fmla="*/ 448 h 650"/>
                <a:gd name="T98" fmla="*/ 5 w 2339"/>
                <a:gd name="T99" fmla="*/ 414 h 65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339"/>
                <a:gd name="T151" fmla="*/ 0 h 650"/>
                <a:gd name="T152" fmla="*/ 2339 w 2339"/>
                <a:gd name="T153" fmla="*/ 650 h 65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339" h="650">
                  <a:moveTo>
                    <a:pt x="0" y="402"/>
                  </a:moveTo>
                  <a:lnTo>
                    <a:pt x="8" y="396"/>
                  </a:lnTo>
                  <a:lnTo>
                    <a:pt x="26" y="386"/>
                  </a:lnTo>
                  <a:lnTo>
                    <a:pt x="53" y="375"/>
                  </a:lnTo>
                  <a:lnTo>
                    <a:pt x="73" y="369"/>
                  </a:lnTo>
                  <a:lnTo>
                    <a:pt x="97" y="360"/>
                  </a:lnTo>
                  <a:lnTo>
                    <a:pt x="134" y="348"/>
                  </a:lnTo>
                  <a:lnTo>
                    <a:pt x="170" y="338"/>
                  </a:lnTo>
                  <a:lnTo>
                    <a:pt x="205" y="329"/>
                  </a:lnTo>
                  <a:lnTo>
                    <a:pt x="240" y="320"/>
                  </a:lnTo>
                  <a:lnTo>
                    <a:pt x="278" y="313"/>
                  </a:lnTo>
                  <a:lnTo>
                    <a:pt x="319" y="306"/>
                  </a:lnTo>
                  <a:lnTo>
                    <a:pt x="360" y="298"/>
                  </a:lnTo>
                  <a:lnTo>
                    <a:pt x="396" y="292"/>
                  </a:lnTo>
                  <a:lnTo>
                    <a:pt x="432" y="286"/>
                  </a:lnTo>
                  <a:lnTo>
                    <a:pt x="464" y="280"/>
                  </a:lnTo>
                  <a:lnTo>
                    <a:pt x="510" y="271"/>
                  </a:lnTo>
                  <a:lnTo>
                    <a:pt x="548" y="265"/>
                  </a:lnTo>
                  <a:lnTo>
                    <a:pt x="584" y="259"/>
                  </a:lnTo>
                  <a:lnTo>
                    <a:pt x="615" y="254"/>
                  </a:lnTo>
                  <a:lnTo>
                    <a:pt x="643" y="247"/>
                  </a:lnTo>
                  <a:lnTo>
                    <a:pt x="667" y="237"/>
                  </a:lnTo>
                  <a:lnTo>
                    <a:pt x="683" y="229"/>
                  </a:lnTo>
                  <a:lnTo>
                    <a:pt x="699" y="218"/>
                  </a:lnTo>
                  <a:lnTo>
                    <a:pt x="715" y="204"/>
                  </a:lnTo>
                  <a:lnTo>
                    <a:pt x="732" y="186"/>
                  </a:lnTo>
                  <a:lnTo>
                    <a:pt x="753" y="166"/>
                  </a:lnTo>
                  <a:lnTo>
                    <a:pt x="779" y="140"/>
                  </a:lnTo>
                  <a:lnTo>
                    <a:pt x="804" y="116"/>
                  </a:lnTo>
                  <a:lnTo>
                    <a:pt x="833" y="91"/>
                  </a:lnTo>
                  <a:lnTo>
                    <a:pt x="858" y="67"/>
                  </a:lnTo>
                  <a:lnTo>
                    <a:pt x="886" y="46"/>
                  </a:lnTo>
                  <a:lnTo>
                    <a:pt x="915" y="24"/>
                  </a:lnTo>
                  <a:lnTo>
                    <a:pt x="950" y="0"/>
                  </a:lnTo>
                  <a:lnTo>
                    <a:pt x="961" y="42"/>
                  </a:lnTo>
                  <a:lnTo>
                    <a:pt x="973" y="79"/>
                  </a:lnTo>
                  <a:lnTo>
                    <a:pt x="987" y="118"/>
                  </a:lnTo>
                  <a:lnTo>
                    <a:pt x="999" y="159"/>
                  </a:lnTo>
                  <a:lnTo>
                    <a:pt x="1007" y="193"/>
                  </a:lnTo>
                  <a:lnTo>
                    <a:pt x="1004" y="214"/>
                  </a:lnTo>
                  <a:lnTo>
                    <a:pt x="991" y="233"/>
                  </a:lnTo>
                  <a:lnTo>
                    <a:pt x="1027" y="238"/>
                  </a:lnTo>
                  <a:lnTo>
                    <a:pt x="1064" y="244"/>
                  </a:lnTo>
                  <a:lnTo>
                    <a:pt x="1111" y="252"/>
                  </a:lnTo>
                  <a:lnTo>
                    <a:pt x="1162" y="260"/>
                  </a:lnTo>
                  <a:lnTo>
                    <a:pt x="1215" y="270"/>
                  </a:lnTo>
                  <a:lnTo>
                    <a:pt x="1255" y="278"/>
                  </a:lnTo>
                  <a:lnTo>
                    <a:pt x="1298" y="284"/>
                  </a:lnTo>
                  <a:lnTo>
                    <a:pt x="1339" y="288"/>
                  </a:lnTo>
                  <a:lnTo>
                    <a:pt x="1374" y="291"/>
                  </a:lnTo>
                  <a:lnTo>
                    <a:pt x="1401" y="284"/>
                  </a:lnTo>
                  <a:lnTo>
                    <a:pt x="1426" y="271"/>
                  </a:lnTo>
                  <a:lnTo>
                    <a:pt x="1452" y="254"/>
                  </a:lnTo>
                  <a:lnTo>
                    <a:pt x="1510" y="263"/>
                  </a:lnTo>
                  <a:lnTo>
                    <a:pt x="1572" y="278"/>
                  </a:lnTo>
                  <a:lnTo>
                    <a:pt x="1625" y="287"/>
                  </a:lnTo>
                  <a:lnTo>
                    <a:pt x="1593" y="317"/>
                  </a:lnTo>
                  <a:lnTo>
                    <a:pt x="1613" y="324"/>
                  </a:lnTo>
                  <a:lnTo>
                    <a:pt x="1643" y="333"/>
                  </a:lnTo>
                  <a:lnTo>
                    <a:pt x="1675" y="340"/>
                  </a:lnTo>
                  <a:lnTo>
                    <a:pt x="1711" y="345"/>
                  </a:lnTo>
                  <a:lnTo>
                    <a:pt x="1744" y="342"/>
                  </a:lnTo>
                  <a:lnTo>
                    <a:pt x="1779" y="339"/>
                  </a:lnTo>
                  <a:lnTo>
                    <a:pt x="1816" y="332"/>
                  </a:lnTo>
                  <a:lnTo>
                    <a:pt x="1854" y="320"/>
                  </a:lnTo>
                  <a:lnTo>
                    <a:pt x="1888" y="300"/>
                  </a:lnTo>
                  <a:lnTo>
                    <a:pt x="1934" y="270"/>
                  </a:lnTo>
                  <a:lnTo>
                    <a:pt x="1966" y="243"/>
                  </a:lnTo>
                  <a:lnTo>
                    <a:pt x="2009" y="204"/>
                  </a:lnTo>
                  <a:lnTo>
                    <a:pt x="2054" y="159"/>
                  </a:lnTo>
                  <a:lnTo>
                    <a:pt x="2107" y="122"/>
                  </a:lnTo>
                  <a:lnTo>
                    <a:pt x="2151" y="94"/>
                  </a:lnTo>
                  <a:lnTo>
                    <a:pt x="2197" y="71"/>
                  </a:lnTo>
                  <a:lnTo>
                    <a:pt x="2240" y="56"/>
                  </a:lnTo>
                  <a:lnTo>
                    <a:pt x="2293" y="49"/>
                  </a:lnTo>
                  <a:lnTo>
                    <a:pt x="2338" y="52"/>
                  </a:lnTo>
                  <a:lnTo>
                    <a:pt x="2315" y="71"/>
                  </a:lnTo>
                  <a:lnTo>
                    <a:pt x="2299" y="87"/>
                  </a:lnTo>
                  <a:lnTo>
                    <a:pt x="2291" y="100"/>
                  </a:lnTo>
                  <a:lnTo>
                    <a:pt x="2257" y="145"/>
                  </a:lnTo>
                  <a:lnTo>
                    <a:pt x="2231" y="166"/>
                  </a:lnTo>
                  <a:lnTo>
                    <a:pt x="2200" y="189"/>
                  </a:lnTo>
                  <a:lnTo>
                    <a:pt x="2173" y="217"/>
                  </a:lnTo>
                  <a:lnTo>
                    <a:pt x="2151" y="244"/>
                  </a:lnTo>
                  <a:lnTo>
                    <a:pt x="2132" y="271"/>
                  </a:lnTo>
                  <a:lnTo>
                    <a:pt x="2114" y="299"/>
                  </a:lnTo>
                  <a:lnTo>
                    <a:pt x="2100" y="322"/>
                  </a:lnTo>
                  <a:lnTo>
                    <a:pt x="2092" y="347"/>
                  </a:lnTo>
                  <a:lnTo>
                    <a:pt x="2089" y="375"/>
                  </a:lnTo>
                  <a:lnTo>
                    <a:pt x="2100" y="403"/>
                  </a:lnTo>
                  <a:lnTo>
                    <a:pt x="2114" y="434"/>
                  </a:lnTo>
                  <a:lnTo>
                    <a:pt x="2134" y="460"/>
                  </a:lnTo>
                  <a:lnTo>
                    <a:pt x="2157" y="486"/>
                  </a:lnTo>
                  <a:lnTo>
                    <a:pt x="2178" y="507"/>
                  </a:lnTo>
                  <a:lnTo>
                    <a:pt x="2202" y="526"/>
                  </a:lnTo>
                  <a:lnTo>
                    <a:pt x="2227" y="549"/>
                  </a:lnTo>
                  <a:lnTo>
                    <a:pt x="2256" y="571"/>
                  </a:lnTo>
                  <a:lnTo>
                    <a:pt x="2273" y="586"/>
                  </a:lnTo>
                  <a:lnTo>
                    <a:pt x="2291" y="599"/>
                  </a:lnTo>
                  <a:lnTo>
                    <a:pt x="2308" y="610"/>
                  </a:lnTo>
                  <a:lnTo>
                    <a:pt x="2320" y="623"/>
                  </a:lnTo>
                  <a:lnTo>
                    <a:pt x="2293" y="624"/>
                  </a:lnTo>
                  <a:lnTo>
                    <a:pt x="2261" y="624"/>
                  </a:lnTo>
                  <a:lnTo>
                    <a:pt x="2231" y="625"/>
                  </a:lnTo>
                  <a:lnTo>
                    <a:pt x="2205" y="622"/>
                  </a:lnTo>
                  <a:lnTo>
                    <a:pt x="2173" y="618"/>
                  </a:lnTo>
                  <a:lnTo>
                    <a:pt x="2149" y="611"/>
                  </a:lnTo>
                  <a:lnTo>
                    <a:pt x="2126" y="603"/>
                  </a:lnTo>
                  <a:lnTo>
                    <a:pt x="2103" y="593"/>
                  </a:lnTo>
                  <a:lnTo>
                    <a:pt x="2076" y="581"/>
                  </a:lnTo>
                  <a:lnTo>
                    <a:pt x="2052" y="567"/>
                  </a:lnTo>
                  <a:lnTo>
                    <a:pt x="2006" y="537"/>
                  </a:lnTo>
                  <a:lnTo>
                    <a:pt x="1974" y="518"/>
                  </a:lnTo>
                  <a:lnTo>
                    <a:pt x="1929" y="494"/>
                  </a:lnTo>
                  <a:lnTo>
                    <a:pt x="1886" y="488"/>
                  </a:lnTo>
                  <a:lnTo>
                    <a:pt x="1840" y="490"/>
                  </a:lnTo>
                  <a:lnTo>
                    <a:pt x="1779" y="483"/>
                  </a:lnTo>
                  <a:lnTo>
                    <a:pt x="1722" y="490"/>
                  </a:lnTo>
                  <a:lnTo>
                    <a:pt x="1660" y="492"/>
                  </a:lnTo>
                  <a:lnTo>
                    <a:pt x="1596" y="503"/>
                  </a:lnTo>
                  <a:lnTo>
                    <a:pt x="1529" y="518"/>
                  </a:lnTo>
                  <a:lnTo>
                    <a:pt x="1489" y="533"/>
                  </a:lnTo>
                  <a:lnTo>
                    <a:pt x="1481" y="546"/>
                  </a:lnTo>
                  <a:lnTo>
                    <a:pt x="1489" y="559"/>
                  </a:lnTo>
                  <a:lnTo>
                    <a:pt x="1521" y="578"/>
                  </a:lnTo>
                  <a:lnTo>
                    <a:pt x="1443" y="596"/>
                  </a:lnTo>
                  <a:lnTo>
                    <a:pt x="1333" y="623"/>
                  </a:lnTo>
                  <a:lnTo>
                    <a:pt x="1309" y="604"/>
                  </a:lnTo>
                  <a:lnTo>
                    <a:pt x="1279" y="592"/>
                  </a:lnTo>
                  <a:lnTo>
                    <a:pt x="1250" y="584"/>
                  </a:lnTo>
                  <a:lnTo>
                    <a:pt x="1204" y="583"/>
                  </a:lnTo>
                  <a:lnTo>
                    <a:pt x="1143" y="633"/>
                  </a:lnTo>
                  <a:lnTo>
                    <a:pt x="1092" y="596"/>
                  </a:lnTo>
                  <a:lnTo>
                    <a:pt x="709" y="646"/>
                  </a:lnTo>
                  <a:lnTo>
                    <a:pt x="633" y="649"/>
                  </a:lnTo>
                  <a:lnTo>
                    <a:pt x="562" y="644"/>
                  </a:lnTo>
                  <a:lnTo>
                    <a:pt x="489" y="638"/>
                  </a:lnTo>
                  <a:lnTo>
                    <a:pt x="341" y="621"/>
                  </a:lnTo>
                  <a:lnTo>
                    <a:pt x="208" y="589"/>
                  </a:lnTo>
                  <a:lnTo>
                    <a:pt x="135" y="564"/>
                  </a:lnTo>
                  <a:lnTo>
                    <a:pt x="84" y="540"/>
                  </a:lnTo>
                  <a:lnTo>
                    <a:pt x="138" y="530"/>
                  </a:lnTo>
                  <a:lnTo>
                    <a:pt x="105" y="512"/>
                  </a:lnTo>
                  <a:lnTo>
                    <a:pt x="84" y="498"/>
                  </a:lnTo>
                  <a:lnTo>
                    <a:pt x="47" y="468"/>
                  </a:lnTo>
                  <a:lnTo>
                    <a:pt x="38" y="460"/>
                  </a:lnTo>
                  <a:lnTo>
                    <a:pt x="27" y="448"/>
                  </a:lnTo>
                  <a:lnTo>
                    <a:pt x="19" y="439"/>
                  </a:lnTo>
                  <a:lnTo>
                    <a:pt x="13" y="424"/>
                  </a:lnTo>
                  <a:lnTo>
                    <a:pt x="5" y="414"/>
                  </a:lnTo>
                  <a:lnTo>
                    <a:pt x="0" y="402"/>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373" name="Group 12"/>
            <p:cNvGrpSpPr>
              <a:grpSpLocks/>
            </p:cNvGrpSpPr>
            <p:nvPr/>
          </p:nvGrpSpPr>
          <p:grpSpPr bwMode="auto">
            <a:xfrm>
              <a:off x="1008" y="1648"/>
              <a:ext cx="57" cy="51"/>
              <a:chOff x="1008" y="1648"/>
              <a:chExt cx="57" cy="51"/>
            </a:xfrm>
          </p:grpSpPr>
          <p:sp>
            <p:nvSpPr>
              <p:cNvPr id="15948" name="Oval 13" descr="50%"/>
              <p:cNvSpPr>
                <a:spLocks noChangeArrowheads="1"/>
              </p:cNvSpPr>
              <p:nvPr/>
            </p:nvSpPr>
            <p:spPr bwMode="auto">
              <a:xfrm>
                <a:off x="1008" y="1648"/>
                <a:ext cx="57" cy="51"/>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949" name="Arc 14" descr="50%"/>
              <p:cNvSpPr>
                <a:spLocks/>
              </p:cNvSpPr>
              <p:nvPr/>
            </p:nvSpPr>
            <p:spPr bwMode="auto">
              <a:xfrm>
                <a:off x="1019" y="1654"/>
                <a:ext cx="42" cy="38"/>
              </a:xfrm>
              <a:custGeom>
                <a:avLst/>
                <a:gdLst>
                  <a:gd name="T0" fmla="*/ 0 w 43200"/>
                  <a:gd name="T1" fmla="*/ 0 h 42819"/>
                  <a:gd name="T2" fmla="*/ 0 w 43200"/>
                  <a:gd name="T3" fmla="*/ 0 h 42819"/>
                  <a:gd name="T4" fmla="*/ 0 w 43200"/>
                  <a:gd name="T5" fmla="*/ 0 h 42819"/>
                  <a:gd name="T6" fmla="*/ 0 60000 65536"/>
                  <a:gd name="T7" fmla="*/ 0 60000 65536"/>
                  <a:gd name="T8" fmla="*/ 0 60000 65536"/>
                  <a:gd name="T9" fmla="*/ 0 w 43200"/>
                  <a:gd name="T10" fmla="*/ 0 h 42819"/>
                  <a:gd name="T11" fmla="*/ 43200 w 43200"/>
                  <a:gd name="T12" fmla="*/ 42819 h 42819"/>
                </a:gdLst>
                <a:ahLst/>
                <a:cxnLst>
                  <a:cxn ang="T6">
                    <a:pos x="T0" y="T1"/>
                  </a:cxn>
                  <a:cxn ang="T7">
                    <a:pos x="T2" y="T3"/>
                  </a:cxn>
                  <a:cxn ang="T8">
                    <a:pos x="T4" y="T5"/>
                  </a:cxn>
                </a:cxnLst>
                <a:rect l="T9" t="T10" r="T11" b="T12"/>
                <a:pathLst>
                  <a:path w="43200" h="42819" fill="none" extrusionOk="0">
                    <a:moveTo>
                      <a:pt x="36091" y="5202"/>
                    </a:moveTo>
                    <a:cubicBezTo>
                      <a:pt x="40617" y="9296"/>
                      <a:pt x="43200" y="15115"/>
                      <a:pt x="43200" y="21219"/>
                    </a:cubicBezTo>
                    <a:cubicBezTo>
                      <a:pt x="43200" y="33148"/>
                      <a:pt x="33529" y="42819"/>
                      <a:pt x="21600" y="42819"/>
                    </a:cubicBezTo>
                    <a:cubicBezTo>
                      <a:pt x="9670" y="42819"/>
                      <a:pt x="0" y="33148"/>
                      <a:pt x="0" y="21219"/>
                    </a:cubicBezTo>
                    <a:cubicBezTo>
                      <a:pt x="-1" y="10848"/>
                      <a:pt x="7370" y="1941"/>
                      <a:pt x="17558" y="0"/>
                    </a:cubicBezTo>
                  </a:path>
                  <a:path w="43200" h="42819" stroke="0" extrusionOk="0">
                    <a:moveTo>
                      <a:pt x="36091" y="5202"/>
                    </a:moveTo>
                    <a:cubicBezTo>
                      <a:pt x="40617" y="9296"/>
                      <a:pt x="43200" y="15115"/>
                      <a:pt x="43200" y="21219"/>
                    </a:cubicBezTo>
                    <a:cubicBezTo>
                      <a:pt x="43200" y="33148"/>
                      <a:pt x="33529" y="42819"/>
                      <a:pt x="21600" y="42819"/>
                    </a:cubicBezTo>
                    <a:cubicBezTo>
                      <a:pt x="9670" y="42819"/>
                      <a:pt x="0" y="33148"/>
                      <a:pt x="0" y="21219"/>
                    </a:cubicBezTo>
                    <a:cubicBezTo>
                      <a:pt x="-1" y="10848"/>
                      <a:pt x="7370" y="1941"/>
                      <a:pt x="17558" y="0"/>
                    </a:cubicBezTo>
                    <a:lnTo>
                      <a:pt x="21600" y="21219"/>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374" name="Group 15"/>
            <p:cNvGrpSpPr>
              <a:grpSpLocks/>
            </p:cNvGrpSpPr>
            <p:nvPr/>
          </p:nvGrpSpPr>
          <p:grpSpPr bwMode="auto">
            <a:xfrm>
              <a:off x="1151" y="1698"/>
              <a:ext cx="153" cy="114"/>
              <a:chOff x="1151" y="1698"/>
              <a:chExt cx="153" cy="114"/>
            </a:xfrm>
          </p:grpSpPr>
          <p:sp>
            <p:nvSpPr>
              <p:cNvPr id="15943" name="Arc 16" descr="50%"/>
              <p:cNvSpPr>
                <a:spLocks/>
              </p:cNvSpPr>
              <p:nvPr/>
            </p:nvSpPr>
            <p:spPr bwMode="auto">
              <a:xfrm>
                <a:off x="1183" y="1698"/>
                <a:ext cx="22" cy="114"/>
              </a:xfrm>
              <a:custGeom>
                <a:avLst/>
                <a:gdLst>
                  <a:gd name="T0" fmla="*/ 0 w 25027"/>
                  <a:gd name="T1" fmla="*/ 0 h 43200"/>
                  <a:gd name="T2" fmla="*/ 0 w 25027"/>
                  <a:gd name="T3" fmla="*/ 0 h 43200"/>
                  <a:gd name="T4" fmla="*/ 0 w 25027"/>
                  <a:gd name="T5" fmla="*/ 0 h 43200"/>
                  <a:gd name="T6" fmla="*/ 0 60000 65536"/>
                  <a:gd name="T7" fmla="*/ 0 60000 65536"/>
                  <a:gd name="T8" fmla="*/ 0 60000 65536"/>
                  <a:gd name="T9" fmla="*/ 0 w 25027"/>
                  <a:gd name="T10" fmla="*/ 0 h 43200"/>
                  <a:gd name="T11" fmla="*/ 25027 w 25027"/>
                  <a:gd name="T12" fmla="*/ 43200 h 43200"/>
                </a:gdLst>
                <a:ahLst/>
                <a:cxnLst>
                  <a:cxn ang="T6">
                    <a:pos x="T0" y="T1"/>
                  </a:cxn>
                  <a:cxn ang="T7">
                    <a:pos x="T2" y="T3"/>
                  </a:cxn>
                  <a:cxn ang="T8">
                    <a:pos x="T4" y="T5"/>
                  </a:cxn>
                </a:cxnLst>
                <a:rect l="T9" t="T10" r="T11" b="T12"/>
                <a:pathLst>
                  <a:path w="25027" h="43200" fill="none" extrusionOk="0">
                    <a:moveTo>
                      <a:pt x="2291" y="29"/>
                    </a:moveTo>
                    <a:cubicBezTo>
                      <a:pt x="2670" y="9"/>
                      <a:pt x="3048" y="-1"/>
                      <a:pt x="3427" y="0"/>
                    </a:cubicBezTo>
                    <a:cubicBezTo>
                      <a:pt x="15356" y="0"/>
                      <a:pt x="25027" y="9670"/>
                      <a:pt x="25027" y="21600"/>
                    </a:cubicBezTo>
                    <a:cubicBezTo>
                      <a:pt x="25027" y="33529"/>
                      <a:pt x="15356" y="43200"/>
                      <a:pt x="3427" y="43200"/>
                    </a:cubicBezTo>
                    <a:cubicBezTo>
                      <a:pt x="2279" y="43200"/>
                      <a:pt x="1133" y="43108"/>
                      <a:pt x="-1" y="42926"/>
                    </a:cubicBezTo>
                  </a:path>
                  <a:path w="25027" h="43200" stroke="0" extrusionOk="0">
                    <a:moveTo>
                      <a:pt x="2291" y="29"/>
                    </a:moveTo>
                    <a:cubicBezTo>
                      <a:pt x="2670" y="9"/>
                      <a:pt x="3048" y="-1"/>
                      <a:pt x="3427" y="0"/>
                    </a:cubicBezTo>
                    <a:cubicBezTo>
                      <a:pt x="15356" y="0"/>
                      <a:pt x="25027" y="9670"/>
                      <a:pt x="25027" y="21600"/>
                    </a:cubicBezTo>
                    <a:cubicBezTo>
                      <a:pt x="25027" y="33529"/>
                      <a:pt x="15356" y="43200"/>
                      <a:pt x="3427" y="43200"/>
                    </a:cubicBezTo>
                    <a:cubicBezTo>
                      <a:pt x="2279" y="43200"/>
                      <a:pt x="1133" y="43108"/>
                      <a:pt x="-1" y="42926"/>
                    </a:cubicBezTo>
                    <a:lnTo>
                      <a:pt x="3427"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44" name="Arc 17" descr="50%"/>
              <p:cNvSpPr>
                <a:spLocks/>
              </p:cNvSpPr>
              <p:nvPr/>
            </p:nvSpPr>
            <p:spPr bwMode="auto">
              <a:xfrm>
                <a:off x="1151" y="1698"/>
                <a:ext cx="26" cy="114"/>
              </a:xfrm>
              <a:custGeom>
                <a:avLst/>
                <a:gdLst>
                  <a:gd name="T0" fmla="*/ 0 w 27870"/>
                  <a:gd name="T1" fmla="*/ 0 h 43200"/>
                  <a:gd name="T2" fmla="*/ 0 w 27870"/>
                  <a:gd name="T3" fmla="*/ 0 h 43200"/>
                  <a:gd name="T4" fmla="*/ 0 w 27870"/>
                  <a:gd name="T5" fmla="*/ 0 h 43200"/>
                  <a:gd name="T6" fmla="*/ 0 60000 65536"/>
                  <a:gd name="T7" fmla="*/ 0 60000 65536"/>
                  <a:gd name="T8" fmla="*/ 0 60000 65536"/>
                  <a:gd name="T9" fmla="*/ 0 w 27870"/>
                  <a:gd name="T10" fmla="*/ 0 h 43200"/>
                  <a:gd name="T11" fmla="*/ 27870 w 27870"/>
                  <a:gd name="T12" fmla="*/ 43200 h 43200"/>
                </a:gdLst>
                <a:ahLst/>
                <a:cxnLst>
                  <a:cxn ang="T6">
                    <a:pos x="T0" y="T1"/>
                  </a:cxn>
                  <a:cxn ang="T7">
                    <a:pos x="T2" y="T3"/>
                  </a:cxn>
                  <a:cxn ang="T8">
                    <a:pos x="T4" y="T5"/>
                  </a:cxn>
                </a:cxnLst>
                <a:rect l="T9" t="T10" r="T11" b="T12"/>
                <a:pathLst>
                  <a:path w="27870" h="43200" fill="none" extrusionOk="0">
                    <a:moveTo>
                      <a:pt x="5217" y="25"/>
                    </a:moveTo>
                    <a:cubicBezTo>
                      <a:pt x="5568" y="8"/>
                      <a:pt x="5919" y="-1"/>
                      <a:pt x="6270" y="0"/>
                    </a:cubicBezTo>
                    <a:cubicBezTo>
                      <a:pt x="18199" y="0"/>
                      <a:pt x="27870" y="9670"/>
                      <a:pt x="27870" y="21600"/>
                    </a:cubicBezTo>
                    <a:cubicBezTo>
                      <a:pt x="27870" y="33529"/>
                      <a:pt x="18199" y="43200"/>
                      <a:pt x="6270" y="43200"/>
                    </a:cubicBezTo>
                    <a:cubicBezTo>
                      <a:pt x="4145" y="43200"/>
                      <a:pt x="2032" y="42886"/>
                      <a:pt x="0" y="42269"/>
                    </a:cubicBezTo>
                  </a:path>
                  <a:path w="27870" h="43200" stroke="0" extrusionOk="0">
                    <a:moveTo>
                      <a:pt x="5217" y="25"/>
                    </a:moveTo>
                    <a:cubicBezTo>
                      <a:pt x="5568" y="8"/>
                      <a:pt x="5919" y="-1"/>
                      <a:pt x="6270" y="0"/>
                    </a:cubicBezTo>
                    <a:cubicBezTo>
                      <a:pt x="18199" y="0"/>
                      <a:pt x="27870" y="9670"/>
                      <a:pt x="27870" y="21600"/>
                    </a:cubicBezTo>
                    <a:cubicBezTo>
                      <a:pt x="27870" y="33529"/>
                      <a:pt x="18199" y="43200"/>
                      <a:pt x="6270" y="43200"/>
                    </a:cubicBezTo>
                    <a:cubicBezTo>
                      <a:pt x="4145" y="43200"/>
                      <a:pt x="2032" y="42886"/>
                      <a:pt x="0" y="42269"/>
                    </a:cubicBezTo>
                    <a:lnTo>
                      <a:pt x="627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45" name="Arc 18" descr="50%"/>
              <p:cNvSpPr>
                <a:spLocks/>
              </p:cNvSpPr>
              <p:nvPr/>
            </p:nvSpPr>
            <p:spPr bwMode="auto">
              <a:xfrm>
                <a:off x="1215" y="1698"/>
                <a:ext cx="23" cy="114"/>
              </a:xfrm>
              <a:custGeom>
                <a:avLst/>
                <a:gdLst>
                  <a:gd name="T0" fmla="*/ 0 w 24942"/>
                  <a:gd name="T1" fmla="*/ 0 h 43200"/>
                  <a:gd name="T2" fmla="*/ 0 w 24942"/>
                  <a:gd name="T3" fmla="*/ 0 h 43200"/>
                  <a:gd name="T4" fmla="*/ 0 w 24942"/>
                  <a:gd name="T5" fmla="*/ 0 h 43200"/>
                  <a:gd name="T6" fmla="*/ 0 60000 65536"/>
                  <a:gd name="T7" fmla="*/ 0 60000 65536"/>
                  <a:gd name="T8" fmla="*/ 0 60000 65536"/>
                  <a:gd name="T9" fmla="*/ 0 w 24942"/>
                  <a:gd name="T10" fmla="*/ 0 h 43200"/>
                  <a:gd name="T11" fmla="*/ 24942 w 24942"/>
                  <a:gd name="T12" fmla="*/ 43200 h 43200"/>
                </a:gdLst>
                <a:ahLst/>
                <a:cxnLst>
                  <a:cxn ang="T6">
                    <a:pos x="T0" y="T1"/>
                  </a:cxn>
                  <a:cxn ang="T7">
                    <a:pos x="T2" y="T3"/>
                  </a:cxn>
                  <a:cxn ang="T8">
                    <a:pos x="T4" y="T5"/>
                  </a:cxn>
                </a:cxnLst>
                <a:rect l="T9" t="T10" r="T11" b="T12"/>
                <a:pathLst>
                  <a:path w="24942" h="43200" fill="none"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path>
                  <a:path w="24942" h="43200" stroke="0"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lnTo>
                      <a:pt x="334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46" name="Arc 19" descr="50%"/>
              <p:cNvSpPr>
                <a:spLocks/>
              </p:cNvSpPr>
              <p:nvPr/>
            </p:nvSpPr>
            <p:spPr bwMode="auto">
              <a:xfrm>
                <a:off x="1246" y="1698"/>
                <a:ext cx="23" cy="114"/>
              </a:xfrm>
              <a:custGeom>
                <a:avLst/>
                <a:gdLst>
                  <a:gd name="T0" fmla="*/ 0 w 24942"/>
                  <a:gd name="T1" fmla="*/ 0 h 43200"/>
                  <a:gd name="T2" fmla="*/ 0 w 24942"/>
                  <a:gd name="T3" fmla="*/ 0 h 43200"/>
                  <a:gd name="T4" fmla="*/ 0 w 24942"/>
                  <a:gd name="T5" fmla="*/ 0 h 43200"/>
                  <a:gd name="T6" fmla="*/ 0 60000 65536"/>
                  <a:gd name="T7" fmla="*/ 0 60000 65536"/>
                  <a:gd name="T8" fmla="*/ 0 60000 65536"/>
                  <a:gd name="T9" fmla="*/ 0 w 24942"/>
                  <a:gd name="T10" fmla="*/ 0 h 43200"/>
                  <a:gd name="T11" fmla="*/ 24942 w 24942"/>
                  <a:gd name="T12" fmla="*/ 43200 h 43200"/>
                </a:gdLst>
                <a:ahLst/>
                <a:cxnLst>
                  <a:cxn ang="T6">
                    <a:pos x="T0" y="T1"/>
                  </a:cxn>
                  <a:cxn ang="T7">
                    <a:pos x="T2" y="T3"/>
                  </a:cxn>
                  <a:cxn ang="T8">
                    <a:pos x="T4" y="T5"/>
                  </a:cxn>
                </a:cxnLst>
                <a:rect l="T9" t="T10" r="T11" b="T12"/>
                <a:pathLst>
                  <a:path w="24942" h="43200" fill="none"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path>
                  <a:path w="24942" h="43200" stroke="0"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lnTo>
                      <a:pt x="334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47" name="Arc 20" descr="50%"/>
              <p:cNvSpPr>
                <a:spLocks/>
              </p:cNvSpPr>
              <p:nvPr/>
            </p:nvSpPr>
            <p:spPr bwMode="auto">
              <a:xfrm>
                <a:off x="1281" y="1698"/>
                <a:ext cx="23" cy="114"/>
              </a:xfrm>
              <a:custGeom>
                <a:avLst/>
                <a:gdLst>
                  <a:gd name="T0" fmla="*/ 0 w 24942"/>
                  <a:gd name="T1" fmla="*/ 0 h 43200"/>
                  <a:gd name="T2" fmla="*/ 0 w 24942"/>
                  <a:gd name="T3" fmla="*/ 0 h 43200"/>
                  <a:gd name="T4" fmla="*/ 0 w 24942"/>
                  <a:gd name="T5" fmla="*/ 0 h 43200"/>
                  <a:gd name="T6" fmla="*/ 0 60000 65536"/>
                  <a:gd name="T7" fmla="*/ 0 60000 65536"/>
                  <a:gd name="T8" fmla="*/ 0 60000 65536"/>
                  <a:gd name="T9" fmla="*/ 0 w 24942"/>
                  <a:gd name="T10" fmla="*/ 0 h 43200"/>
                  <a:gd name="T11" fmla="*/ 24942 w 24942"/>
                  <a:gd name="T12" fmla="*/ 43200 h 43200"/>
                </a:gdLst>
                <a:ahLst/>
                <a:cxnLst>
                  <a:cxn ang="T6">
                    <a:pos x="T0" y="T1"/>
                  </a:cxn>
                  <a:cxn ang="T7">
                    <a:pos x="T2" y="T3"/>
                  </a:cxn>
                  <a:cxn ang="T8">
                    <a:pos x="T4" y="T5"/>
                  </a:cxn>
                </a:cxnLst>
                <a:rect l="T9" t="T10" r="T11" b="T12"/>
                <a:pathLst>
                  <a:path w="24942" h="43200" fill="none"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path>
                  <a:path w="24942" h="43200" stroke="0"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lnTo>
                      <a:pt x="334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375" name="Freeform 21" descr="50%"/>
            <p:cNvSpPr>
              <a:spLocks/>
            </p:cNvSpPr>
            <p:nvPr/>
          </p:nvSpPr>
          <p:spPr bwMode="auto">
            <a:xfrm>
              <a:off x="813" y="1236"/>
              <a:ext cx="2322" cy="434"/>
            </a:xfrm>
            <a:custGeom>
              <a:avLst/>
              <a:gdLst>
                <a:gd name="T0" fmla="*/ 50 w 2322"/>
                <a:gd name="T1" fmla="*/ 367 h 434"/>
                <a:gd name="T2" fmla="*/ 158 w 2322"/>
                <a:gd name="T3" fmla="*/ 331 h 434"/>
                <a:gd name="T4" fmla="*/ 312 w 2322"/>
                <a:gd name="T5" fmla="*/ 297 h 434"/>
                <a:gd name="T6" fmla="*/ 467 w 2322"/>
                <a:gd name="T7" fmla="*/ 271 h 434"/>
                <a:gd name="T8" fmla="*/ 614 w 2322"/>
                <a:gd name="T9" fmla="*/ 245 h 434"/>
                <a:gd name="T10" fmla="*/ 699 w 2322"/>
                <a:gd name="T11" fmla="*/ 208 h 434"/>
                <a:gd name="T12" fmla="*/ 775 w 2322"/>
                <a:gd name="T13" fmla="*/ 135 h 434"/>
                <a:gd name="T14" fmla="*/ 886 w 2322"/>
                <a:gd name="T15" fmla="*/ 40 h 434"/>
                <a:gd name="T16" fmla="*/ 965 w 2322"/>
                <a:gd name="T17" fmla="*/ 77 h 434"/>
                <a:gd name="T18" fmla="*/ 998 w 2322"/>
                <a:gd name="T19" fmla="*/ 187 h 434"/>
                <a:gd name="T20" fmla="*/ 1057 w 2322"/>
                <a:gd name="T21" fmla="*/ 237 h 434"/>
                <a:gd name="T22" fmla="*/ 1248 w 2322"/>
                <a:gd name="T23" fmla="*/ 270 h 434"/>
                <a:gd name="T24" fmla="*/ 1393 w 2322"/>
                <a:gd name="T25" fmla="*/ 275 h 434"/>
                <a:gd name="T26" fmla="*/ 1564 w 2322"/>
                <a:gd name="T27" fmla="*/ 270 h 434"/>
                <a:gd name="T28" fmla="*/ 1634 w 2322"/>
                <a:gd name="T29" fmla="*/ 324 h 434"/>
                <a:gd name="T30" fmla="*/ 1770 w 2322"/>
                <a:gd name="T31" fmla="*/ 331 h 434"/>
                <a:gd name="T32" fmla="*/ 1925 w 2322"/>
                <a:gd name="T33" fmla="*/ 262 h 434"/>
                <a:gd name="T34" fmla="*/ 2047 w 2322"/>
                <a:gd name="T35" fmla="*/ 152 h 434"/>
                <a:gd name="T36" fmla="*/ 2144 w 2322"/>
                <a:gd name="T37" fmla="*/ 87 h 434"/>
                <a:gd name="T38" fmla="*/ 2229 w 2322"/>
                <a:gd name="T39" fmla="*/ 52 h 434"/>
                <a:gd name="T40" fmla="*/ 2304 w 2322"/>
                <a:gd name="T41" fmla="*/ 60 h 434"/>
                <a:gd name="T42" fmla="*/ 2244 w 2322"/>
                <a:gd name="T43" fmla="*/ 136 h 434"/>
                <a:gd name="T44" fmla="*/ 2165 w 2322"/>
                <a:gd name="T45" fmla="*/ 202 h 434"/>
                <a:gd name="T46" fmla="*/ 2120 w 2322"/>
                <a:gd name="T47" fmla="*/ 258 h 434"/>
                <a:gd name="T48" fmla="*/ 2087 w 2322"/>
                <a:gd name="T49" fmla="*/ 309 h 434"/>
                <a:gd name="T50" fmla="*/ 2076 w 2322"/>
                <a:gd name="T51" fmla="*/ 363 h 434"/>
                <a:gd name="T52" fmla="*/ 2011 w 2322"/>
                <a:gd name="T53" fmla="*/ 353 h 434"/>
                <a:gd name="T54" fmla="*/ 1952 w 2322"/>
                <a:gd name="T55" fmla="*/ 371 h 434"/>
                <a:gd name="T56" fmla="*/ 1883 w 2322"/>
                <a:gd name="T57" fmla="*/ 363 h 434"/>
                <a:gd name="T58" fmla="*/ 1807 w 2322"/>
                <a:gd name="T59" fmla="*/ 367 h 434"/>
                <a:gd name="T60" fmla="*/ 1728 w 2322"/>
                <a:gd name="T61" fmla="*/ 360 h 434"/>
                <a:gd name="T62" fmla="*/ 1640 w 2322"/>
                <a:gd name="T63" fmla="*/ 365 h 434"/>
                <a:gd name="T64" fmla="*/ 1548 w 2322"/>
                <a:gd name="T65" fmla="*/ 379 h 434"/>
                <a:gd name="T66" fmla="*/ 1460 w 2322"/>
                <a:gd name="T67" fmla="*/ 381 h 434"/>
                <a:gd name="T68" fmla="*/ 1373 w 2322"/>
                <a:gd name="T69" fmla="*/ 383 h 434"/>
                <a:gd name="T70" fmla="*/ 1292 w 2322"/>
                <a:gd name="T71" fmla="*/ 391 h 434"/>
                <a:gd name="T72" fmla="*/ 1207 w 2322"/>
                <a:gd name="T73" fmla="*/ 410 h 434"/>
                <a:gd name="T74" fmla="*/ 1105 w 2322"/>
                <a:gd name="T75" fmla="*/ 409 h 434"/>
                <a:gd name="T76" fmla="*/ 1016 w 2322"/>
                <a:gd name="T77" fmla="*/ 415 h 434"/>
                <a:gd name="T78" fmla="*/ 927 w 2322"/>
                <a:gd name="T79" fmla="*/ 400 h 434"/>
                <a:gd name="T80" fmla="*/ 842 w 2322"/>
                <a:gd name="T81" fmla="*/ 409 h 434"/>
                <a:gd name="T82" fmla="*/ 772 w 2322"/>
                <a:gd name="T83" fmla="*/ 399 h 434"/>
                <a:gd name="T84" fmla="*/ 686 w 2322"/>
                <a:gd name="T85" fmla="*/ 409 h 434"/>
                <a:gd name="T86" fmla="*/ 594 w 2322"/>
                <a:gd name="T87" fmla="*/ 414 h 434"/>
                <a:gd name="T88" fmla="*/ 477 w 2322"/>
                <a:gd name="T89" fmla="*/ 433 h 434"/>
                <a:gd name="T90" fmla="*/ 340 w 2322"/>
                <a:gd name="T91" fmla="*/ 433 h 434"/>
                <a:gd name="T92" fmla="*/ 228 w 2322"/>
                <a:gd name="T93" fmla="*/ 417 h 434"/>
                <a:gd name="T94" fmla="*/ 124 w 2322"/>
                <a:gd name="T95" fmla="*/ 421 h 434"/>
                <a:gd name="T96" fmla="*/ 24 w 2322"/>
                <a:gd name="T97" fmla="*/ 401 h 4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322"/>
                <a:gd name="T148" fmla="*/ 0 h 434"/>
                <a:gd name="T149" fmla="*/ 2322 w 2322"/>
                <a:gd name="T150" fmla="*/ 434 h 43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322" h="434">
                  <a:moveTo>
                    <a:pt x="0" y="390"/>
                  </a:moveTo>
                  <a:lnTo>
                    <a:pt x="13" y="382"/>
                  </a:lnTo>
                  <a:lnTo>
                    <a:pt x="31" y="374"/>
                  </a:lnTo>
                  <a:lnTo>
                    <a:pt x="50" y="367"/>
                  </a:lnTo>
                  <a:lnTo>
                    <a:pt x="70" y="359"/>
                  </a:lnTo>
                  <a:lnTo>
                    <a:pt x="94" y="351"/>
                  </a:lnTo>
                  <a:lnTo>
                    <a:pt x="129" y="341"/>
                  </a:lnTo>
                  <a:lnTo>
                    <a:pt x="158" y="331"/>
                  </a:lnTo>
                  <a:lnTo>
                    <a:pt x="194" y="321"/>
                  </a:lnTo>
                  <a:lnTo>
                    <a:pt x="233" y="312"/>
                  </a:lnTo>
                  <a:lnTo>
                    <a:pt x="272" y="304"/>
                  </a:lnTo>
                  <a:lnTo>
                    <a:pt x="312" y="297"/>
                  </a:lnTo>
                  <a:lnTo>
                    <a:pt x="351" y="291"/>
                  </a:lnTo>
                  <a:lnTo>
                    <a:pt x="390" y="285"/>
                  </a:lnTo>
                  <a:lnTo>
                    <a:pt x="428" y="278"/>
                  </a:lnTo>
                  <a:lnTo>
                    <a:pt x="467" y="271"/>
                  </a:lnTo>
                  <a:lnTo>
                    <a:pt x="497" y="265"/>
                  </a:lnTo>
                  <a:lnTo>
                    <a:pt x="541" y="257"/>
                  </a:lnTo>
                  <a:lnTo>
                    <a:pt x="579" y="251"/>
                  </a:lnTo>
                  <a:lnTo>
                    <a:pt x="614" y="245"/>
                  </a:lnTo>
                  <a:lnTo>
                    <a:pt x="640" y="239"/>
                  </a:lnTo>
                  <a:lnTo>
                    <a:pt x="664" y="231"/>
                  </a:lnTo>
                  <a:lnTo>
                    <a:pt x="685" y="219"/>
                  </a:lnTo>
                  <a:lnTo>
                    <a:pt x="699" y="208"/>
                  </a:lnTo>
                  <a:lnTo>
                    <a:pt x="714" y="194"/>
                  </a:lnTo>
                  <a:lnTo>
                    <a:pt x="729" y="178"/>
                  </a:lnTo>
                  <a:lnTo>
                    <a:pt x="752" y="155"/>
                  </a:lnTo>
                  <a:lnTo>
                    <a:pt x="775" y="135"/>
                  </a:lnTo>
                  <a:lnTo>
                    <a:pt x="801" y="110"/>
                  </a:lnTo>
                  <a:lnTo>
                    <a:pt x="828" y="87"/>
                  </a:lnTo>
                  <a:lnTo>
                    <a:pt x="854" y="62"/>
                  </a:lnTo>
                  <a:lnTo>
                    <a:pt x="886" y="40"/>
                  </a:lnTo>
                  <a:lnTo>
                    <a:pt x="916" y="17"/>
                  </a:lnTo>
                  <a:lnTo>
                    <a:pt x="941" y="0"/>
                  </a:lnTo>
                  <a:lnTo>
                    <a:pt x="951" y="36"/>
                  </a:lnTo>
                  <a:lnTo>
                    <a:pt x="965" y="77"/>
                  </a:lnTo>
                  <a:lnTo>
                    <a:pt x="979" y="115"/>
                  </a:lnTo>
                  <a:lnTo>
                    <a:pt x="990" y="152"/>
                  </a:lnTo>
                  <a:lnTo>
                    <a:pt x="995" y="170"/>
                  </a:lnTo>
                  <a:lnTo>
                    <a:pt x="998" y="187"/>
                  </a:lnTo>
                  <a:lnTo>
                    <a:pt x="995" y="204"/>
                  </a:lnTo>
                  <a:lnTo>
                    <a:pt x="979" y="224"/>
                  </a:lnTo>
                  <a:lnTo>
                    <a:pt x="1019" y="232"/>
                  </a:lnTo>
                  <a:lnTo>
                    <a:pt x="1057" y="237"/>
                  </a:lnTo>
                  <a:lnTo>
                    <a:pt x="1104" y="245"/>
                  </a:lnTo>
                  <a:lnTo>
                    <a:pt x="1156" y="253"/>
                  </a:lnTo>
                  <a:lnTo>
                    <a:pt x="1208" y="263"/>
                  </a:lnTo>
                  <a:lnTo>
                    <a:pt x="1248" y="270"/>
                  </a:lnTo>
                  <a:lnTo>
                    <a:pt x="1291" y="275"/>
                  </a:lnTo>
                  <a:lnTo>
                    <a:pt x="1331" y="280"/>
                  </a:lnTo>
                  <a:lnTo>
                    <a:pt x="1364" y="283"/>
                  </a:lnTo>
                  <a:lnTo>
                    <a:pt x="1393" y="275"/>
                  </a:lnTo>
                  <a:lnTo>
                    <a:pt x="1419" y="263"/>
                  </a:lnTo>
                  <a:lnTo>
                    <a:pt x="1444" y="246"/>
                  </a:lnTo>
                  <a:lnTo>
                    <a:pt x="1501" y="255"/>
                  </a:lnTo>
                  <a:lnTo>
                    <a:pt x="1564" y="270"/>
                  </a:lnTo>
                  <a:lnTo>
                    <a:pt x="1610" y="279"/>
                  </a:lnTo>
                  <a:lnTo>
                    <a:pt x="1582" y="306"/>
                  </a:lnTo>
                  <a:lnTo>
                    <a:pt x="1603" y="315"/>
                  </a:lnTo>
                  <a:lnTo>
                    <a:pt x="1634" y="324"/>
                  </a:lnTo>
                  <a:lnTo>
                    <a:pt x="1666" y="331"/>
                  </a:lnTo>
                  <a:lnTo>
                    <a:pt x="1702" y="336"/>
                  </a:lnTo>
                  <a:lnTo>
                    <a:pt x="1734" y="333"/>
                  </a:lnTo>
                  <a:lnTo>
                    <a:pt x="1770" y="331"/>
                  </a:lnTo>
                  <a:lnTo>
                    <a:pt x="1805" y="324"/>
                  </a:lnTo>
                  <a:lnTo>
                    <a:pt x="1845" y="312"/>
                  </a:lnTo>
                  <a:lnTo>
                    <a:pt x="1881" y="291"/>
                  </a:lnTo>
                  <a:lnTo>
                    <a:pt x="1925" y="262"/>
                  </a:lnTo>
                  <a:lnTo>
                    <a:pt x="1959" y="235"/>
                  </a:lnTo>
                  <a:lnTo>
                    <a:pt x="2000" y="198"/>
                  </a:lnTo>
                  <a:lnTo>
                    <a:pt x="2017" y="181"/>
                  </a:lnTo>
                  <a:lnTo>
                    <a:pt x="2047" y="152"/>
                  </a:lnTo>
                  <a:lnTo>
                    <a:pt x="2072" y="135"/>
                  </a:lnTo>
                  <a:lnTo>
                    <a:pt x="2097" y="117"/>
                  </a:lnTo>
                  <a:lnTo>
                    <a:pt x="2122" y="101"/>
                  </a:lnTo>
                  <a:lnTo>
                    <a:pt x="2144" y="87"/>
                  </a:lnTo>
                  <a:lnTo>
                    <a:pt x="2167" y="77"/>
                  </a:lnTo>
                  <a:lnTo>
                    <a:pt x="2189" y="66"/>
                  </a:lnTo>
                  <a:lnTo>
                    <a:pt x="2208" y="58"/>
                  </a:lnTo>
                  <a:lnTo>
                    <a:pt x="2229" y="52"/>
                  </a:lnTo>
                  <a:lnTo>
                    <a:pt x="2252" y="49"/>
                  </a:lnTo>
                  <a:lnTo>
                    <a:pt x="2280" y="46"/>
                  </a:lnTo>
                  <a:lnTo>
                    <a:pt x="2321" y="47"/>
                  </a:lnTo>
                  <a:lnTo>
                    <a:pt x="2304" y="60"/>
                  </a:lnTo>
                  <a:lnTo>
                    <a:pt x="2286" y="79"/>
                  </a:lnTo>
                  <a:lnTo>
                    <a:pt x="2276" y="92"/>
                  </a:lnTo>
                  <a:lnTo>
                    <a:pt x="2260" y="115"/>
                  </a:lnTo>
                  <a:lnTo>
                    <a:pt x="2244" y="136"/>
                  </a:lnTo>
                  <a:lnTo>
                    <a:pt x="2221" y="154"/>
                  </a:lnTo>
                  <a:lnTo>
                    <a:pt x="2192" y="175"/>
                  </a:lnTo>
                  <a:lnTo>
                    <a:pt x="2178" y="187"/>
                  </a:lnTo>
                  <a:lnTo>
                    <a:pt x="2165" y="202"/>
                  </a:lnTo>
                  <a:lnTo>
                    <a:pt x="2151" y="219"/>
                  </a:lnTo>
                  <a:lnTo>
                    <a:pt x="2141" y="231"/>
                  </a:lnTo>
                  <a:lnTo>
                    <a:pt x="2130" y="244"/>
                  </a:lnTo>
                  <a:lnTo>
                    <a:pt x="2120" y="258"/>
                  </a:lnTo>
                  <a:lnTo>
                    <a:pt x="2111" y="273"/>
                  </a:lnTo>
                  <a:lnTo>
                    <a:pt x="2103" y="285"/>
                  </a:lnTo>
                  <a:lnTo>
                    <a:pt x="2095" y="297"/>
                  </a:lnTo>
                  <a:lnTo>
                    <a:pt x="2087" y="309"/>
                  </a:lnTo>
                  <a:lnTo>
                    <a:pt x="2082" y="324"/>
                  </a:lnTo>
                  <a:lnTo>
                    <a:pt x="2079" y="336"/>
                  </a:lnTo>
                  <a:lnTo>
                    <a:pt x="2078" y="350"/>
                  </a:lnTo>
                  <a:lnTo>
                    <a:pt x="2076" y="363"/>
                  </a:lnTo>
                  <a:lnTo>
                    <a:pt x="2063" y="355"/>
                  </a:lnTo>
                  <a:lnTo>
                    <a:pt x="2044" y="352"/>
                  </a:lnTo>
                  <a:lnTo>
                    <a:pt x="2027" y="351"/>
                  </a:lnTo>
                  <a:lnTo>
                    <a:pt x="2011" y="353"/>
                  </a:lnTo>
                  <a:lnTo>
                    <a:pt x="1995" y="358"/>
                  </a:lnTo>
                  <a:lnTo>
                    <a:pt x="1982" y="363"/>
                  </a:lnTo>
                  <a:lnTo>
                    <a:pt x="1967" y="367"/>
                  </a:lnTo>
                  <a:lnTo>
                    <a:pt x="1952" y="371"/>
                  </a:lnTo>
                  <a:lnTo>
                    <a:pt x="1936" y="373"/>
                  </a:lnTo>
                  <a:lnTo>
                    <a:pt x="1914" y="370"/>
                  </a:lnTo>
                  <a:lnTo>
                    <a:pt x="1896" y="367"/>
                  </a:lnTo>
                  <a:lnTo>
                    <a:pt x="1883" y="363"/>
                  </a:lnTo>
                  <a:lnTo>
                    <a:pt x="1867" y="359"/>
                  </a:lnTo>
                  <a:lnTo>
                    <a:pt x="1850" y="360"/>
                  </a:lnTo>
                  <a:lnTo>
                    <a:pt x="1827" y="364"/>
                  </a:lnTo>
                  <a:lnTo>
                    <a:pt x="1807" y="367"/>
                  </a:lnTo>
                  <a:lnTo>
                    <a:pt x="1791" y="367"/>
                  </a:lnTo>
                  <a:lnTo>
                    <a:pt x="1770" y="365"/>
                  </a:lnTo>
                  <a:lnTo>
                    <a:pt x="1749" y="360"/>
                  </a:lnTo>
                  <a:lnTo>
                    <a:pt x="1728" y="360"/>
                  </a:lnTo>
                  <a:lnTo>
                    <a:pt x="1710" y="365"/>
                  </a:lnTo>
                  <a:lnTo>
                    <a:pt x="1681" y="368"/>
                  </a:lnTo>
                  <a:lnTo>
                    <a:pt x="1663" y="368"/>
                  </a:lnTo>
                  <a:lnTo>
                    <a:pt x="1640" y="365"/>
                  </a:lnTo>
                  <a:lnTo>
                    <a:pt x="1618" y="363"/>
                  </a:lnTo>
                  <a:lnTo>
                    <a:pt x="1594" y="367"/>
                  </a:lnTo>
                  <a:lnTo>
                    <a:pt x="1575" y="374"/>
                  </a:lnTo>
                  <a:lnTo>
                    <a:pt x="1548" y="379"/>
                  </a:lnTo>
                  <a:lnTo>
                    <a:pt x="1528" y="381"/>
                  </a:lnTo>
                  <a:lnTo>
                    <a:pt x="1503" y="383"/>
                  </a:lnTo>
                  <a:lnTo>
                    <a:pt x="1484" y="385"/>
                  </a:lnTo>
                  <a:lnTo>
                    <a:pt x="1460" y="381"/>
                  </a:lnTo>
                  <a:lnTo>
                    <a:pt x="1436" y="375"/>
                  </a:lnTo>
                  <a:lnTo>
                    <a:pt x="1411" y="381"/>
                  </a:lnTo>
                  <a:lnTo>
                    <a:pt x="1394" y="382"/>
                  </a:lnTo>
                  <a:lnTo>
                    <a:pt x="1373" y="383"/>
                  </a:lnTo>
                  <a:lnTo>
                    <a:pt x="1353" y="381"/>
                  </a:lnTo>
                  <a:lnTo>
                    <a:pt x="1333" y="381"/>
                  </a:lnTo>
                  <a:lnTo>
                    <a:pt x="1312" y="383"/>
                  </a:lnTo>
                  <a:lnTo>
                    <a:pt x="1292" y="391"/>
                  </a:lnTo>
                  <a:lnTo>
                    <a:pt x="1275" y="396"/>
                  </a:lnTo>
                  <a:lnTo>
                    <a:pt x="1252" y="403"/>
                  </a:lnTo>
                  <a:lnTo>
                    <a:pt x="1231" y="406"/>
                  </a:lnTo>
                  <a:lnTo>
                    <a:pt x="1207" y="410"/>
                  </a:lnTo>
                  <a:lnTo>
                    <a:pt x="1183" y="413"/>
                  </a:lnTo>
                  <a:lnTo>
                    <a:pt x="1152" y="409"/>
                  </a:lnTo>
                  <a:lnTo>
                    <a:pt x="1124" y="407"/>
                  </a:lnTo>
                  <a:lnTo>
                    <a:pt x="1105" y="409"/>
                  </a:lnTo>
                  <a:lnTo>
                    <a:pt x="1078" y="412"/>
                  </a:lnTo>
                  <a:lnTo>
                    <a:pt x="1058" y="412"/>
                  </a:lnTo>
                  <a:lnTo>
                    <a:pt x="1035" y="414"/>
                  </a:lnTo>
                  <a:lnTo>
                    <a:pt x="1016" y="415"/>
                  </a:lnTo>
                  <a:lnTo>
                    <a:pt x="987" y="413"/>
                  </a:lnTo>
                  <a:lnTo>
                    <a:pt x="963" y="406"/>
                  </a:lnTo>
                  <a:lnTo>
                    <a:pt x="947" y="401"/>
                  </a:lnTo>
                  <a:lnTo>
                    <a:pt x="927" y="400"/>
                  </a:lnTo>
                  <a:lnTo>
                    <a:pt x="906" y="399"/>
                  </a:lnTo>
                  <a:lnTo>
                    <a:pt x="886" y="403"/>
                  </a:lnTo>
                  <a:lnTo>
                    <a:pt x="862" y="406"/>
                  </a:lnTo>
                  <a:lnTo>
                    <a:pt x="842" y="409"/>
                  </a:lnTo>
                  <a:lnTo>
                    <a:pt x="824" y="409"/>
                  </a:lnTo>
                  <a:lnTo>
                    <a:pt x="812" y="405"/>
                  </a:lnTo>
                  <a:lnTo>
                    <a:pt x="791" y="401"/>
                  </a:lnTo>
                  <a:lnTo>
                    <a:pt x="772" y="399"/>
                  </a:lnTo>
                  <a:lnTo>
                    <a:pt x="752" y="400"/>
                  </a:lnTo>
                  <a:lnTo>
                    <a:pt x="734" y="403"/>
                  </a:lnTo>
                  <a:lnTo>
                    <a:pt x="712" y="405"/>
                  </a:lnTo>
                  <a:lnTo>
                    <a:pt x="686" y="409"/>
                  </a:lnTo>
                  <a:lnTo>
                    <a:pt x="662" y="409"/>
                  </a:lnTo>
                  <a:lnTo>
                    <a:pt x="640" y="406"/>
                  </a:lnTo>
                  <a:lnTo>
                    <a:pt x="616" y="410"/>
                  </a:lnTo>
                  <a:lnTo>
                    <a:pt x="594" y="414"/>
                  </a:lnTo>
                  <a:lnTo>
                    <a:pt x="570" y="421"/>
                  </a:lnTo>
                  <a:lnTo>
                    <a:pt x="547" y="426"/>
                  </a:lnTo>
                  <a:lnTo>
                    <a:pt x="514" y="432"/>
                  </a:lnTo>
                  <a:lnTo>
                    <a:pt x="477" y="433"/>
                  </a:lnTo>
                  <a:lnTo>
                    <a:pt x="439" y="433"/>
                  </a:lnTo>
                  <a:lnTo>
                    <a:pt x="404" y="432"/>
                  </a:lnTo>
                  <a:lnTo>
                    <a:pt x="363" y="433"/>
                  </a:lnTo>
                  <a:lnTo>
                    <a:pt x="340" y="433"/>
                  </a:lnTo>
                  <a:lnTo>
                    <a:pt x="319" y="430"/>
                  </a:lnTo>
                  <a:lnTo>
                    <a:pt x="295" y="433"/>
                  </a:lnTo>
                  <a:lnTo>
                    <a:pt x="268" y="432"/>
                  </a:lnTo>
                  <a:lnTo>
                    <a:pt x="228" y="417"/>
                  </a:lnTo>
                  <a:lnTo>
                    <a:pt x="199" y="419"/>
                  </a:lnTo>
                  <a:lnTo>
                    <a:pt x="174" y="421"/>
                  </a:lnTo>
                  <a:lnTo>
                    <a:pt x="147" y="421"/>
                  </a:lnTo>
                  <a:lnTo>
                    <a:pt x="124" y="421"/>
                  </a:lnTo>
                  <a:lnTo>
                    <a:pt x="96" y="419"/>
                  </a:lnTo>
                  <a:lnTo>
                    <a:pt x="71" y="414"/>
                  </a:lnTo>
                  <a:lnTo>
                    <a:pt x="46" y="407"/>
                  </a:lnTo>
                  <a:lnTo>
                    <a:pt x="24" y="401"/>
                  </a:lnTo>
                  <a:lnTo>
                    <a:pt x="2" y="396"/>
                  </a:lnTo>
                  <a:lnTo>
                    <a:pt x="0" y="390"/>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376" name="Group 22"/>
            <p:cNvGrpSpPr>
              <a:grpSpLocks/>
            </p:cNvGrpSpPr>
            <p:nvPr/>
          </p:nvGrpSpPr>
          <p:grpSpPr bwMode="auto">
            <a:xfrm>
              <a:off x="1279" y="1775"/>
              <a:ext cx="333" cy="202"/>
              <a:chOff x="1279" y="1775"/>
              <a:chExt cx="333" cy="202"/>
            </a:xfrm>
          </p:grpSpPr>
          <p:sp>
            <p:nvSpPr>
              <p:cNvPr id="15941" name="Freeform 23" descr="50%"/>
              <p:cNvSpPr>
                <a:spLocks/>
              </p:cNvSpPr>
              <p:nvPr/>
            </p:nvSpPr>
            <p:spPr bwMode="auto">
              <a:xfrm>
                <a:off x="1279" y="1779"/>
                <a:ext cx="333" cy="198"/>
              </a:xfrm>
              <a:custGeom>
                <a:avLst/>
                <a:gdLst>
                  <a:gd name="T0" fmla="*/ 311 w 333"/>
                  <a:gd name="T1" fmla="*/ 177 h 198"/>
                  <a:gd name="T2" fmla="*/ 293 w 333"/>
                  <a:gd name="T3" fmla="*/ 159 h 198"/>
                  <a:gd name="T4" fmla="*/ 281 w 333"/>
                  <a:gd name="T5" fmla="*/ 148 h 198"/>
                  <a:gd name="T6" fmla="*/ 272 w 333"/>
                  <a:gd name="T7" fmla="*/ 138 h 198"/>
                  <a:gd name="T8" fmla="*/ 262 w 333"/>
                  <a:gd name="T9" fmla="*/ 127 h 198"/>
                  <a:gd name="T10" fmla="*/ 254 w 333"/>
                  <a:gd name="T11" fmla="*/ 116 h 198"/>
                  <a:gd name="T12" fmla="*/ 246 w 333"/>
                  <a:gd name="T13" fmla="*/ 105 h 198"/>
                  <a:gd name="T14" fmla="*/ 237 w 333"/>
                  <a:gd name="T15" fmla="*/ 93 h 198"/>
                  <a:gd name="T16" fmla="*/ 230 w 333"/>
                  <a:gd name="T17" fmla="*/ 78 h 198"/>
                  <a:gd name="T18" fmla="*/ 224 w 333"/>
                  <a:gd name="T19" fmla="*/ 64 h 198"/>
                  <a:gd name="T20" fmla="*/ 219 w 333"/>
                  <a:gd name="T21" fmla="*/ 49 h 198"/>
                  <a:gd name="T22" fmla="*/ 215 w 333"/>
                  <a:gd name="T23" fmla="*/ 34 h 198"/>
                  <a:gd name="T24" fmla="*/ 215 w 333"/>
                  <a:gd name="T25" fmla="*/ 19 h 198"/>
                  <a:gd name="T26" fmla="*/ 214 w 333"/>
                  <a:gd name="T27" fmla="*/ 0 h 198"/>
                  <a:gd name="T28" fmla="*/ 0 w 333"/>
                  <a:gd name="T29" fmla="*/ 0 h 198"/>
                  <a:gd name="T30" fmla="*/ 6 w 333"/>
                  <a:gd name="T31" fmla="*/ 12 h 198"/>
                  <a:gd name="T32" fmla="*/ 17 w 333"/>
                  <a:gd name="T33" fmla="*/ 28 h 198"/>
                  <a:gd name="T34" fmla="*/ 27 w 333"/>
                  <a:gd name="T35" fmla="*/ 42 h 198"/>
                  <a:gd name="T36" fmla="*/ 39 w 333"/>
                  <a:gd name="T37" fmla="*/ 56 h 198"/>
                  <a:gd name="T38" fmla="*/ 54 w 333"/>
                  <a:gd name="T39" fmla="*/ 71 h 198"/>
                  <a:gd name="T40" fmla="*/ 70 w 333"/>
                  <a:gd name="T41" fmla="*/ 86 h 198"/>
                  <a:gd name="T42" fmla="*/ 87 w 333"/>
                  <a:gd name="T43" fmla="*/ 100 h 198"/>
                  <a:gd name="T44" fmla="*/ 104 w 333"/>
                  <a:gd name="T45" fmla="*/ 112 h 198"/>
                  <a:gd name="T46" fmla="*/ 123 w 333"/>
                  <a:gd name="T47" fmla="*/ 127 h 198"/>
                  <a:gd name="T48" fmla="*/ 146 w 333"/>
                  <a:gd name="T49" fmla="*/ 143 h 198"/>
                  <a:gd name="T50" fmla="*/ 166 w 333"/>
                  <a:gd name="T51" fmla="*/ 154 h 198"/>
                  <a:gd name="T52" fmla="*/ 184 w 333"/>
                  <a:gd name="T53" fmla="*/ 163 h 198"/>
                  <a:gd name="T54" fmla="*/ 201 w 333"/>
                  <a:gd name="T55" fmla="*/ 170 h 198"/>
                  <a:gd name="T56" fmla="*/ 219 w 333"/>
                  <a:gd name="T57" fmla="*/ 177 h 198"/>
                  <a:gd name="T58" fmla="*/ 238 w 333"/>
                  <a:gd name="T59" fmla="*/ 184 h 198"/>
                  <a:gd name="T60" fmla="*/ 259 w 333"/>
                  <a:gd name="T61" fmla="*/ 188 h 198"/>
                  <a:gd name="T62" fmla="*/ 282 w 333"/>
                  <a:gd name="T63" fmla="*/ 192 h 198"/>
                  <a:gd name="T64" fmla="*/ 300 w 333"/>
                  <a:gd name="T65" fmla="*/ 194 h 198"/>
                  <a:gd name="T66" fmla="*/ 318 w 333"/>
                  <a:gd name="T67" fmla="*/ 196 h 198"/>
                  <a:gd name="T68" fmla="*/ 332 w 333"/>
                  <a:gd name="T69" fmla="*/ 197 h 198"/>
                  <a:gd name="T70" fmla="*/ 311 w 333"/>
                  <a:gd name="T71" fmla="*/ 177 h 19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33"/>
                  <a:gd name="T109" fmla="*/ 0 h 198"/>
                  <a:gd name="T110" fmla="*/ 333 w 333"/>
                  <a:gd name="T111" fmla="*/ 198 h 19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33" h="198">
                    <a:moveTo>
                      <a:pt x="311" y="177"/>
                    </a:moveTo>
                    <a:lnTo>
                      <a:pt x="293" y="159"/>
                    </a:lnTo>
                    <a:lnTo>
                      <a:pt x="281" y="148"/>
                    </a:lnTo>
                    <a:lnTo>
                      <a:pt x="272" y="138"/>
                    </a:lnTo>
                    <a:lnTo>
                      <a:pt x="262" y="127"/>
                    </a:lnTo>
                    <a:lnTo>
                      <a:pt x="254" y="116"/>
                    </a:lnTo>
                    <a:lnTo>
                      <a:pt x="246" y="105"/>
                    </a:lnTo>
                    <a:lnTo>
                      <a:pt x="237" y="93"/>
                    </a:lnTo>
                    <a:lnTo>
                      <a:pt x="230" y="78"/>
                    </a:lnTo>
                    <a:lnTo>
                      <a:pt x="224" y="64"/>
                    </a:lnTo>
                    <a:lnTo>
                      <a:pt x="219" y="49"/>
                    </a:lnTo>
                    <a:lnTo>
                      <a:pt x="215" y="34"/>
                    </a:lnTo>
                    <a:lnTo>
                      <a:pt x="215" y="19"/>
                    </a:lnTo>
                    <a:lnTo>
                      <a:pt x="214" y="0"/>
                    </a:lnTo>
                    <a:lnTo>
                      <a:pt x="0" y="0"/>
                    </a:lnTo>
                    <a:lnTo>
                      <a:pt x="6" y="12"/>
                    </a:lnTo>
                    <a:lnTo>
                      <a:pt x="17" y="28"/>
                    </a:lnTo>
                    <a:lnTo>
                      <a:pt x="27" y="42"/>
                    </a:lnTo>
                    <a:lnTo>
                      <a:pt x="39" y="56"/>
                    </a:lnTo>
                    <a:lnTo>
                      <a:pt x="54" y="71"/>
                    </a:lnTo>
                    <a:lnTo>
                      <a:pt x="70" y="86"/>
                    </a:lnTo>
                    <a:lnTo>
                      <a:pt x="87" y="100"/>
                    </a:lnTo>
                    <a:lnTo>
                      <a:pt x="104" y="112"/>
                    </a:lnTo>
                    <a:lnTo>
                      <a:pt x="123" y="127"/>
                    </a:lnTo>
                    <a:lnTo>
                      <a:pt x="146" y="143"/>
                    </a:lnTo>
                    <a:lnTo>
                      <a:pt x="166" y="154"/>
                    </a:lnTo>
                    <a:lnTo>
                      <a:pt x="184" y="163"/>
                    </a:lnTo>
                    <a:lnTo>
                      <a:pt x="201" y="170"/>
                    </a:lnTo>
                    <a:lnTo>
                      <a:pt x="219" y="177"/>
                    </a:lnTo>
                    <a:lnTo>
                      <a:pt x="238" y="184"/>
                    </a:lnTo>
                    <a:lnTo>
                      <a:pt x="259" y="188"/>
                    </a:lnTo>
                    <a:lnTo>
                      <a:pt x="282" y="192"/>
                    </a:lnTo>
                    <a:lnTo>
                      <a:pt x="300" y="194"/>
                    </a:lnTo>
                    <a:lnTo>
                      <a:pt x="318" y="196"/>
                    </a:lnTo>
                    <a:lnTo>
                      <a:pt x="332" y="197"/>
                    </a:lnTo>
                    <a:lnTo>
                      <a:pt x="311" y="17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942" name="Freeform 24" descr="50%"/>
              <p:cNvSpPr>
                <a:spLocks/>
              </p:cNvSpPr>
              <p:nvPr/>
            </p:nvSpPr>
            <p:spPr bwMode="auto">
              <a:xfrm>
                <a:off x="1285" y="1775"/>
                <a:ext cx="201" cy="7"/>
              </a:xfrm>
              <a:custGeom>
                <a:avLst/>
                <a:gdLst>
                  <a:gd name="T0" fmla="*/ 1 w 201"/>
                  <a:gd name="T1" fmla="*/ 0 h 7"/>
                  <a:gd name="T2" fmla="*/ 0 w 201"/>
                  <a:gd name="T3" fmla="*/ 2 h 7"/>
                  <a:gd name="T4" fmla="*/ 4 w 201"/>
                  <a:gd name="T5" fmla="*/ 6 h 7"/>
                  <a:gd name="T6" fmla="*/ 200 w 201"/>
                  <a:gd name="T7" fmla="*/ 6 h 7"/>
                  <a:gd name="T8" fmla="*/ 200 w 201"/>
                  <a:gd name="T9" fmla="*/ 0 h 7"/>
                  <a:gd name="T10" fmla="*/ 1 w 201"/>
                  <a:gd name="T11" fmla="*/ 0 h 7"/>
                  <a:gd name="T12" fmla="*/ 0 60000 65536"/>
                  <a:gd name="T13" fmla="*/ 0 60000 65536"/>
                  <a:gd name="T14" fmla="*/ 0 60000 65536"/>
                  <a:gd name="T15" fmla="*/ 0 60000 65536"/>
                  <a:gd name="T16" fmla="*/ 0 60000 65536"/>
                  <a:gd name="T17" fmla="*/ 0 60000 65536"/>
                  <a:gd name="T18" fmla="*/ 0 w 201"/>
                  <a:gd name="T19" fmla="*/ 0 h 7"/>
                  <a:gd name="T20" fmla="*/ 201 w 20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01" h="7">
                    <a:moveTo>
                      <a:pt x="1" y="0"/>
                    </a:moveTo>
                    <a:lnTo>
                      <a:pt x="0" y="2"/>
                    </a:lnTo>
                    <a:lnTo>
                      <a:pt x="4" y="6"/>
                    </a:lnTo>
                    <a:lnTo>
                      <a:pt x="200" y="6"/>
                    </a:lnTo>
                    <a:lnTo>
                      <a:pt x="200" y="0"/>
                    </a:lnTo>
                    <a:lnTo>
                      <a:pt x="1" y="0"/>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5377" name="Freeform 25" descr="50%"/>
            <p:cNvSpPr>
              <a:spLocks/>
            </p:cNvSpPr>
            <p:nvPr/>
          </p:nvSpPr>
          <p:spPr bwMode="auto">
            <a:xfrm>
              <a:off x="1114" y="2453"/>
              <a:ext cx="184" cy="136"/>
            </a:xfrm>
            <a:custGeom>
              <a:avLst/>
              <a:gdLst>
                <a:gd name="T0" fmla="*/ 0 w 184"/>
                <a:gd name="T1" fmla="*/ 0 h 136"/>
                <a:gd name="T2" fmla="*/ 7 w 184"/>
                <a:gd name="T3" fmla="*/ 14 h 136"/>
                <a:gd name="T4" fmla="*/ 16 w 184"/>
                <a:gd name="T5" fmla="*/ 28 h 136"/>
                <a:gd name="T6" fmla="*/ 27 w 184"/>
                <a:gd name="T7" fmla="*/ 43 h 136"/>
                <a:gd name="T8" fmla="*/ 38 w 184"/>
                <a:gd name="T9" fmla="*/ 55 h 136"/>
                <a:gd name="T10" fmla="*/ 52 w 184"/>
                <a:gd name="T11" fmla="*/ 70 h 136"/>
                <a:gd name="T12" fmla="*/ 66 w 184"/>
                <a:gd name="T13" fmla="*/ 85 h 136"/>
                <a:gd name="T14" fmla="*/ 77 w 184"/>
                <a:gd name="T15" fmla="*/ 96 h 136"/>
                <a:gd name="T16" fmla="*/ 90 w 184"/>
                <a:gd name="T17" fmla="*/ 106 h 136"/>
                <a:gd name="T18" fmla="*/ 103 w 184"/>
                <a:gd name="T19" fmla="*/ 114 h 136"/>
                <a:gd name="T20" fmla="*/ 117 w 184"/>
                <a:gd name="T21" fmla="*/ 121 h 136"/>
                <a:gd name="T22" fmla="*/ 131 w 184"/>
                <a:gd name="T23" fmla="*/ 127 h 136"/>
                <a:gd name="T24" fmla="*/ 146 w 184"/>
                <a:gd name="T25" fmla="*/ 132 h 136"/>
                <a:gd name="T26" fmla="*/ 162 w 184"/>
                <a:gd name="T27" fmla="*/ 135 h 136"/>
                <a:gd name="T28" fmla="*/ 176 w 184"/>
                <a:gd name="T29" fmla="*/ 135 h 136"/>
                <a:gd name="T30" fmla="*/ 183 w 184"/>
                <a:gd name="T31" fmla="*/ 134 h 136"/>
                <a:gd name="T32" fmla="*/ 174 w 184"/>
                <a:gd name="T33" fmla="*/ 125 h 136"/>
                <a:gd name="T34" fmla="*/ 164 w 184"/>
                <a:gd name="T35" fmla="*/ 113 h 136"/>
                <a:gd name="T36" fmla="*/ 154 w 184"/>
                <a:gd name="T37" fmla="*/ 101 h 136"/>
                <a:gd name="T38" fmla="*/ 144 w 184"/>
                <a:gd name="T39" fmla="*/ 87 h 136"/>
                <a:gd name="T40" fmla="*/ 135 w 184"/>
                <a:gd name="T41" fmla="*/ 73 h 136"/>
                <a:gd name="T42" fmla="*/ 128 w 184"/>
                <a:gd name="T43" fmla="*/ 60 h 136"/>
                <a:gd name="T44" fmla="*/ 124 w 184"/>
                <a:gd name="T45" fmla="*/ 48 h 136"/>
                <a:gd name="T46" fmla="*/ 119 w 184"/>
                <a:gd name="T47" fmla="*/ 28 h 136"/>
                <a:gd name="T48" fmla="*/ 119 w 184"/>
                <a:gd name="T49" fmla="*/ 13 h 136"/>
                <a:gd name="T50" fmla="*/ 119 w 184"/>
                <a:gd name="T51" fmla="*/ 2 h 136"/>
                <a:gd name="T52" fmla="*/ 0 w 184"/>
                <a:gd name="T53" fmla="*/ 0 h 1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84"/>
                <a:gd name="T82" fmla="*/ 0 h 136"/>
                <a:gd name="T83" fmla="*/ 184 w 184"/>
                <a:gd name="T84" fmla="*/ 136 h 1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84" h="136">
                  <a:moveTo>
                    <a:pt x="0" y="0"/>
                  </a:moveTo>
                  <a:lnTo>
                    <a:pt x="7" y="14"/>
                  </a:lnTo>
                  <a:lnTo>
                    <a:pt x="16" y="28"/>
                  </a:lnTo>
                  <a:lnTo>
                    <a:pt x="27" y="43"/>
                  </a:lnTo>
                  <a:lnTo>
                    <a:pt x="38" y="55"/>
                  </a:lnTo>
                  <a:lnTo>
                    <a:pt x="52" y="70"/>
                  </a:lnTo>
                  <a:lnTo>
                    <a:pt x="66" y="85"/>
                  </a:lnTo>
                  <a:lnTo>
                    <a:pt x="77" y="96"/>
                  </a:lnTo>
                  <a:lnTo>
                    <a:pt x="90" y="106"/>
                  </a:lnTo>
                  <a:lnTo>
                    <a:pt x="103" y="114"/>
                  </a:lnTo>
                  <a:lnTo>
                    <a:pt x="117" y="121"/>
                  </a:lnTo>
                  <a:lnTo>
                    <a:pt x="131" y="127"/>
                  </a:lnTo>
                  <a:lnTo>
                    <a:pt x="146" y="132"/>
                  </a:lnTo>
                  <a:lnTo>
                    <a:pt x="162" y="135"/>
                  </a:lnTo>
                  <a:lnTo>
                    <a:pt x="176" y="135"/>
                  </a:lnTo>
                  <a:lnTo>
                    <a:pt x="183" y="134"/>
                  </a:lnTo>
                  <a:lnTo>
                    <a:pt x="174" y="125"/>
                  </a:lnTo>
                  <a:lnTo>
                    <a:pt x="164" y="113"/>
                  </a:lnTo>
                  <a:lnTo>
                    <a:pt x="154" y="101"/>
                  </a:lnTo>
                  <a:lnTo>
                    <a:pt x="144" y="87"/>
                  </a:lnTo>
                  <a:lnTo>
                    <a:pt x="135" y="73"/>
                  </a:lnTo>
                  <a:lnTo>
                    <a:pt x="128" y="60"/>
                  </a:lnTo>
                  <a:lnTo>
                    <a:pt x="124" y="48"/>
                  </a:lnTo>
                  <a:lnTo>
                    <a:pt x="119" y="28"/>
                  </a:lnTo>
                  <a:lnTo>
                    <a:pt x="119" y="13"/>
                  </a:lnTo>
                  <a:lnTo>
                    <a:pt x="119" y="2"/>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378" name="Freeform 26" descr="50%"/>
            <p:cNvSpPr>
              <a:spLocks/>
            </p:cNvSpPr>
            <p:nvPr/>
          </p:nvSpPr>
          <p:spPr bwMode="auto">
            <a:xfrm>
              <a:off x="718" y="2122"/>
              <a:ext cx="1567" cy="440"/>
            </a:xfrm>
            <a:custGeom>
              <a:avLst/>
              <a:gdLst>
                <a:gd name="T0" fmla="*/ 17 w 1567"/>
                <a:gd name="T1" fmla="*/ 261 h 440"/>
                <a:gd name="T2" fmla="*/ 64 w 1567"/>
                <a:gd name="T3" fmla="*/ 244 h 440"/>
                <a:gd name="T4" fmla="*/ 137 w 1567"/>
                <a:gd name="T5" fmla="*/ 222 h 440"/>
                <a:gd name="T6" fmla="*/ 214 w 1567"/>
                <a:gd name="T7" fmla="*/ 207 h 440"/>
                <a:gd name="T8" fmla="*/ 289 w 1567"/>
                <a:gd name="T9" fmla="*/ 193 h 440"/>
                <a:gd name="T10" fmla="*/ 367 w 1567"/>
                <a:gd name="T11" fmla="*/ 179 h 440"/>
                <a:gd name="T12" fmla="*/ 431 w 1567"/>
                <a:gd name="T13" fmla="*/ 167 h 440"/>
                <a:gd name="T14" fmla="*/ 468 w 1567"/>
                <a:gd name="T15" fmla="*/ 147 h 440"/>
                <a:gd name="T16" fmla="*/ 504 w 1567"/>
                <a:gd name="T17" fmla="*/ 112 h 440"/>
                <a:gd name="T18" fmla="*/ 558 w 1567"/>
                <a:gd name="T19" fmla="*/ 62 h 440"/>
                <a:gd name="T20" fmla="*/ 613 w 1567"/>
                <a:gd name="T21" fmla="*/ 16 h 440"/>
                <a:gd name="T22" fmla="*/ 652 w 1567"/>
                <a:gd name="T23" fmla="*/ 53 h 440"/>
                <a:gd name="T24" fmla="*/ 674 w 1567"/>
                <a:gd name="T25" fmla="*/ 131 h 440"/>
                <a:gd name="T26" fmla="*/ 688 w 1567"/>
                <a:gd name="T27" fmla="*/ 161 h 440"/>
                <a:gd name="T28" fmla="*/ 778 w 1567"/>
                <a:gd name="T29" fmla="*/ 176 h 440"/>
                <a:gd name="T30" fmla="*/ 870 w 1567"/>
                <a:gd name="T31" fmla="*/ 192 h 440"/>
                <a:gd name="T32" fmla="*/ 938 w 1567"/>
                <a:gd name="T33" fmla="*/ 192 h 440"/>
                <a:gd name="T34" fmla="*/ 1011 w 1567"/>
                <a:gd name="T35" fmla="*/ 178 h 440"/>
                <a:gd name="T36" fmla="*/ 1067 w 1567"/>
                <a:gd name="T37" fmla="*/ 215 h 440"/>
                <a:gd name="T38" fmla="*/ 1122 w 1567"/>
                <a:gd name="T39" fmla="*/ 230 h 440"/>
                <a:gd name="T40" fmla="*/ 1191 w 1567"/>
                <a:gd name="T41" fmla="*/ 229 h 440"/>
                <a:gd name="T42" fmla="*/ 1265 w 1567"/>
                <a:gd name="T43" fmla="*/ 203 h 440"/>
                <a:gd name="T44" fmla="*/ 1346 w 1567"/>
                <a:gd name="T45" fmla="*/ 138 h 440"/>
                <a:gd name="T46" fmla="*/ 1441 w 1567"/>
                <a:gd name="T47" fmla="*/ 63 h 440"/>
                <a:gd name="T48" fmla="*/ 1536 w 1567"/>
                <a:gd name="T49" fmla="*/ 33 h 440"/>
                <a:gd name="T50" fmla="*/ 1540 w 1567"/>
                <a:gd name="T51" fmla="*/ 59 h 440"/>
                <a:gd name="T52" fmla="*/ 1494 w 1567"/>
                <a:gd name="T53" fmla="*/ 112 h 440"/>
                <a:gd name="T54" fmla="*/ 1441 w 1567"/>
                <a:gd name="T55" fmla="*/ 165 h 440"/>
                <a:gd name="T56" fmla="*/ 1407 w 1567"/>
                <a:gd name="T57" fmla="*/ 218 h 440"/>
                <a:gd name="T58" fmla="*/ 1407 w 1567"/>
                <a:gd name="T59" fmla="*/ 273 h 440"/>
                <a:gd name="T60" fmla="*/ 1444 w 1567"/>
                <a:gd name="T61" fmla="*/ 329 h 440"/>
                <a:gd name="T62" fmla="*/ 1492 w 1567"/>
                <a:gd name="T63" fmla="*/ 371 h 440"/>
                <a:gd name="T64" fmla="*/ 1534 w 1567"/>
                <a:gd name="T65" fmla="*/ 405 h 440"/>
                <a:gd name="T66" fmla="*/ 1536 w 1567"/>
                <a:gd name="T67" fmla="*/ 423 h 440"/>
                <a:gd name="T68" fmla="*/ 1477 w 1567"/>
                <a:gd name="T69" fmla="*/ 421 h 440"/>
                <a:gd name="T70" fmla="*/ 1424 w 1567"/>
                <a:gd name="T71" fmla="*/ 408 h 440"/>
                <a:gd name="T72" fmla="*/ 1375 w 1567"/>
                <a:gd name="T73" fmla="*/ 384 h 440"/>
                <a:gd name="T74" fmla="*/ 1292 w 1567"/>
                <a:gd name="T75" fmla="*/ 335 h 440"/>
                <a:gd name="T76" fmla="*/ 1191 w 1567"/>
                <a:gd name="T77" fmla="*/ 327 h 440"/>
                <a:gd name="T78" fmla="*/ 1069 w 1567"/>
                <a:gd name="T79" fmla="*/ 340 h 440"/>
                <a:gd name="T80" fmla="*/ 992 w 1567"/>
                <a:gd name="T81" fmla="*/ 369 h 440"/>
                <a:gd name="T82" fmla="*/ 966 w 1567"/>
                <a:gd name="T83" fmla="*/ 404 h 440"/>
                <a:gd name="T84" fmla="*/ 857 w 1567"/>
                <a:gd name="T85" fmla="*/ 400 h 440"/>
                <a:gd name="T86" fmla="*/ 765 w 1567"/>
                <a:gd name="T87" fmla="*/ 428 h 440"/>
                <a:gd name="T88" fmla="*/ 424 w 1567"/>
                <a:gd name="T89" fmla="*/ 439 h 440"/>
                <a:gd name="T90" fmla="*/ 228 w 1567"/>
                <a:gd name="T91" fmla="*/ 420 h 440"/>
                <a:gd name="T92" fmla="*/ 56 w 1567"/>
                <a:gd name="T93" fmla="*/ 365 h 440"/>
                <a:gd name="T94" fmla="*/ 56 w 1567"/>
                <a:gd name="T95" fmla="*/ 337 h 440"/>
                <a:gd name="T96" fmla="*/ 18 w 1567"/>
                <a:gd name="T97" fmla="*/ 303 h 440"/>
                <a:gd name="T98" fmla="*/ 3 w 1567"/>
                <a:gd name="T99" fmla="*/ 280 h 44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67"/>
                <a:gd name="T151" fmla="*/ 0 h 440"/>
                <a:gd name="T152" fmla="*/ 1567 w 1567"/>
                <a:gd name="T153" fmla="*/ 440 h 44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67" h="440">
                  <a:moveTo>
                    <a:pt x="0" y="272"/>
                  </a:moveTo>
                  <a:lnTo>
                    <a:pt x="5" y="268"/>
                  </a:lnTo>
                  <a:lnTo>
                    <a:pt x="17" y="261"/>
                  </a:lnTo>
                  <a:lnTo>
                    <a:pt x="35" y="254"/>
                  </a:lnTo>
                  <a:lnTo>
                    <a:pt x="49" y="250"/>
                  </a:lnTo>
                  <a:lnTo>
                    <a:pt x="64" y="244"/>
                  </a:lnTo>
                  <a:lnTo>
                    <a:pt x="89" y="236"/>
                  </a:lnTo>
                  <a:lnTo>
                    <a:pt x="114" y="229"/>
                  </a:lnTo>
                  <a:lnTo>
                    <a:pt x="137" y="222"/>
                  </a:lnTo>
                  <a:lnTo>
                    <a:pt x="161" y="217"/>
                  </a:lnTo>
                  <a:lnTo>
                    <a:pt x="186" y="212"/>
                  </a:lnTo>
                  <a:lnTo>
                    <a:pt x="214" y="207"/>
                  </a:lnTo>
                  <a:lnTo>
                    <a:pt x="241" y="202"/>
                  </a:lnTo>
                  <a:lnTo>
                    <a:pt x="265" y="197"/>
                  </a:lnTo>
                  <a:lnTo>
                    <a:pt x="289" y="193"/>
                  </a:lnTo>
                  <a:lnTo>
                    <a:pt x="311" y="189"/>
                  </a:lnTo>
                  <a:lnTo>
                    <a:pt x="342" y="183"/>
                  </a:lnTo>
                  <a:lnTo>
                    <a:pt x="367" y="179"/>
                  </a:lnTo>
                  <a:lnTo>
                    <a:pt x="391" y="175"/>
                  </a:lnTo>
                  <a:lnTo>
                    <a:pt x="412" y="172"/>
                  </a:lnTo>
                  <a:lnTo>
                    <a:pt x="431" y="167"/>
                  </a:lnTo>
                  <a:lnTo>
                    <a:pt x="446" y="161"/>
                  </a:lnTo>
                  <a:lnTo>
                    <a:pt x="457" y="155"/>
                  </a:lnTo>
                  <a:lnTo>
                    <a:pt x="468" y="147"/>
                  </a:lnTo>
                  <a:lnTo>
                    <a:pt x="478" y="138"/>
                  </a:lnTo>
                  <a:lnTo>
                    <a:pt x="490" y="126"/>
                  </a:lnTo>
                  <a:lnTo>
                    <a:pt x="504" y="112"/>
                  </a:lnTo>
                  <a:lnTo>
                    <a:pt x="522" y="95"/>
                  </a:lnTo>
                  <a:lnTo>
                    <a:pt x="539" y="78"/>
                  </a:lnTo>
                  <a:lnTo>
                    <a:pt x="558" y="62"/>
                  </a:lnTo>
                  <a:lnTo>
                    <a:pt x="574" y="45"/>
                  </a:lnTo>
                  <a:lnTo>
                    <a:pt x="593" y="31"/>
                  </a:lnTo>
                  <a:lnTo>
                    <a:pt x="613" y="16"/>
                  </a:lnTo>
                  <a:lnTo>
                    <a:pt x="636" y="0"/>
                  </a:lnTo>
                  <a:lnTo>
                    <a:pt x="643" y="28"/>
                  </a:lnTo>
                  <a:lnTo>
                    <a:pt x="652" y="53"/>
                  </a:lnTo>
                  <a:lnTo>
                    <a:pt x="661" y="80"/>
                  </a:lnTo>
                  <a:lnTo>
                    <a:pt x="669" y="108"/>
                  </a:lnTo>
                  <a:lnTo>
                    <a:pt x="674" y="131"/>
                  </a:lnTo>
                  <a:lnTo>
                    <a:pt x="673" y="145"/>
                  </a:lnTo>
                  <a:lnTo>
                    <a:pt x="663" y="157"/>
                  </a:lnTo>
                  <a:lnTo>
                    <a:pt x="688" y="161"/>
                  </a:lnTo>
                  <a:lnTo>
                    <a:pt x="713" y="165"/>
                  </a:lnTo>
                  <a:lnTo>
                    <a:pt x="744" y="171"/>
                  </a:lnTo>
                  <a:lnTo>
                    <a:pt x="778" y="176"/>
                  </a:lnTo>
                  <a:lnTo>
                    <a:pt x="813" y="183"/>
                  </a:lnTo>
                  <a:lnTo>
                    <a:pt x="841" y="188"/>
                  </a:lnTo>
                  <a:lnTo>
                    <a:pt x="870" y="192"/>
                  </a:lnTo>
                  <a:lnTo>
                    <a:pt x="896" y="195"/>
                  </a:lnTo>
                  <a:lnTo>
                    <a:pt x="920" y="197"/>
                  </a:lnTo>
                  <a:lnTo>
                    <a:pt x="938" y="192"/>
                  </a:lnTo>
                  <a:lnTo>
                    <a:pt x="955" y="183"/>
                  </a:lnTo>
                  <a:lnTo>
                    <a:pt x="972" y="172"/>
                  </a:lnTo>
                  <a:lnTo>
                    <a:pt x="1011" y="178"/>
                  </a:lnTo>
                  <a:lnTo>
                    <a:pt x="1053" y="188"/>
                  </a:lnTo>
                  <a:lnTo>
                    <a:pt x="1089" y="194"/>
                  </a:lnTo>
                  <a:lnTo>
                    <a:pt x="1067" y="215"/>
                  </a:lnTo>
                  <a:lnTo>
                    <a:pt x="1080" y="219"/>
                  </a:lnTo>
                  <a:lnTo>
                    <a:pt x="1100" y="225"/>
                  </a:lnTo>
                  <a:lnTo>
                    <a:pt x="1122" y="230"/>
                  </a:lnTo>
                  <a:lnTo>
                    <a:pt x="1146" y="234"/>
                  </a:lnTo>
                  <a:lnTo>
                    <a:pt x="1168" y="231"/>
                  </a:lnTo>
                  <a:lnTo>
                    <a:pt x="1191" y="229"/>
                  </a:lnTo>
                  <a:lnTo>
                    <a:pt x="1216" y="225"/>
                  </a:lnTo>
                  <a:lnTo>
                    <a:pt x="1242" y="217"/>
                  </a:lnTo>
                  <a:lnTo>
                    <a:pt x="1265" y="203"/>
                  </a:lnTo>
                  <a:lnTo>
                    <a:pt x="1295" y="183"/>
                  </a:lnTo>
                  <a:lnTo>
                    <a:pt x="1317" y="165"/>
                  </a:lnTo>
                  <a:lnTo>
                    <a:pt x="1346" y="138"/>
                  </a:lnTo>
                  <a:lnTo>
                    <a:pt x="1376" y="108"/>
                  </a:lnTo>
                  <a:lnTo>
                    <a:pt x="1411" y="82"/>
                  </a:lnTo>
                  <a:lnTo>
                    <a:pt x="1441" y="63"/>
                  </a:lnTo>
                  <a:lnTo>
                    <a:pt x="1471" y="48"/>
                  </a:lnTo>
                  <a:lnTo>
                    <a:pt x="1500" y="38"/>
                  </a:lnTo>
                  <a:lnTo>
                    <a:pt x="1536" y="33"/>
                  </a:lnTo>
                  <a:lnTo>
                    <a:pt x="1566" y="35"/>
                  </a:lnTo>
                  <a:lnTo>
                    <a:pt x="1550" y="48"/>
                  </a:lnTo>
                  <a:lnTo>
                    <a:pt x="1540" y="59"/>
                  </a:lnTo>
                  <a:lnTo>
                    <a:pt x="1534" y="68"/>
                  </a:lnTo>
                  <a:lnTo>
                    <a:pt x="1511" y="98"/>
                  </a:lnTo>
                  <a:lnTo>
                    <a:pt x="1494" y="112"/>
                  </a:lnTo>
                  <a:lnTo>
                    <a:pt x="1474" y="128"/>
                  </a:lnTo>
                  <a:lnTo>
                    <a:pt x="1456" y="147"/>
                  </a:lnTo>
                  <a:lnTo>
                    <a:pt x="1441" y="165"/>
                  </a:lnTo>
                  <a:lnTo>
                    <a:pt x="1428" y="183"/>
                  </a:lnTo>
                  <a:lnTo>
                    <a:pt x="1416" y="202"/>
                  </a:lnTo>
                  <a:lnTo>
                    <a:pt x="1407" y="218"/>
                  </a:lnTo>
                  <a:lnTo>
                    <a:pt x="1401" y="235"/>
                  </a:lnTo>
                  <a:lnTo>
                    <a:pt x="1399" y="254"/>
                  </a:lnTo>
                  <a:lnTo>
                    <a:pt x="1407" y="273"/>
                  </a:lnTo>
                  <a:lnTo>
                    <a:pt x="1416" y="294"/>
                  </a:lnTo>
                  <a:lnTo>
                    <a:pt x="1429" y="311"/>
                  </a:lnTo>
                  <a:lnTo>
                    <a:pt x="1444" y="329"/>
                  </a:lnTo>
                  <a:lnTo>
                    <a:pt x="1459" y="343"/>
                  </a:lnTo>
                  <a:lnTo>
                    <a:pt x="1475" y="356"/>
                  </a:lnTo>
                  <a:lnTo>
                    <a:pt x="1492" y="371"/>
                  </a:lnTo>
                  <a:lnTo>
                    <a:pt x="1511" y="387"/>
                  </a:lnTo>
                  <a:lnTo>
                    <a:pt x="1522" y="397"/>
                  </a:lnTo>
                  <a:lnTo>
                    <a:pt x="1534" y="405"/>
                  </a:lnTo>
                  <a:lnTo>
                    <a:pt x="1546" y="413"/>
                  </a:lnTo>
                  <a:lnTo>
                    <a:pt x="1554" y="422"/>
                  </a:lnTo>
                  <a:lnTo>
                    <a:pt x="1536" y="423"/>
                  </a:lnTo>
                  <a:lnTo>
                    <a:pt x="1514" y="423"/>
                  </a:lnTo>
                  <a:lnTo>
                    <a:pt x="1494" y="423"/>
                  </a:lnTo>
                  <a:lnTo>
                    <a:pt x="1477" y="421"/>
                  </a:lnTo>
                  <a:lnTo>
                    <a:pt x="1455" y="419"/>
                  </a:lnTo>
                  <a:lnTo>
                    <a:pt x="1439" y="414"/>
                  </a:lnTo>
                  <a:lnTo>
                    <a:pt x="1424" y="408"/>
                  </a:lnTo>
                  <a:lnTo>
                    <a:pt x="1408" y="401"/>
                  </a:lnTo>
                  <a:lnTo>
                    <a:pt x="1391" y="393"/>
                  </a:lnTo>
                  <a:lnTo>
                    <a:pt x="1375" y="384"/>
                  </a:lnTo>
                  <a:lnTo>
                    <a:pt x="1344" y="363"/>
                  </a:lnTo>
                  <a:lnTo>
                    <a:pt x="1322" y="350"/>
                  </a:lnTo>
                  <a:lnTo>
                    <a:pt x="1292" y="335"/>
                  </a:lnTo>
                  <a:lnTo>
                    <a:pt x="1263" y="330"/>
                  </a:lnTo>
                  <a:lnTo>
                    <a:pt x="1232" y="331"/>
                  </a:lnTo>
                  <a:lnTo>
                    <a:pt x="1191" y="327"/>
                  </a:lnTo>
                  <a:lnTo>
                    <a:pt x="1154" y="331"/>
                  </a:lnTo>
                  <a:lnTo>
                    <a:pt x="1112" y="333"/>
                  </a:lnTo>
                  <a:lnTo>
                    <a:pt x="1069" y="340"/>
                  </a:lnTo>
                  <a:lnTo>
                    <a:pt x="1024" y="350"/>
                  </a:lnTo>
                  <a:lnTo>
                    <a:pt x="997" y="360"/>
                  </a:lnTo>
                  <a:lnTo>
                    <a:pt x="992" y="369"/>
                  </a:lnTo>
                  <a:lnTo>
                    <a:pt x="997" y="378"/>
                  </a:lnTo>
                  <a:lnTo>
                    <a:pt x="1019" y="391"/>
                  </a:lnTo>
                  <a:lnTo>
                    <a:pt x="966" y="404"/>
                  </a:lnTo>
                  <a:lnTo>
                    <a:pt x="893" y="422"/>
                  </a:lnTo>
                  <a:lnTo>
                    <a:pt x="877" y="409"/>
                  </a:lnTo>
                  <a:lnTo>
                    <a:pt x="857" y="400"/>
                  </a:lnTo>
                  <a:lnTo>
                    <a:pt x="837" y="395"/>
                  </a:lnTo>
                  <a:lnTo>
                    <a:pt x="806" y="394"/>
                  </a:lnTo>
                  <a:lnTo>
                    <a:pt x="765" y="428"/>
                  </a:lnTo>
                  <a:lnTo>
                    <a:pt x="731" y="403"/>
                  </a:lnTo>
                  <a:lnTo>
                    <a:pt x="475" y="437"/>
                  </a:lnTo>
                  <a:lnTo>
                    <a:pt x="424" y="439"/>
                  </a:lnTo>
                  <a:lnTo>
                    <a:pt x="376" y="436"/>
                  </a:lnTo>
                  <a:lnTo>
                    <a:pt x="327" y="432"/>
                  </a:lnTo>
                  <a:lnTo>
                    <a:pt x="228" y="420"/>
                  </a:lnTo>
                  <a:lnTo>
                    <a:pt x="139" y="399"/>
                  </a:lnTo>
                  <a:lnTo>
                    <a:pt x="90" y="382"/>
                  </a:lnTo>
                  <a:lnTo>
                    <a:pt x="56" y="365"/>
                  </a:lnTo>
                  <a:lnTo>
                    <a:pt x="92" y="359"/>
                  </a:lnTo>
                  <a:lnTo>
                    <a:pt x="70" y="346"/>
                  </a:lnTo>
                  <a:lnTo>
                    <a:pt x="56" y="337"/>
                  </a:lnTo>
                  <a:lnTo>
                    <a:pt x="31" y="317"/>
                  </a:lnTo>
                  <a:lnTo>
                    <a:pt x="25" y="311"/>
                  </a:lnTo>
                  <a:lnTo>
                    <a:pt x="18" y="303"/>
                  </a:lnTo>
                  <a:lnTo>
                    <a:pt x="13" y="297"/>
                  </a:lnTo>
                  <a:lnTo>
                    <a:pt x="8" y="287"/>
                  </a:lnTo>
                  <a:lnTo>
                    <a:pt x="3" y="280"/>
                  </a:lnTo>
                  <a:lnTo>
                    <a:pt x="0" y="272"/>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379" name="Group 27"/>
            <p:cNvGrpSpPr>
              <a:grpSpLocks/>
            </p:cNvGrpSpPr>
            <p:nvPr/>
          </p:nvGrpSpPr>
          <p:grpSpPr bwMode="auto">
            <a:xfrm>
              <a:off x="854" y="2407"/>
              <a:ext cx="33" cy="30"/>
              <a:chOff x="854" y="2407"/>
              <a:chExt cx="33" cy="30"/>
            </a:xfrm>
          </p:grpSpPr>
          <p:sp>
            <p:nvSpPr>
              <p:cNvPr id="15939" name="Oval 28" descr="50%"/>
              <p:cNvSpPr>
                <a:spLocks noChangeArrowheads="1"/>
              </p:cNvSpPr>
              <p:nvPr/>
            </p:nvSpPr>
            <p:spPr bwMode="auto">
              <a:xfrm>
                <a:off x="854" y="2407"/>
                <a:ext cx="33" cy="30"/>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940" name="Arc 29" descr="50%"/>
              <p:cNvSpPr>
                <a:spLocks/>
              </p:cNvSpPr>
              <p:nvPr/>
            </p:nvSpPr>
            <p:spPr bwMode="auto">
              <a:xfrm>
                <a:off x="860" y="2411"/>
                <a:ext cx="25" cy="23"/>
              </a:xfrm>
              <a:custGeom>
                <a:avLst/>
                <a:gdLst>
                  <a:gd name="T0" fmla="*/ 0 w 43200"/>
                  <a:gd name="T1" fmla="*/ 0 h 42650"/>
                  <a:gd name="T2" fmla="*/ 0 w 43200"/>
                  <a:gd name="T3" fmla="*/ 0 h 42650"/>
                  <a:gd name="T4" fmla="*/ 0 w 43200"/>
                  <a:gd name="T5" fmla="*/ 0 h 42650"/>
                  <a:gd name="T6" fmla="*/ 0 60000 65536"/>
                  <a:gd name="T7" fmla="*/ 0 60000 65536"/>
                  <a:gd name="T8" fmla="*/ 0 60000 65536"/>
                  <a:gd name="T9" fmla="*/ 0 w 43200"/>
                  <a:gd name="T10" fmla="*/ 0 h 42650"/>
                  <a:gd name="T11" fmla="*/ 43200 w 43200"/>
                  <a:gd name="T12" fmla="*/ 42650 h 42650"/>
                </a:gdLst>
                <a:ahLst/>
                <a:cxnLst>
                  <a:cxn ang="T6">
                    <a:pos x="T0" y="T1"/>
                  </a:cxn>
                  <a:cxn ang="T7">
                    <a:pos x="T2" y="T3"/>
                  </a:cxn>
                  <a:cxn ang="T8">
                    <a:pos x="T4" y="T5"/>
                  </a:cxn>
                </a:cxnLst>
                <a:rect l="T9" t="T10" r="T11" b="T12"/>
                <a:pathLst>
                  <a:path w="43200" h="42650" fill="none" extrusionOk="0">
                    <a:moveTo>
                      <a:pt x="35273" y="4329"/>
                    </a:moveTo>
                    <a:cubicBezTo>
                      <a:pt x="40290" y="8431"/>
                      <a:pt x="43200" y="14569"/>
                      <a:pt x="43200" y="21050"/>
                    </a:cubicBezTo>
                    <a:cubicBezTo>
                      <a:pt x="43200" y="32979"/>
                      <a:pt x="33529" y="42650"/>
                      <a:pt x="21600" y="42650"/>
                    </a:cubicBezTo>
                    <a:cubicBezTo>
                      <a:pt x="9670" y="42650"/>
                      <a:pt x="0" y="32979"/>
                      <a:pt x="0" y="21050"/>
                    </a:cubicBezTo>
                    <a:cubicBezTo>
                      <a:pt x="-1" y="10986"/>
                      <a:pt x="6950" y="2255"/>
                      <a:pt x="16757" y="-1"/>
                    </a:cubicBezTo>
                  </a:path>
                  <a:path w="43200" h="42650" stroke="0" extrusionOk="0">
                    <a:moveTo>
                      <a:pt x="35273" y="4329"/>
                    </a:moveTo>
                    <a:cubicBezTo>
                      <a:pt x="40290" y="8431"/>
                      <a:pt x="43200" y="14569"/>
                      <a:pt x="43200" y="21050"/>
                    </a:cubicBezTo>
                    <a:cubicBezTo>
                      <a:pt x="43200" y="32979"/>
                      <a:pt x="33529" y="42650"/>
                      <a:pt x="21600" y="42650"/>
                    </a:cubicBezTo>
                    <a:cubicBezTo>
                      <a:pt x="9670" y="42650"/>
                      <a:pt x="0" y="32979"/>
                      <a:pt x="0" y="21050"/>
                    </a:cubicBezTo>
                    <a:cubicBezTo>
                      <a:pt x="-1" y="10986"/>
                      <a:pt x="6950" y="2255"/>
                      <a:pt x="16757" y="-1"/>
                    </a:cubicBezTo>
                    <a:lnTo>
                      <a:pt x="21600" y="2105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380" name="Group 30"/>
            <p:cNvGrpSpPr>
              <a:grpSpLocks/>
            </p:cNvGrpSpPr>
            <p:nvPr/>
          </p:nvGrpSpPr>
          <p:grpSpPr bwMode="auto">
            <a:xfrm>
              <a:off x="948" y="2442"/>
              <a:ext cx="99" cy="72"/>
              <a:chOff x="948" y="2442"/>
              <a:chExt cx="99" cy="72"/>
            </a:xfrm>
          </p:grpSpPr>
          <p:sp>
            <p:nvSpPr>
              <p:cNvPr id="15934" name="Arc 31" descr="50%"/>
              <p:cNvSpPr>
                <a:spLocks/>
              </p:cNvSpPr>
              <p:nvPr/>
            </p:nvSpPr>
            <p:spPr bwMode="auto">
              <a:xfrm>
                <a:off x="969" y="2442"/>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35" name="Arc 32" descr="50%"/>
              <p:cNvSpPr>
                <a:spLocks/>
              </p:cNvSpPr>
              <p:nvPr/>
            </p:nvSpPr>
            <p:spPr bwMode="auto">
              <a:xfrm>
                <a:off x="948" y="2442"/>
                <a:ext cx="14" cy="72"/>
              </a:xfrm>
              <a:custGeom>
                <a:avLst/>
                <a:gdLst>
                  <a:gd name="T0" fmla="*/ 0 w 27434"/>
                  <a:gd name="T1" fmla="*/ 0 h 43200"/>
                  <a:gd name="T2" fmla="*/ 0 w 27434"/>
                  <a:gd name="T3" fmla="*/ 0 h 43200"/>
                  <a:gd name="T4" fmla="*/ 0 w 27434"/>
                  <a:gd name="T5" fmla="*/ 0 h 43200"/>
                  <a:gd name="T6" fmla="*/ 0 60000 65536"/>
                  <a:gd name="T7" fmla="*/ 0 60000 65536"/>
                  <a:gd name="T8" fmla="*/ 0 60000 65536"/>
                  <a:gd name="T9" fmla="*/ 0 w 27434"/>
                  <a:gd name="T10" fmla="*/ 0 h 43200"/>
                  <a:gd name="T11" fmla="*/ 27434 w 27434"/>
                  <a:gd name="T12" fmla="*/ 43200 h 43200"/>
                </a:gdLst>
                <a:ahLst/>
                <a:cxnLst>
                  <a:cxn ang="T6">
                    <a:pos x="T0" y="T1"/>
                  </a:cxn>
                  <a:cxn ang="T7">
                    <a:pos x="T2" y="T3"/>
                  </a:cxn>
                  <a:cxn ang="T8">
                    <a:pos x="T4" y="T5"/>
                  </a:cxn>
                </a:cxnLst>
                <a:rect l="T9" t="T10" r="T11" b="T12"/>
                <a:pathLst>
                  <a:path w="27434" h="43200" fill="none" extrusionOk="0">
                    <a:moveTo>
                      <a:pt x="3877" y="88"/>
                    </a:moveTo>
                    <a:cubicBezTo>
                      <a:pt x="4528" y="29"/>
                      <a:pt x="5180" y="-1"/>
                      <a:pt x="5834" y="0"/>
                    </a:cubicBezTo>
                    <a:cubicBezTo>
                      <a:pt x="17763" y="0"/>
                      <a:pt x="27434" y="9670"/>
                      <a:pt x="27434" y="21600"/>
                    </a:cubicBezTo>
                    <a:cubicBezTo>
                      <a:pt x="27434" y="33529"/>
                      <a:pt x="17763" y="43200"/>
                      <a:pt x="5834" y="43200"/>
                    </a:cubicBezTo>
                    <a:cubicBezTo>
                      <a:pt x="3861" y="43200"/>
                      <a:pt x="1898" y="42929"/>
                      <a:pt x="-1" y="42397"/>
                    </a:cubicBezTo>
                  </a:path>
                  <a:path w="27434" h="43200" stroke="0" extrusionOk="0">
                    <a:moveTo>
                      <a:pt x="3877" y="88"/>
                    </a:moveTo>
                    <a:cubicBezTo>
                      <a:pt x="4528" y="29"/>
                      <a:pt x="5180" y="-1"/>
                      <a:pt x="5834" y="0"/>
                    </a:cubicBezTo>
                    <a:cubicBezTo>
                      <a:pt x="17763" y="0"/>
                      <a:pt x="27434" y="9670"/>
                      <a:pt x="27434" y="21600"/>
                    </a:cubicBezTo>
                    <a:cubicBezTo>
                      <a:pt x="27434" y="33529"/>
                      <a:pt x="17763" y="43200"/>
                      <a:pt x="5834" y="43200"/>
                    </a:cubicBezTo>
                    <a:cubicBezTo>
                      <a:pt x="3861" y="43200"/>
                      <a:pt x="1898" y="42929"/>
                      <a:pt x="-1" y="42397"/>
                    </a:cubicBezTo>
                    <a:lnTo>
                      <a:pt x="5834"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36" name="Arc 33" descr="50%"/>
              <p:cNvSpPr>
                <a:spLocks/>
              </p:cNvSpPr>
              <p:nvPr/>
            </p:nvSpPr>
            <p:spPr bwMode="auto">
              <a:xfrm>
                <a:off x="990" y="2442"/>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37" name="Arc 34" descr="50%"/>
              <p:cNvSpPr>
                <a:spLocks/>
              </p:cNvSpPr>
              <p:nvPr/>
            </p:nvSpPr>
            <p:spPr bwMode="auto">
              <a:xfrm>
                <a:off x="1011" y="2442"/>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38" name="Arc 35" descr="50%"/>
              <p:cNvSpPr>
                <a:spLocks/>
              </p:cNvSpPr>
              <p:nvPr/>
            </p:nvSpPr>
            <p:spPr bwMode="auto">
              <a:xfrm>
                <a:off x="1034" y="2442"/>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381" name="Freeform 36" descr="50%"/>
            <p:cNvSpPr>
              <a:spLocks/>
            </p:cNvSpPr>
            <p:nvPr/>
          </p:nvSpPr>
          <p:spPr bwMode="auto">
            <a:xfrm>
              <a:off x="722" y="2127"/>
              <a:ext cx="1553" cy="292"/>
            </a:xfrm>
            <a:custGeom>
              <a:avLst/>
              <a:gdLst>
                <a:gd name="T0" fmla="*/ 33 w 1553"/>
                <a:gd name="T1" fmla="*/ 246 h 292"/>
                <a:gd name="T2" fmla="*/ 105 w 1553"/>
                <a:gd name="T3" fmla="*/ 223 h 292"/>
                <a:gd name="T4" fmla="*/ 209 w 1553"/>
                <a:gd name="T5" fmla="*/ 200 h 292"/>
                <a:gd name="T6" fmla="*/ 312 w 1553"/>
                <a:gd name="T7" fmla="*/ 182 h 292"/>
                <a:gd name="T8" fmla="*/ 410 w 1553"/>
                <a:gd name="T9" fmla="*/ 165 h 292"/>
                <a:gd name="T10" fmla="*/ 468 w 1553"/>
                <a:gd name="T11" fmla="*/ 140 h 292"/>
                <a:gd name="T12" fmla="*/ 518 w 1553"/>
                <a:gd name="T13" fmla="*/ 91 h 292"/>
                <a:gd name="T14" fmla="*/ 592 w 1553"/>
                <a:gd name="T15" fmla="*/ 27 h 292"/>
                <a:gd name="T16" fmla="*/ 646 w 1553"/>
                <a:gd name="T17" fmla="*/ 52 h 292"/>
                <a:gd name="T18" fmla="*/ 667 w 1553"/>
                <a:gd name="T19" fmla="*/ 126 h 292"/>
                <a:gd name="T20" fmla="*/ 707 w 1553"/>
                <a:gd name="T21" fmla="*/ 160 h 292"/>
                <a:gd name="T22" fmla="*/ 834 w 1553"/>
                <a:gd name="T23" fmla="*/ 181 h 292"/>
                <a:gd name="T24" fmla="*/ 931 w 1553"/>
                <a:gd name="T25" fmla="*/ 185 h 292"/>
                <a:gd name="T26" fmla="*/ 1046 w 1553"/>
                <a:gd name="T27" fmla="*/ 181 h 292"/>
                <a:gd name="T28" fmla="*/ 1092 w 1553"/>
                <a:gd name="T29" fmla="*/ 218 h 292"/>
                <a:gd name="T30" fmla="*/ 1183 w 1553"/>
                <a:gd name="T31" fmla="*/ 222 h 292"/>
                <a:gd name="T32" fmla="*/ 1287 w 1553"/>
                <a:gd name="T33" fmla="*/ 176 h 292"/>
                <a:gd name="T34" fmla="*/ 1368 w 1553"/>
                <a:gd name="T35" fmla="*/ 103 h 292"/>
                <a:gd name="T36" fmla="*/ 1434 w 1553"/>
                <a:gd name="T37" fmla="*/ 59 h 292"/>
                <a:gd name="T38" fmla="*/ 1491 w 1553"/>
                <a:gd name="T39" fmla="*/ 35 h 292"/>
                <a:gd name="T40" fmla="*/ 1540 w 1553"/>
                <a:gd name="T41" fmla="*/ 41 h 292"/>
                <a:gd name="T42" fmla="*/ 1500 w 1553"/>
                <a:gd name="T43" fmla="*/ 91 h 292"/>
                <a:gd name="T44" fmla="*/ 1448 w 1553"/>
                <a:gd name="T45" fmla="*/ 136 h 292"/>
                <a:gd name="T46" fmla="*/ 1418 w 1553"/>
                <a:gd name="T47" fmla="*/ 174 h 292"/>
                <a:gd name="T48" fmla="*/ 1396 w 1553"/>
                <a:gd name="T49" fmla="*/ 208 h 292"/>
                <a:gd name="T50" fmla="*/ 1388 w 1553"/>
                <a:gd name="T51" fmla="*/ 244 h 292"/>
                <a:gd name="T52" fmla="*/ 1344 w 1553"/>
                <a:gd name="T53" fmla="*/ 237 h 292"/>
                <a:gd name="T54" fmla="*/ 1305 w 1553"/>
                <a:gd name="T55" fmla="*/ 249 h 292"/>
                <a:gd name="T56" fmla="*/ 1259 w 1553"/>
                <a:gd name="T57" fmla="*/ 244 h 292"/>
                <a:gd name="T58" fmla="*/ 1208 w 1553"/>
                <a:gd name="T59" fmla="*/ 247 h 292"/>
                <a:gd name="T60" fmla="*/ 1155 w 1553"/>
                <a:gd name="T61" fmla="*/ 242 h 292"/>
                <a:gd name="T62" fmla="*/ 1096 w 1553"/>
                <a:gd name="T63" fmla="*/ 245 h 292"/>
                <a:gd name="T64" fmla="*/ 1035 w 1553"/>
                <a:gd name="T65" fmla="*/ 255 h 292"/>
                <a:gd name="T66" fmla="*/ 976 w 1553"/>
                <a:gd name="T67" fmla="*/ 256 h 292"/>
                <a:gd name="T68" fmla="*/ 918 w 1553"/>
                <a:gd name="T69" fmla="*/ 257 h 292"/>
                <a:gd name="T70" fmla="*/ 864 w 1553"/>
                <a:gd name="T71" fmla="*/ 263 h 292"/>
                <a:gd name="T72" fmla="*/ 807 w 1553"/>
                <a:gd name="T73" fmla="*/ 275 h 292"/>
                <a:gd name="T74" fmla="*/ 738 w 1553"/>
                <a:gd name="T75" fmla="*/ 275 h 292"/>
                <a:gd name="T76" fmla="*/ 679 w 1553"/>
                <a:gd name="T77" fmla="*/ 278 h 292"/>
                <a:gd name="T78" fmla="*/ 620 w 1553"/>
                <a:gd name="T79" fmla="*/ 269 h 292"/>
                <a:gd name="T80" fmla="*/ 563 w 1553"/>
                <a:gd name="T81" fmla="*/ 275 h 292"/>
                <a:gd name="T82" fmla="*/ 516 w 1553"/>
                <a:gd name="T83" fmla="*/ 268 h 292"/>
                <a:gd name="T84" fmla="*/ 458 w 1553"/>
                <a:gd name="T85" fmla="*/ 275 h 292"/>
                <a:gd name="T86" fmla="*/ 397 w 1553"/>
                <a:gd name="T87" fmla="*/ 278 h 292"/>
                <a:gd name="T88" fmla="*/ 319 w 1553"/>
                <a:gd name="T89" fmla="*/ 291 h 292"/>
                <a:gd name="T90" fmla="*/ 227 w 1553"/>
                <a:gd name="T91" fmla="*/ 291 h 292"/>
                <a:gd name="T92" fmla="*/ 152 w 1553"/>
                <a:gd name="T93" fmla="*/ 280 h 292"/>
                <a:gd name="T94" fmla="*/ 82 w 1553"/>
                <a:gd name="T95" fmla="*/ 283 h 292"/>
                <a:gd name="T96" fmla="*/ 16 w 1553"/>
                <a:gd name="T97" fmla="*/ 270 h 29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553"/>
                <a:gd name="T148" fmla="*/ 0 h 292"/>
                <a:gd name="T149" fmla="*/ 1553 w 1553"/>
                <a:gd name="T150" fmla="*/ 292 h 29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553" h="292">
                  <a:moveTo>
                    <a:pt x="0" y="262"/>
                  </a:moveTo>
                  <a:lnTo>
                    <a:pt x="9" y="257"/>
                  </a:lnTo>
                  <a:lnTo>
                    <a:pt x="20" y="251"/>
                  </a:lnTo>
                  <a:lnTo>
                    <a:pt x="33" y="246"/>
                  </a:lnTo>
                  <a:lnTo>
                    <a:pt x="47" y="241"/>
                  </a:lnTo>
                  <a:lnTo>
                    <a:pt x="63" y="236"/>
                  </a:lnTo>
                  <a:lnTo>
                    <a:pt x="86" y="230"/>
                  </a:lnTo>
                  <a:lnTo>
                    <a:pt x="105" y="223"/>
                  </a:lnTo>
                  <a:lnTo>
                    <a:pt x="129" y="216"/>
                  </a:lnTo>
                  <a:lnTo>
                    <a:pt x="156" y="210"/>
                  </a:lnTo>
                  <a:lnTo>
                    <a:pt x="182" y="204"/>
                  </a:lnTo>
                  <a:lnTo>
                    <a:pt x="209" y="200"/>
                  </a:lnTo>
                  <a:lnTo>
                    <a:pt x="234" y="196"/>
                  </a:lnTo>
                  <a:lnTo>
                    <a:pt x="261" y="192"/>
                  </a:lnTo>
                  <a:lnTo>
                    <a:pt x="286" y="187"/>
                  </a:lnTo>
                  <a:lnTo>
                    <a:pt x="312" y="182"/>
                  </a:lnTo>
                  <a:lnTo>
                    <a:pt x="332" y="178"/>
                  </a:lnTo>
                  <a:lnTo>
                    <a:pt x="362" y="173"/>
                  </a:lnTo>
                  <a:lnTo>
                    <a:pt x="387" y="169"/>
                  </a:lnTo>
                  <a:lnTo>
                    <a:pt x="410" y="165"/>
                  </a:lnTo>
                  <a:lnTo>
                    <a:pt x="428" y="161"/>
                  </a:lnTo>
                  <a:lnTo>
                    <a:pt x="444" y="155"/>
                  </a:lnTo>
                  <a:lnTo>
                    <a:pt x="458" y="147"/>
                  </a:lnTo>
                  <a:lnTo>
                    <a:pt x="468" y="140"/>
                  </a:lnTo>
                  <a:lnTo>
                    <a:pt x="477" y="130"/>
                  </a:lnTo>
                  <a:lnTo>
                    <a:pt x="487" y="120"/>
                  </a:lnTo>
                  <a:lnTo>
                    <a:pt x="503" y="104"/>
                  </a:lnTo>
                  <a:lnTo>
                    <a:pt x="518" y="91"/>
                  </a:lnTo>
                  <a:lnTo>
                    <a:pt x="535" y="75"/>
                  </a:lnTo>
                  <a:lnTo>
                    <a:pt x="553" y="59"/>
                  </a:lnTo>
                  <a:lnTo>
                    <a:pt x="571" y="42"/>
                  </a:lnTo>
                  <a:lnTo>
                    <a:pt x="592" y="27"/>
                  </a:lnTo>
                  <a:lnTo>
                    <a:pt x="612" y="12"/>
                  </a:lnTo>
                  <a:lnTo>
                    <a:pt x="629" y="0"/>
                  </a:lnTo>
                  <a:lnTo>
                    <a:pt x="636" y="24"/>
                  </a:lnTo>
                  <a:lnTo>
                    <a:pt x="646" y="52"/>
                  </a:lnTo>
                  <a:lnTo>
                    <a:pt x="654" y="78"/>
                  </a:lnTo>
                  <a:lnTo>
                    <a:pt x="662" y="102"/>
                  </a:lnTo>
                  <a:lnTo>
                    <a:pt x="665" y="114"/>
                  </a:lnTo>
                  <a:lnTo>
                    <a:pt x="667" y="126"/>
                  </a:lnTo>
                  <a:lnTo>
                    <a:pt x="665" y="138"/>
                  </a:lnTo>
                  <a:lnTo>
                    <a:pt x="655" y="151"/>
                  </a:lnTo>
                  <a:lnTo>
                    <a:pt x="681" y="156"/>
                  </a:lnTo>
                  <a:lnTo>
                    <a:pt x="707" y="160"/>
                  </a:lnTo>
                  <a:lnTo>
                    <a:pt x="738" y="165"/>
                  </a:lnTo>
                  <a:lnTo>
                    <a:pt x="773" y="170"/>
                  </a:lnTo>
                  <a:lnTo>
                    <a:pt x="808" y="177"/>
                  </a:lnTo>
                  <a:lnTo>
                    <a:pt x="834" y="181"/>
                  </a:lnTo>
                  <a:lnTo>
                    <a:pt x="864" y="185"/>
                  </a:lnTo>
                  <a:lnTo>
                    <a:pt x="889" y="188"/>
                  </a:lnTo>
                  <a:lnTo>
                    <a:pt x="912" y="190"/>
                  </a:lnTo>
                  <a:lnTo>
                    <a:pt x="931" y="185"/>
                  </a:lnTo>
                  <a:lnTo>
                    <a:pt x="949" y="177"/>
                  </a:lnTo>
                  <a:lnTo>
                    <a:pt x="965" y="165"/>
                  </a:lnTo>
                  <a:lnTo>
                    <a:pt x="1004" y="171"/>
                  </a:lnTo>
                  <a:lnTo>
                    <a:pt x="1046" y="181"/>
                  </a:lnTo>
                  <a:lnTo>
                    <a:pt x="1077" y="187"/>
                  </a:lnTo>
                  <a:lnTo>
                    <a:pt x="1058" y="206"/>
                  </a:lnTo>
                  <a:lnTo>
                    <a:pt x="1072" y="211"/>
                  </a:lnTo>
                  <a:lnTo>
                    <a:pt x="1092" y="218"/>
                  </a:lnTo>
                  <a:lnTo>
                    <a:pt x="1114" y="223"/>
                  </a:lnTo>
                  <a:lnTo>
                    <a:pt x="1138" y="226"/>
                  </a:lnTo>
                  <a:lnTo>
                    <a:pt x="1160" y="224"/>
                  </a:lnTo>
                  <a:lnTo>
                    <a:pt x="1183" y="222"/>
                  </a:lnTo>
                  <a:lnTo>
                    <a:pt x="1207" y="218"/>
                  </a:lnTo>
                  <a:lnTo>
                    <a:pt x="1234" y="210"/>
                  </a:lnTo>
                  <a:lnTo>
                    <a:pt x="1258" y="196"/>
                  </a:lnTo>
                  <a:lnTo>
                    <a:pt x="1287" y="176"/>
                  </a:lnTo>
                  <a:lnTo>
                    <a:pt x="1310" y="158"/>
                  </a:lnTo>
                  <a:lnTo>
                    <a:pt x="1337" y="133"/>
                  </a:lnTo>
                  <a:lnTo>
                    <a:pt x="1349" y="122"/>
                  </a:lnTo>
                  <a:lnTo>
                    <a:pt x="1368" y="103"/>
                  </a:lnTo>
                  <a:lnTo>
                    <a:pt x="1386" y="91"/>
                  </a:lnTo>
                  <a:lnTo>
                    <a:pt x="1402" y="79"/>
                  </a:lnTo>
                  <a:lnTo>
                    <a:pt x="1419" y="68"/>
                  </a:lnTo>
                  <a:lnTo>
                    <a:pt x="1434" y="59"/>
                  </a:lnTo>
                  <a:lnTo>
                    <a:pt x="1449" y="52"/>
                  </a:lnTo>
                  <a:lnTo>
                    <a:pt x="1463" y="45"/>
                  </a:lnTo>
                  <a:lnTo>
                    <a:pt x="1476" y="40"/>
                  </a:lnTo>
                  <a:lnTo>
                    <a:pt x="1491" y="35"/>
                  </a:lnTo>
                  <a:lnTo>
                    <a:pt x="1506" y="33"/>
                  </a:lnTo>
                  <a:lnTo>
                    <a:pt x="1524" y="32"/>
                  </a:lnTo>
                  <a:lnTo>
                    <a:pt x="1552" y="32"/>
                  </a:lnTo>
                  <a:lnTo>
                    <a:pt x="1540" y="41"/>
                  </a:lnTo>
                  <a:lnTo>
                    <a:pt x="1528" y="54"/>
                  </a:lnTo>
                  <a:lnTo>
                    <a:pt x="1522" y="62"/>
                  </a:lnTo>
                  <a:lnTo>
                    <a:pt x="1511" y="78"/>
                  </a:lnTo>
                  <a:lnTo>
                    <a:pt x="1500" y="91"/>
                  </a:lnTo>
                  <a:lnTo>
                    <a:pt x="1485" y="104"/>
                  </a:lnTo>
                  <a:lnTo>
                    <a:pt x="1466" y="118"/>
                  </a:lnTo>
                  <a:lnTo>
                    <a:pt x="1456" y="126"/>
                  </a:lnTo>
                  <a:lnTo>
                    <a:pt x="1448" y="136"/>
                  </a:lnTo>
                  <a:lnTo>
                    <a:pt x="1438" y="147"/>
                  </a:lnTo>
                  <a:lnTo>
                    <a:pt x="1432" y="155"/>
                  </a:lnTo>
                  <a:lnTo>
                    <a:pt x="1425" y="164"/>
                  </a:lnTo>
                  <a:lnTo>
                    <a:pt x="1418" y="174"/>
                  </a:lnTo>
                  <a:lnTo>
                    <a:pt x="1412" y="183"/>
                  </a:lnTo>
                  <a:lnTo>
                    <a:pt x="1406" y="192"/>
                  </a:lnTo>
                  <a:lnTo>
                    <a:pt x="1401" y="200"/>
                  </a:lnTo>
                  <a:lnTo>
                    <a:pt x="1396" y="208"/>
                  </a:lnTo>
                  <a:lnTo>
                    <a:pt x="1392" y="218"/>
                  </a:lnTo>
                  <a:lnTo>
                    <a:pt x="1390" y="226"/>
                  </a:lnTo>
                  <a:lnTo>
                    <a:pt x="1389" y="235"/>
                  </a:lnTo>
                  <a:lnTo>
                    <a:pt x="1388" y="244"/>
                  </a:lnTo>
                  <a:lnTo>
                    <a:pt x="1380" y="239"/>
                  </a:lnTo>
                  <a:lnTo>
                    <a:pt x="1366" y="237"/>
                  </a:lnTo>
                  <a:lnTo>
                    <a:pt x="1355" y="236"/>
                  </a:lnTo>
                  <a:lnTo>
                    <a:pt x="1344" y="237"/>
                  </a:lnTo>
                  <a:lnTo>
                    <a:pt x="1334" y="240"/>
                  </a:lnTo>
                  <a:lnTo>
                    <a:pt x="1325" y="244"/>
                  </a:lnTo>
                  <a:lnTo>
                    <a:pt x="1315" y="246"/>
                  </a:lnTo>
                  <a:lnTo>
                    <a:pt x="1305" y="249"/>
                  </a:lnTo>
                  <a:lnTo>
                    <a:pt x="1294" y="251"/>
                  </a:lnTo>
                  <a:lnTo>
                    <a:pt x="1279" y="248"/>
                  </a:lnTo>
                  <a:lnTo>
                    <a:pt x="1268" y="247"/>
                  </a:lnTo>
                  <a:lnTo>
                    <a:pt x="1259" y="244"/>
                  </a:lnTo>
                  <a:lnTo>
                    <a:pt x="1248" y="241"/>
                  </a:lnTo>
                  <a:lnTo>
                    <a:pt x="1237" y="242"/>
                  </a:lnTo>
                  <a:lnTo>
                    <a:pt x="1222" y="244"/>
                  </a:lnTo>
                  <a:lnTo>
                    <a:pt x="1208" y="247"/>
                  </a:lnTo>
                  <a:lnTo>
                    <a:pt x="1198" y="246"/>
                  </a:lnTo>
                  <a:lnTo>
                    <a:pt x="1183" y="245"/>
                  </a:lnTo>
                  <a:lnTo>
                    <a:pt x="1169" y="242"/>
                  </a:lnTo>
                  <a:lnTo>
                    <a:pt x="1155" y="242"/>
                  </a:lnTo>
                  <a:lnTo>
                    <a:pt x="1143" y="245"/>
                  </a:lnTo>
                  <a:lnTo>
                    <a:pt x="1124" y="247"/>
                  </a:lnTo>
                  <a:lnTo>
                    <a:pt x="1112" y="247"/>
                  </a:lnTo>
                  <a:lnTo>
                    <a:pt x="1096" y="245"/>
                  </a:lnTo>
                  <a:lnTo>
                    <a:pt x="1082" y="244"/>
                  </a:lnTo>
                  <a:lnTo>
                    <a:pt x="1066" y="247"/>
                  </a:lnTo>
                  <a:lnTo>
                    <a:pt x="1053" y="251"/>
                  </a:lnTo>
                  <a:lnTo>
                    <a:pt x="1035" y="255"/>
                  </a:lnTo>
                  <a:lnTo>
                    <a:pt x="1021" y="256"/>
                  </a:lnTo>
                  <a:lnTo>
                    <a:pt x="1005" y="258"/>
                  </a:lnTo>
                  <a:lnTo>
                    <a:pt x="992" y="258"/>
                  </a:lnTo>
                  <a:lnTo>
                    <a:pt x="976" y="256"/>
                  </a:lnTo>
                  <a:lnTo>
                    <a:pt x="960" y="252"/>
                  </a:lnTo>
                  <a:lnTo>
                    <a:pt x="943" y="256"/>
                  </a:lnTo>
                  <a:lnTo>
                    <a:pt x="932" y="257"/>
                  </a:lnTo>
                  <a:lnTo>
                    <a:pt x="918" y="257"/>
                  </a:lnTo>
                  <a:lnTo>
                    <a:pt x="905" y="256"/>
                  </a:lnTo>
                  <a:lnTo>
                    <a:pt x="891" y="256"/>
                  </a:lnTo>
                  <a:lnTo>
                    <a:pt x="877" y="258"/>
                  </a:lnTo>
                  <a:lnTo>
                    <a:pt x="864" y="263"/>
                  </a:lnTo>
                  <a:lnTo>
                    <a:pt x="852" y="266"/>
                  </a:lnTo>
                  <a:lnTo>
                    <a:pt x="837" y="271"/>
                  </a:lnTo>
                  <a:lnTo>
                    <a:pt x="823" y="273"/>
                  </a:lnTo>
                  <a:lnTo>
                    <a:pt x="807" y="275"/>
                  </a:lnTo>
                  <a:lnTo>
                    <a:pt x="791" y="277"/>
                  </a:lnTo>
                  <a:lnTo>
                    <a:pt x="770" y="275"/>
                  </a:lnTo>
                  <a:lnTo>
                    <a:pt x="751" y="273"/>
                  </a:lnTo>
                  <a:lnTo>
                    <a:pt x="738" y="275"/>
                  </a:lnTo>
                  <a:lnTo>
                    <a:pt x="720" y="277"/>
                  </a:lnTo>
                  <a:lnTo>
                    <a:pt x="707" y="277"/>
                  </a:lnTo>
                  <a:lnTo>
                    <a:pt x="692" y="278"/>
                  </a:lnTo>
                  <a:lnTo>
                    <a:pt x="679" y="278"/>
                  </a:lnTo>
                  <a:lnTo>
                    <a:pt x="660" y="277"/>
                  </a:lnTo>
                  <a:lnTo>
                    <a:pt x="644" y="273"/>
                  </a:lnTo>
                  <a:lnTo>
                    <a:pt x="633" y="269"/>
                  </a:lnTo>
                  <a:lnTo>
                    <a:pt x="620" y="269"/>
                  </a:lnTo>
                  <a:lnTo>
                    <a:pt x="606" y="268"/>
                  </a:lnTo>
                  <a:lnTo>
                    <a:pt x="592" y="271"/>
                  </a:lnTo>
                  <a:lnTo>
                    <a:pt x="576" y="273"/>
                  </a:lnTo>
                  <a:lnTo>
                    <a:pt x="563" y="275"/>
                  </a:lnTo>
                  <a:lnTo>
                    <a:pt x="551" y="275"/>
                  </a:lnTo>
                  <a:lnTo>
                    <a:pt x="542" y="273"/>
                  </a:lnTo>
                  <a:lnTo>
                    <a:pt x="529" y="269"/>
                  </a:lnTo>
                  <a:lnTo>
                    <a:pt x="516" y="268"/>
                  </a:lnTo>
                  <a:lnTo>
                    <a:pt x="503" y="269"/>
                  </a:lnTo>
                  <a:lnTo>
                    <a:pt x="491" y="271"/>
                  </a:lnTo>
                  <a:lnTo>
                    <a:pt x="476" y="273"/>
                  </a:lnTo>
                  <a:lnTo>
                    <a:pt x="458" y="275"/>
                  </a:lnTo>
                  <a:lnTo>
                    <a:pt x="443" y="275"/>
                  </a:lnTo>
                  <a:lnTo>
                    <a:pt x="428" y="273"/>
                  </a:lnTo>
                  <a:lnTo>
                    <a:pt x="412" y="276"/>
                  </a:lnTo>
                  <a:lnTo>
                    <a:pt x="397" y="278"/>
                  </a:lnTo>
                  <a:lnTo>
                    <a:pt x="381" y="282"/>
                  </a:lnTo>
                  <a:lnTo>
                    <a:pt x="365" y="286"/>
                  </a:lnTo>
                  <a:lnTo>
                    <a:pt x="343" y="290"/>
                  </a:lnTo>
                  <a:lnTo>
                    <a:pt x="319" y="291"/>
                  </a:lnTo>
                  <a:lnTo>
                    <a:pt x="293" y="291"/>
                  </a:lnTo>
                  <a:lnTo>
                    <a:pt x="270" y="290"/>
                  </a:lnTo>
                  <a:lnTo>
                    <a:pt x="242" y="291"/>
                  </a:lnTo>
                  <a:lnTo>
                    <a:pt x="227" y="291"/>
                  </a:lnTo>
                  <a:lnTo>
                    <a:pt x="213" y="289"/>
                  </a:lnTo>
                  <a:lnTo>
                    <a:pt x="197" y="291"/>
                  </a:lnTo>
                  <a:lnTo>
                    <a:pt x="179" y="290"/>
                  </a:lnTo>
                  <a:lnTo>
                    <a:pt x="152" y="280"/>
                  </a:lnTo>
                  <a:lnTo>
                    <a:pt x="133" y="281"/>
                  </a:lnTo>
                  <a:lnTo>
                    <a:pt x="116" y="283"/>
                  </a:lnTo>
                  <a:lnTo>
                    <a:pt x="98" y="283"/>
                  </a:lnTo>
                  <a:lnTo>
                    <a:pt x="82" y="283"/>
                  </a:lnTo>
                  <a:lnTo>
                    <a:pt x="64" y="281"/>
                  </a:lnTo>
                  <a:lnTo>
                    <a:pt x="47" y="278"/>
                  </a:lnTo>
                  <a:lnTo>
                    <a:pt x="31" y="273"/>
                  </a:lnTo>
                  <a:lnTo>
                    <a:pt x="16" y="270"/>
                  </a:lnTo>
                  <a:lnTo>
                    <a:pt x="1" y="266"/>
                  </a:lnTo>
                  <a:lnTo>
                    <a:pt x="0" y="26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382" name="Group 37"/>
            <p:cNvGrpSpPr>
              <a:grpSpLocks/>
            </p:cNvGrpSpPr>
            <p:nvPr/>
          </p:nvGrpSpPr>
          <p:grpSpPr bwMode="auto">
            <a:xfrm>
              <a:off x="1034" y="2492"/>
              <a:ext cx="223" cy="137"/>
              <a:chOff x="1034" y="2492"/>
              <a:chExt cx="223" cy="137"/>
            </a:xfrm>
          </p:grpSpPr>
          <p:sp>
            <p:nvSpPr>
              <p:cNvPr id="15932" name="Freeform 38" descr="50%"/>
              <p:cNvSpPr>
                <a:spLocks/>
              </p:cNvSpPr>
              <p:nvPr/>
            </p:nvSpPr>
            <p:spPr bwMode="auto">
              <a:xfrm>
                <a:off x="1034" y="2495"/>
                <a:ext cx="223" cy="134"/>
              </a:xfrm>
              <a:custGeom>
                <a:avLst/>
                <a:gdLst>
                  <a:gd name="T0" fmla="*/ 208 w 223"/>
                  <a:gd name="T1" fmla="*/ 120 h 134"/>
                  <a:gd name="T2" fmla="*/ 196 w 223"/>
                  <a:gd name="T3" fmla="*/ 108 h 134"/>
                  <a:gd name="T4" fmla="*/ 188 w 223"/>
                  <a:gd name="T5" fmla="*/ 100 h 134"/>
                  <a:gd name="T6" fmla="*/ 182 w 223"/>
                  <a:gd name="T7" fmla="*/ 93 h 134"/>
                  <a:gd name="T8" fmla="*/ 176 w 223"/>
                  <a:gd name="T9" fmla="*/ 86 h 134"/>
                  <a:gd name="T10" fmla="*/ 170 w 223"/>
                  <a:gd name="T11" fmla="*/ 78 h 134"/>
                  <a:gd name="T12" fmla="*/ 164 w 223"/>
                  <a:gd name="T13" fmla="*/ 71 h 134"/>
                  <a:gd name="T14" fmla="*/ 159 w 223"/>
                  <a:gd name="T15" fmla="*/ 63 h 134"/>
                  <a:gd name="T16" fmla="*/ 154 w 223"/>
                  <a:gd name="T17" fmla="*/ 53 h 134"/>
                  <a:gd name="T18" fmla="*/ 150 w 223"/>
                  <a:gd name="T19" fmla="*/ 43 h 134"/>
                  <a:gd name="T20" fmla="*/ 146 w 223"/>
                  <a:gd name="T21" fmla="*/ 33 h 134"/>
                  <a:gd name="T22" fmla="*/ 144 w 223"/>
                  <a:gd name="T23" fmla="*/ 23 h 134"/>
                  <a:gd name="T24" fmla="*/ 144 w 223"/>
                  <a:gd name="T25" fmla="*/ 13 h 134"/>
                  <a:gd name="T26" fmla="*/ 143 w 223"/>
                  <a:gd name="T27" fmla="*/ 0 h 134"/>
                  <a:gd name="T28" fmla="*/ 0 w 223"/>
                  <a:gd name="T29" fmla="*/ 0 h 134"/>
                  <a:gd name="T30" fmla="*/ 4 w 223"/>
                  <a:gd name="T31" fmla="*/ 8 h 134"/>
                  <a:gd name="T32" fmla="*/ 11 w 223"/>
                  <a:gd name="T33" fmla="*/ 19 h 134"/>
                  <a:gd name="T34" fmla="*/ 18 w 223"/>
                  <a:gd name="T35" fmla="*/ 28 h 134"/>
                  <a:gd name="T36" fmla="*/ 26 w 223"/>
                  <a:gd name="T37" fmla="*/ 38 h 134"/>
                  <a:gd name="T38" fmla="*/ 36 w 223"/>
                  <a:gd name="T39" fmla="*/ 48 h 134"/>
                  <a:gd name="T40" fmla="*/ 47 w 223"/>
                  <a:gd name="T41" fmla="*/ 58 h 134"/>
                  <a:gd name="T42" fmla="*/ 58 w 223"/>
                  <a:gd name="T43" fmla="*/ 67 h 134"/>
                  <a:gd name="T44" fmla="*/ 70 w 223"/>
                  <a:gd name="T45" fmla="*/ 76 h 134"/>
                  <a:gd name="T46" fmla="*/ 82 w 223"/>
                  <a:gd name="T47" fmla="*/ 86 h 134"/>
                  <a:gd name="T48" fmla="*/ 98 w 223"/>
                  <a:gd name="T49" fmla="*/ 97 h 134"/>
                  <a:gd name="T50" fmla="*/ 111 w 223"/>
                  <a:gd name="T51" fmla="*/ 104 h 134"/>
                  <a:gd name="T52" fmla="*/ 123 w 223"/>
                  <a:gd name="T53" fmla="*/ 110 h 134"/>
                  <a:gd name="T54" fmla="*/ 135 w 223"/>
                  <a:gd name="T55" fmla="*/ 115 h 134"/>
                  <a:gd name="T56" fmla="*/ 147 w 223"/>
                  <a:gd name="T57" fmla="*/ 120 h 134"/>
                  <a:gd name="T58" fmla="*/ 159 w 223"/>
                  <a:gd name="T59" fmla="*/ 124 h 134"/>
                  <a:gd name="T60" fmla="*/ 173 w 223"/>
                  <a:gd name="T61" fmla="*/ 127 h 134"/>
                  <a:gd name="T62" fmla="*/ 189 w 223"/>
                  <a:gd name="T63" fmla="*/ 130 h 134"/>
                  <a:gd name="T64" fmla="*/ 201 w 223"/>
                  <a:gd name="T65" fmla="*/ 131 h 134"/>
                  <a:gd name="T66" fmla="*/ 213 w 223"/>
                  <a:gd name="T67" fmla="*/ 132 h 134"/>
                  <a:gd name="T68" fmla="*/ 222 w 223"/>
                  <a:gd name="T69" fmla="*/ 133 h 134"/>
                  <a:gd name="T70" fmla="*/ 208 w 223"/>
                  <a:gd name="T71" fmla="*/ 120 h 1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23"/>
                  <a:gd name="T109" fmla="*/ 0 h 134"/>
                  <a:gd name="T110" fmla="*/ 223 w 223"/>
                  <a:gd name="T111" fmla="*/ 134 h 13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23" h="134">
                    <a:moveTo>
                      <a:pt x="208" y="120"/>
                    </a:moveTo>
                    <a:lnTo>
                      <a:pt x="196" y="108"/>
                    </a:lnTo>
                    <a:lnTo>
                      <a:pt x="188" y="100"/>
                    </a:lnTo>
                    <a:lnTo>
                      <a:pt x="182" y="93"/>
                    </a:lnTo>
                    <a:lnTo>
                      <a:pt x="176" y="86"/>
                    </a:lnTo>
                    <a:lnTo>
                      <a:pt x="170" y="78"/>
                    </a:lnTo>
                    <a:lnTo>
                      <a:pt x="164" y="71"/>
                    </a:lnTo>
                    <a:lnTo>
                      <a:pt x="159" y="63"/>
                    </a:lnTo>
                    <a:lnTo>
                      <a:pt x="154" y="53"/>
                    </a:lnTo>
                    <a:lnTo>
                      <a:pt x="150" y="43"/>
                    </a:lnTo>
                    <a:lnTo>
                      <a:pt x="146" y="33"/>
                    </a:lnTo>
                    <a:lnTo>
                      <a:pt x="144" y="23"/>
                    </a:lnTo>
                    <a:lnTo>
                      <a:pt x="144" y="13"/>
                    </a:lnTo>
                    <a:lnTo>
                      <a:pt x="143" y="0"/>
                    </a:lnTo>
                    <a:lnTo>
                      <a:pt x="0" y="0"/>
                    </a:lnTo>
                    <a:lnTo>
                      <a:pt x="4" y="8"/>
                    </a:lnTo>
                    <a:lnTo>
                      <a:pt x="11" y="19"/>
                    </a:lnTo>
                    <a:lnTo>
                      <a:pt x="18" y="28"/>
                    </a:lnTo>
                    <a:lnTo>
                      <a:pt x="26" y="38"/>
                    </a:lnTo>
                    <a:lnTo>
                      <a:pt x="36" y="48"/>
                    </a:lnTo>
                    <a:lnTo>
                      <a:pt x="47" y="58"/>
                    </a:lnTo>
                    <a:lnTo>
                      <a:pt x="58" y="67"/>
                    </a:lnTo>
                    <a:lnTo>
                      <a:pt x="70" y="76"/>
                    </a:lnTo>
                    <a:lnTo>
                      <a:pt x="82" y="86"/>
                    </a:lnTo>
                    <a:lnTo>
                      <a:pt x="98" y="97"/>
                    </a:lnTo>
                    <a:lnTo>
                      <a:pt x="111" y="104"/>
                    </a:lnTo>
                    <a:lnTo>
                      <a:pt x="123" y="110"/>
                    </a:lnTo>
                    <a:lnTo>
                      <a:pt x="135" y="115"/>
                    </a:lnTo>
                    <a:lnTo>
                      <a:pt x="147" y="120"/>
                    </a:lnTo>
                    <a:lnTo>
                      <a:pt x="159" y="124"/>
                    </a:lnTo>
                    <a:lnTo>
                      <a:pt x="173" y="127"/>
                    </a:lnTo>
                    <a:lnTo>
                      <a:pt x="189" y="130"/>
                    </a:lnTo>
                    <a:lnTo>
                      <a:pt x="201" y="131"/>
                    </a:lnTo>
                    <a:lnTo>
                      <a:pt x="213" y="132"/>
                    </a:lnTo>
                    <a:lnTo>
                      <a:pt x="222" y="133"/>
                    </a:lnTo>
                    <a:lnTo>
                      <a:pt x="208" y="12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933" name="Freeform 39" descr="50%"/>
              <p:cNvSpPr>
                <a:spLocks/>
              </p:cNvSpPr>
              <p:nvPr/>
            </p:nvSpPr>
            <p:spPr bwMode="auto">
              <a:xfrm>
                <a:off x="1038" y="2492"/>
                <a:ext cx="132" cy="2"/>
              </a:xfrm>
              <a:custGeom>
                <a:avLst/>
                <a:gdLst>
                  <a:gd name="T0" fmla="*/ 1 w 132"/>
                  <a:gd name="T1" fmla="*/ 0 h 2"/>
                  <a:gd name="T2" fmla="*/ 0 w 132"/>
                  <a:gd name="T3" fmla="*/ 0 h 2"/>
                  <a:gd name="T4" fmla="*/ 3 w 132"/>
                  <a:gd name="T5" fmla="*/ 1 h 2"/>
                  <a:gd name="T6" fmla="*/ 131 w 132"/>
                  <a:gd name="T7" fmla="*/ 1 h 2"/>
                  <a:gd name="T8" fmla="*/ 131 w 132"/>
                  <a:gd name="T9" fmla="*/ 0 h 2"/>
                  <a:gd name="T10" fmla="*/ 1 w 132"/>
                  <a:gd name="T11" fmla="*/ 0 h 2"/>
                  <a:gd name="T12" fmla="*/ 0 60000 65536"/>
                  <a:gd name="T13" fmla="*/ 0 60000 65536"/>
                  <a:gd name="T14" fmla="*/ 0 60000 65536"/>
                  <a:gd name="T15" fmla="*/ 0 60000 65536"/>
                  <a:gd name="T16" fmla="*/ 0 60000 65536"/>
                  <a:gd name="T17" fmla="*/ 0 60000 65536"/>
                  <a:gd name="T18" fmla="*/ 0 w 132"/>
                  <a:gd name="T19" fmla="*/ 0 h 2"/>
                  <a:gd name="T20" fmla="*/ 132 w 132"/>
                  <a:gd name="T21" fmla="*/ 2 h 2"/>
                </a:gdLst>
                <a:ahLst/>
                <a:cxnLst>
                  <a:cxn ang="T12">
                    <a:pos x="T0" y="T1"/>
                  </a:cxn>
                  <a:cxn ang="T13">
                    <a:pos x="T2" y="T3"/>
                  </a:cxn>
                  <a:cxn ang="T14">
                    <a:pos x="T4" y="T5"/>
                  </a:cxn>
                  <a:cxn ang="T15">
                    <a:pos x="T6" y="T7"/>
                  </a:cxn>
                  <a:cxn ang="T16">
                    <a:pos x="T8" y="T9"/>
                  </a:cxn>
                  <a:cxn ang="T17">
                    <a:pos x="T10" y="T11"/>
                  </a:cxn>
                </a:cxnLst>
                <a:rect l="T18" t="T19" r="T20" b="T21"/>
                <a:pathLst>
                  <a:path w="132" h="2">
                    <a:moveTo>
                      <a:pt x="1" y="0"/>
                    </a:moveTo>
                    <a:lnTo>
                      <a:pt x="0" y="0"/>
                    </a:lnTo>
                    <a:lnTo>
                      <a:pt x="3" y="1"/>
                    </a:lnTo>
                    <a:lnTo>
                      <a:pt x="131" y="1"/>
                    </a:lnTo>
                    <a:lnTo>
                      <a:pt x="131" y="0"/>
                    </a:lnTo>
                    <a:lnTo>
                      <a:pt x="1" y="0"/>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5383" name="Freeform 40" descr="50%"/>
            <p:cNvSpPr>
              <a:spLocks/>
            </p:cNvSpPr>
            <p:nvPr/>
          </p:nvSpPr>
          <p:spPr bwMode="auto">
            <a:xfrm>
              <a:off x="2589" y="2385"/>
              <a:ext cx="124" cy="93"/>
            </a:xfrm>
            <a:custGeom>
              <a:avLst/>
              <a:gdLst>
                <a:gd name="T0" fmla="*/ 0 w 124"/>
                <a:gd name="T1" fmla="*/ 0 h 93"/>
                <a:gd name="T2" fmla="*/ 5 w 124"/>
                <a:gd name="T3" fmla="*/ 9 h 93"/>
                <a:gd name="T4" fmla="*/ 11 w 124"/>
                <a:gd name="T5" fmla="*/ 19 h 93"/>
                <a:gd name="T6" fmla="*/ 18 w 124"/>
                <a:gd name="T7" fmla="*/ 29 h 93"/>
                <a:gd name="T8" fmla="*/ 25 w 124"/>
                <a:gd name="T9" fmla="*/ 38 h 93"/>
                <a:gd name="T10" fmla="*/ 35 w 124"/>
                <a:gd name="T11" fmla="*/ 48 h 93"/>
                <a:gd name="T12" fmla="*/ 44 w 124"/>
                <a:gd name="T13" fmla="*/ 58 h 93"/>
                <a:gd name="T14" fmla="*/ 52 w 124"/>
                <a:gd name="T15" fmla="*/ 65 h 93"/>
                <a:gd name="T16" fmla="*/ 60 w 124"/>
                <a:gd name="T17" fmla="*/ 72 h 93"/>
                <a:gd name="T18" fmla="*/ 69 w 124"/>
                <a:gd name="T19" fmla="*/ 78 h 93"/>
                <a:gd name="T20" fmla="*/ 79 w 124"/>
                <a:gd name="T21" fmla="*/ 83 h 93"/>
                <a:gd name="T22" fmla="*/ 88 w 124"/>
                <a:gd name="T23" fmla="*/ 87 h 93"/>
                <a:gd name="T24" fmla="*/ 98 w 124"/>
                <a:gd name="T25" fmla="*/ 90 h 93"/>
                <a:gd name="T26" fmla="*/ 109 w 124"/>
                <a:gd name="T27" fmla="*/ 92 h 93"/>
                <a:gd name="T28" fmla="*/ 118 w 124"/>
                <a:gd name="T29" fmla="*/ 92 h 93"/>
                <a:gd name="T30" fmla="*/ 123 w 124"/>
                <a:gd name="T31" fmla="*/ 91 h 93"/>
                <a:gd name="T32" fmla="*/ 117 w 124"/>
                <a:gd name="T33" fmla="*/ 85 h 93"/>
                <a:gd name="T34" fmla="*/ 110 w 124"/>
                <a:gd name="T35" fmla="*/ 77 h 93"/>
                <a:gd name="T36" fmla="*/ 104 w 124"/>
                <a:gd name="T37" fmla="*/ 69 h 93"/>
                <a:gd name="T38" fmla="*/ 97 w 124"/>
                <a:gd name="T39" fmla="*/ 59 h 93"/>
                <a:gd name="T40" fmla="*/ 91 w 124"/>
                <a:gd name="T41" fmla="*/ 50 h 93"/>
                <a:gd name="T42" fmla="*/ 86 w 124"/>
                <a:gd name="T43" fmla="*/ 41 h 93"/>
                <a:gd name="T44" fmla="*/ 83 w 124"/>
                <a:gd name="T45" fmla="*/ 32 h 93"/>
                <a:gd name="T46" fmla="*/ 80 w 124"/>
                <a:gd name="T47" fmla="*/ 19 h 93"/>
                <a:gd name="T48" fmla="*/ 80 w 124"/>
                <a:gd name="T49" fmla="*/ 9 h 93"/>
                <a:gd name="T50" fmla="*/ 80 w 124"/>
                <a:gd name="T51" fmla="*/ 1 h 93"/>
                <a:gd name="T52" fmla="*/ 0 w 124"/>
                <a:gd name="T53" fmla="*/ 0 h 9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24"/>
                <a:gd name="T82" fmla="*/ 0 h 93"/>
                <a:gd name="T83" fmla="*/ 124 w 124"/>
                <a:gd name="T84" fmla="*/ 93 h 9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24" h="93">
                  <a:moveTo>
                    <a:pt x="0" y="0"/>
                  </a:moveTo>
                  <a:lnTo>
                    <a:pt x="5" y="9"/>
                  </a:lnTo>
                  <a:lnTo>
                    <a:pt x="11" y="19"/>
                  </a:lnTo>
                  <a:lnTo>
                    <a:pt x="18" y="29"/>
                  </a:lnTo>
                  <a:lnTo>
                    <a:pt x="25" y="38"/>
                  </a:lnTo>
                  <a:lnTo>
                    <a:pt x="35" y="48"/>
                  </a:lnTo>
                  <a:lnTo>
                    <a:pt x="44" y="58"/>
                  </a:lnTo>
                  <a:lnTo>
                    <a:pt x="52" y="65"/>
                  </a:lnTo>
                  <a:lnTo>
                    <a:pt x="60" y="72"/>
                  </a:lnTo>
                  <a:lnTo>
                    <a:pt x="69" y="78"/>
                  </a:lnTo>
                  <a:lnTo>
                    <a:pt x="79" y="83"/>
                  </a:lnTo>
                  <a:lnTo>
                    <a:pt x="88" y="87"/>
                  </a:lnTo>
                  <a:lnTo>
                    <a:pt x="98" y="90"/>
                  </a:lnTo>
                  <a:lnTo>
                    <a:pt x="109" y="92"/>
                  </a:lnTo>
                  <a:lnTo>
                    <a:pt x="118" y="92"/>
                  </a:lnTo>
                  <a:lnTo>
                    <a:pt x="123" y="91"/>
                  </a:lnTo>
                  <a:lnTo>
                    <a:pt x="117" y="85"/>
                  </a:lnTo>
                  <a:lnTo>
                    <a:pt x="110" y="77"/>
                  </a:lnTo>
                  <a:lnTo>
                    <a:pt x="104" y="69"/>
                  </a:lnTo>
                  <a:lnTo>
                    <a:pt x="97" y="59"/>
                  </a:lnTo>
                  <a:lnTo>
                    <a:pt x="91" y="50"/>
                  </a:lnTo>
                  <a:lnTo>
                    <a:pt x="86" y="41"/>
                  </a:lnTo>
                  <a:lnTo>
                    <a:pt x="83" y="32"/>
                  </a:lnTo>
                  <a:lnTo>
                    <a:pt x="80" y="19"/>
                  </a:lnTo>
                  <a:lnTo>
                    <a:pt x="80" y="9"/>
                  </a:lnTo>
                  <a:lnTo>
                    <a:pt x="80"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384" name="Freeform 41" descr="50%"/>
            <p:cNvSpPr>
              <a:spLocks/>
            </p:cNvSpPr>
            <p:nvPr/>
          </p:nvSpPr>
          <p:spPr bwMode="auto">
            <a:xfrm>
              <a:off x="2323" y="2160"/>
              <a:ext cx="1053" cy="300"/>
            </a:xfrm>
            <a:custGeom>
              <a:avLst/>
              <a:gdLst>
                <a:gd name="T0" fmla="*/ 11 w 1053"/>
                <a:gd name="T1" fmla="*/ 178 h 300"/>
                <a:gd name="T2" fmla="*/ 43 w 1053"/>
                <a:gd name="T3" fmla="*/ 165 h 300"/>
                <a:gd name="T4" fmla="*/ 92 w 1053"/>
                <a:gd name="T5" fmla="*/ 151 h 300"/>
                <a:gd name="T6" fmla="*/ 143 w 1053"/>
                <a:gd name="T7" fmla="*/ 140 h 300"/>
                <a:gd name="T8" fmla="*/ 194 w 1053"/>
                <a:gd name="T9" fmla="*/ 131 h 300"/>
                <a:gd name="T10" fmla="*/ 246 w 1053"/>
                <a:gd name="T11" fmla="*/ 122 h 300"/>
                <a:gd name="T12" fmla="*/ 289 w 1053"/>
                <a:gd name="T13" fmla="*/ 113 h 300"/>
                <a:gd name="T14" fmla="*/ 314 w 1053"/>
                <a:gd name="T15" fmla="*/ 100 h 300"/>
                <a:gd name="T16" fmla="*/ 339 w 1053"/>
                <a:gd name="T17" fmla="*/ 76 h 300"/>
                <a:gd name="T18" fmla="*/ 375 w 1053"/>
                <a:gd name="T19" fmla="*/ 41 h 300"/>
                <a:gd name="T20" fmla="*/ 412 w 1053"/>
                <a:gd name="T21" fmla="*/ 10 h 300"/>
                <a:gd name="T22" fmla="*/ 438 w 1053"/>
                <a:gd name="T23" fmla="*/ 36 h 300"/>
                <a:gd name="T24" fmla="*/ 453 w 1053"/>
                <a:gd name="T25" fmla="*/ 88 h 300"/>
                <a:gd name="T26" fmla="*/ 462 w 1053"/>
                <a:gd name="T27" fmla="*/ 109 h 300"/>
                <a:gd name="T28" fmla="*/ 523 w 1053"/>
                <a:gd name="T29" fmla="*/ 119 h 300"/>
                <a:gd name="T30" fmla="*/ 584 w 1053"/>
                <a:gd name="T31" fmla="*/ 130 h 300"/>
                <a:gd name="T32" fmla="*/ 630 w 1053"/>
                <a:gd name="T33" fmla="*/ 130 h 300"/>
                <a:gd name="T34" fmla="*/ 679 w 1053"/>
                <a:gd name="T35" fmla="*/ 121 h 300"/>
                <a:gd name="T36" fmla="*/ 717 w 1053"/>
                <a:gd name="T37" fmla="*/ 146 h 300"/>
                <a:gd name="T38" fmla="*/ 754 w 1053"/>
                <a:gd name="T39" fmla="*/ 156 h 300"/>
                <a:gd name="T40" fmla="*/ 800 w 1053"/>
                <a:gd name="T41" fmla="*/ 156 h 300"/>
                <a:gd name="T42" fmla="*/ 849 w 1053"/>
                <a:gd name="T43" fmla="*/ 138 h 300"/>
                <a:gd name="T44" fmla="*/ 904 w 1053"/>
                <a:gd name="T45" fmla="*/ 94 h 300"/>
                <a:gd name="T46" fmla="*/ 968 w 1053"/>
                <a:gd name="T47" fmla="*/ 43 h 300"/>
                <a:gd name="T48" fmla="*/ 1032 w 1053"/>
                <a:gd name="T49" fmla="*/ 22 h 300"/>
                <a:gd name="T50" fmla="*/ 1034 w 1053"/>
                <a:gd name="T51" fmla="*/ 39 h 300"/>
                <a:gd name="T52" fmla="*/ 1004 w 1053"/>
                <a:gd name="T53" fmla="*/ 76 h 300"/>
                <a:gd name="T54" fmla="*/ 968 w 1053"/>
                <a:gd name="T55" fmla="*/ 112 h 300"/>
                <a:gd name="T56" fmla="*/ 945 w 1053"/>
                <a:gd name="T57" fmla="*/ 148 h 300"/>
                <a:gd name="T58" fmla="*/ 945 w 1053"/>
                <a:gd name="T59" fmla="*/ 185 h 300"/>
                <a:gd name="T60" fmla="*/ 970 w 1053"/>
                <a:gd name="T61" fmla="*/ 224 h 300"/>
                <a:gd name="T62" fmla="*/ 1002 w 1053"/>
                <a:gd name="T63" fmla="*/ 252 h 300"/>
                <a:gd name="T64" fmla="*/ 1031 w 1053"/>
                <a:gd name="T65" fmla="*/ 276 h 300"/>
                <a:gd name="T66" fmla="*/ 1032 w 1053"/>
                <a:gd name="T67" fmla="*/ 287 h 300"/>
                <a:gd name="T68" fmla="*/ 992 w 1053"/>
                <a:gd name="T69" fmla="*/ 286 h 300"/>
                <a:gd name="T70" fmla="*/ 957 w 1053"/>
                <a:gd name="T71" fmla="*/ 278 h 300"/>
                <a:gd name="T72" fmla="*/ 923 w 1053"/>
                <a:gd name="T73" fmla="*/ 261 h 300"/>
                <a:gd name="T74" fmla="*/ 868 w 1053"/>
                <a:gd name="T75" fmla="*/ 227 h 300"/>
                <a:gd name="T76" fmla="*/ 800 w 1053"/>
                <a:gd name="T77" fmla="*/ 222 h 300"/>
                <a:gd name="T78" fmla="*/ 718 w 1053"/>
                <a:gd name="T79" fmla="*/ 231 h 300"/>
                <a:gd name="T80" fmla="*/ 666 w 1053"/>
                <a:gd name="T81" fmla="*/ 251 h 300"/>
                <a:gd name="T82" fmla="*/ 649 w 1053"/>
                <a:gd name="T83" fmla="*/ 274 h 300"/>
                <a:gd name="T84" fmla="*/ 576 w 1053"/>
                <a:gd name="T85" fmla="*/ 272 h 300"/>
                <a:gd name="T86" fmla="*/ 514 w 1053"/>
                <a:gd name="T87" fmla="*/ 291 h 300"/>
                <a:gd name="T88" fmla="*/ 285 w 1053"/>
                <a:gd name="T89" fmla="*/ 299 h 300"/>
                <a:gd name="T90" fmla="*/ 153 w 1053"/>
                <a:gd name="T91" fmla="*/ 286 h 300"/>
                <a:gd name="T92" fmla="*/ 38 w 1053"/>
                <a:gd name="T93" fmla="*/ 248 h 300"/>
                <a:gd name="T94" fmla="*/ 38 w 1053"/>
                <a:gd name="T95" fmla="*/ 229 h 300"/>
                <a:gd name="T96" fmla="*/ 12 w 1053"/>
                <a:gd name="T97" fmla="*/ 206 h 300"/>
                <a:gd name="T98" fmla="*/ 2 w 1053"/>
                <a:gd name="T99" fmla="*/ 190 h 30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053"/>
                <a:gd name="T151" fmla="*/ 0 h 300"/>
                <a:gd name="T152" fmla="*/ 1053 w 1053"/>
                <a:gd name="T153" fmla="*/ 300 h 30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053" h="300">
                  <a:moveTo>
                    <a:pt x="0" y="185"/>
                  </a:moveTo>
                  <a:lnTo>
                    <a:pt x="4" y="182"/>
                  </a:lnTo>
                  <a:lnTo>
                    <a:pt x="11" y="178"/>
                  </a:lnTo>
                  <a:lnTo>
                    <a:pt x="24" y="173"/>
                  </a:lnTo>
                  <a:lnTo>
                    <a:pt x="33" y="169"/>
                  </a:lnTo>
                  <a:lnTo>
                    <a:pt x="43" y="165"/>
                  </a:lnTo>
                  <a:lnTo>
                    <a:pt x="60" y="160"/>
                  </a:lnTo>
                  <a:lnTo>
                    <a:pt x="76" y="155"/>
                  </a:lnTo>
                  <a:lnTo>
                    <a:pt x="92" y="151"/>
                  </a:lnTo>
                  <a:lnTo>
                    <a:pt x="108" y="147"/>
                  </a:lnTo>
                  <a:lnTo>
                    <a:pt x="125" y="144"/>
                  </a:lnTo>
                  <a:lnTo>
                    <a:pt x="143" y="140"/>
                  </a:lnTo>
                  <a:lnTo>
                    <a:pt x="162" y="137"/>
                  </a:lnTo>
                  <a:lnTo>
                    <a:pt x="178" y="134"/>
                  </a:lnTo>
                  <a:lnTo>
                    <a:pt x="194" y="131"/>
                  </a:lnTo>
                  <a:lnTo>
                    <a:pt x="209" y="128"/>
                  </a:lnTo>
                  <a:lnTo>
                    <a:pt x="229" y="124"/>
                  </a:lnTo>
                  <a:lnTo>
                    <a:pt x="246" y="122"/>
                  </a:lnTo>
                  <a:lnTo>
                    <a:pt x="263" y="119"/>
                  </a:lnTo>
                  <a:lnTo>
                    <a:pt x="277" y="117"/>
                  </a:lnTo>
                  <a:lnTo>
                    <a:pt x="289" y="113"/>
                  </a:lnTo>
                  <a:lnTo>
                    <a:pt x="300" y="109"/>
                  </a:lnTo>
                  <a:lnTo>
                    <a:pt x="307" y="105"/>
                  </a:lnTo>
                  <a:lnTo>
                    <a:pt x="314" y="100"/>
                  </a:lnTo>
                  <a:lnTo>
                    <a:pt x="321" y="93"/>
                  </a:lnTo>
                  <a:lnTo>
                    <a:pt x="329" y="85"/>
                  </a:lnTo>
                  <a:lnTo>
                    <a:pt x="339" y="76"/>
                  </a:lnTo>
                  <a:lnTo>
                    <a:pt x="350" y="64"/>
                  </a:lnTo>
                  <a:lnTo>
                    <a:pt x="362" y="53"/>
                  </a:lnTo>
                  <a:lnTo>
                    <a:pt x="375" y="41"/>
                  </a:lnTo>
                  <a:lnTo>
                    <a:pt x="386" y="30"/>
                  </a:lnTo>
                  <a:lnTo>
                    <a:pt x="399" y="21"/>
                  </a:lnTo>
                  <a:lnTo>
                    <a:pt x="412" y="10"/>
                  </a:lnTo>
                  <a:lnTo>
                    <a:pt x="427" y="0"/>
                  </a:lnTo>
                  <a:lnTo>
                    <a:pt x="432" y="19"/>
                  </a:lnTo>
                  <a:lnTo>
                    <a:pt x="438" y="36"/>
                  </a:lnTo>
                  <a:lnTo>
                    <a:pt x="444" y="54"/>
                  </a:lnTo>
                  <a:lnTo>
                    <a:pt x="450" y="73"/>
                  </a:lnTo>
                  <a:lnTo>
                    <a:pt x="453" y="88"/>
                  </a:lnTo>
                  <a:lnTo>
                    <a:pt x="452" y="98"/>
                  </a:lnTo>
                  <a:lnTo>
                    <a:pt x="446" y="107"/>
                  </a:lnTo>
                  <a:lnTo>
                    <a:pt x="462" y="109"/>
                  </a:lnTo>
                  <a:lnTo>
                    <a:pt x="479" y="112"/>
                  </a:lnTo>
                  <a:lnTo>
                    <a:pt x="500" y="116"/>
                  </a:lnTo>
                  <a:lnTo>
                    <a:pt x="523" y="119"/>
                  </a:lnTo>
                  <a:lnTo>
                    <a:pt x="546" y="124"/>
                  </a:lnTo>
                  <a:lnTo>
                    <a:pt x="565" y="127"/>
                  </a:lnTo>
                  <a:lnTo>
                    <a:pt x="584" y="130"/>
                  </a:lnTo>
                  <a:lnTo>
                    <a:pt x="602" y="132"/>
                  </a:lnTo>
                  <a:lnTo>
                    <a:pt x="618" y="134"/>
                  </a:lnTo>
                  <a:lnTo>
                    <a:pt x="630" y="130"/>
                  </a:lnTo>
                  <a:lnTo>
                    <a:pt x="642" y="124"/>
                  </a:lnTo>
                  <a:lnTo>
                    <a:pt x="653" y="117"/>
                  </a:lnTo>
                  <a:lnTo>
                    <a:pt x="679" y="121"/>
                  </a:lnTo>
                  <a:lnTo>
                    <a:pt x="707" y="127"/>
                  </a:lnTo>
                  <a:lnTo>
                    <a:pt x="731" y="132"/>
                  </a:lnTo>
                  <a:lnTo>
                    <a:pt x="717" y="146"/>
                  </a:lnTo>
                  <a:lnTo>
                    <a:pt x="726" y="149"/>
                  </a:lnTo>
                  <a:lnTo>
                    <a:pt x="739" y="153"/>
                  </a:lnTo>
                  <a:lnTo>
                    <a:pt x="754" y="156"/>
                  </a:lnTo>
                  <a:lnTo>
                    <a:pt x="770" y="159"/>
                  </a:lnTo>
                  <a:lnTo>
                    <a:pt x="784" y="157"/>
                  </a:lnTo>
                  <a:lnTo>
                    <a:pt x="800" y="156"/>
                  </a:lnTo>
                  <a:lnTo>
                    <a:pt x="817" y="152"/>
                  </a:lnTo>
                  <a:lnTo>
                    <a:pt x="834" y="147"/>
                  </a:lnTo>
                  <a:lnTo>
                    <a:pt x="849" y="138"/>
                  </a:lnTo>
                  <a:lnTo>
                    <a:pt x="870" y="124"/>
                  </a:lnTo>
                  <a:lnTo>
                    <a:pt x="885" y="112"/>
                  </a:lnTo>
                  <a:lnTo>
                    <a:pt x="904" y="94"/>
                  </a:lnTo>
                  <a:lnTo>
                    <a:pt x="924" y="73"/>
                  </a:lnTo>
                  <a:lnTo>
                    <a:pt x="948" y="56"/>
                  </a:lnTo>
                  <a:lnTo>
                    <a:pt x="968" y="43"/>
                  </a:lnTo>
                  <a:lnTo>
                    <a:pt x="988" y="32"/>
                  </a:lnTo>
                  <a:lnTo>
                    <a:pt x="1008" y="25"/>
                  </a:lnTo>
                  <a:lnTo>
                    <a:pt x="1032" y="22"/>
                  </a:lnTo>
                  <a:lnTo>
                    <a:pt x="1052" y="23"/>
                  </a:lnTo>
                  <a:lnTo>
                    <a:pt x="1042" y="32"/>
                  </a:lnTo>
                  <a:lnTo>
                    <a:pt x="1034" y="39"/>
                  </a:lnTo>
                  <a:lnTo>
                    <a:pt x="1031" y="46"/>
                  </a:lnTo>
                  <a:lnTo>
                    <a:pt x="1015" y="66"/>
                  </a:lnTo>
                  <a:lnTo>
                    <a:pt x="1004" y="76"/>
                  </a:lnTo>
                  <a:lnTo>
                    <a:pt x="990" y="87"/>
                  </a:lnTo>
                  <a:lnTo>
                    <a:pt x="978" y="100"/>
                  </a:lnTo>
                  <a:lnTo>
                    <a:pt x="968" y="112"/>
                  </a:lnTo>
                  <a:lnTo>
                    <a:pt x="959" y="124"/>
                  </a:lnTo>
                  <a:lnTo>
                    <a:pt x="951" y="137"/>
                  </a:lnTo>
                  <a:lnTo>
                    <a:pt x="945" y="148"/>
                  </a:lnTo>
                  <a:lnTo>
                    <a:pt x="941" y="159"/>
                  </a:lnTo>
                  <a:lnTo>
                    <a:pt x="940" y="172"/>
                  </a:lnTo>
                  <a:lnTo>
                    <a:pt x="945" y="185"/>
                  </a:lnTo>
                  <a:lnTo>
                    <a:pt x="951" y="200"/>
                  </a:lnTo>
                  <a:lnTo>
                    <a:pt x="960" y="212"/>
                  </a:lnTo>
                  <a:lnTo>
                    <a:pt x="970" y="224"/>
                  </a:lnTo>
                  <a:lnTo>
                    <a:pt x="980" y="233"/>
                  </a:lnTo>
                  <a:lnTo>
                    <a:pt x="991" y="242"/>
                  </a:lnTo>
                  <a:lnTo>
                    <a:pt x="1002" y="252"/>
                  </a:lnTo>
                  <a:lnTo>
                    <a:pt x="1015" y="263"/>
                  </a:lnTo>
                  <a:lnTo>
                    <a:pt x="1023" y="270"/>
                  </a:lnTo>
                  <a:lnTo>
                    <a:pt x="1031" y="276"/>
                  </a:lnTo>
                  <a:lnTo>
                    <a:pt x="1039" y="281"/>
                  </a:lnTo>
                  <a:lnTo>
                    <a:pt x="1044" y="287"/>
                  </a:lnTo>
                  <a:lnTo>
                    <a:pt x="1032" y="287"/>
                  </a:lnTo>
                  <a:lnTo>
                    <a:pt x="1017" y="287"/>
                  </a:lnTo>
                  <a:lnTo>
                    <a:pt x="1004" y="288"/>
                  </a:lnTo>
                  <a:lnTo>
                    <a:pt x="992" y="286"/>
                  </a:lnTo>
                  <a:lnTo>
                    <a:pt x="978" y="285"/>
                  </a:lnTo>
                  <a:lnTo>
                    <a:pt x="967" y="281"/>
                  </a:lnTo>
                  <a:lnTo>
                    <a:pt x="957" y="278"/>
                  </a:lnTo>
                  <a:lnTo>
                    <a:pt x="946" y="273"/>
                  </a:lnTo>
                  <a:lnTo>
                    <a:pt x="934" y="267"/>
                  </a:lnTo>
                  <a:lnTo>
                    <a:pt x="923" y="261"/>
                  </a:lnTo>
                  <a:lnTo>
                    <a:pt x="903" y="247"/>
                  </a:lnTo>
                  <a:lnTo>
                    <a:pt x="888" y="238"/>
                  </a:lnTo>
                  <a:lnTo>
                    <a:pt x="868" y="227"/>
                  </a:lnTo>
                  <a:lnTo>
                    <a:pt x="848" y="225"/>
                  </a:lnTo>
                  <a:lnTo>
                    <a:pt x="828" y="225"/>
                  </a:lnTo>
                  <a:lnTo>
                    <a:pt x="800" y="222"/>
                  </a:lnTo>
                  <a:lnTo>
                    <a:pt x="775" y="225"/>
                  </a:lnTo>
                  <a:lnTo>
                    <a:pt x="747" y="226"/>
                  </a:lnTo>
                  <a:lnTo>
                    <a:pt x="718" y="231"/>
                  </a:lnTo>
                  <a:lnTo>
                    <a:pt x="688" y="238"/>
                  </a:lnTo>
                  <a:lnTo>
                    <a:pt x="670" y="245"/>
                  </a:lnTo>
                  <a:lnTo>
                    <a:pt x="666" y="251"/>
                  </a:lnTo>
                  <a:lnTo>
                    <a:pt x="670" y="257"/>
                  </a:lnTo>
                  <a:lnTo>
                    <a:pt x="684" y="266"/>
                  </a:lnTo>
                  <a:lnTo>
                    <a:pt x="649" y="274"/>
                  </a:lnTo>
                  <a:lnTo>
                    <a:pt x="600" y="287"/>
                  </a:lnTo>
                  <a:lnTo>
                    <a:pt x="589" y="278"/>
                  </a:lnTo>
                  <a:lnTo>
                    <a:pt x="576" y="272"/>
                  </a:lnTo>
                  <a:lnTo>
                    <a:pt x="562" y="269"/>
                  </a:lnTo>
                  <a:lnTo>
                    <a:pt x="542" y="268"/>
                  </a:lnTo>
                  <a:lnTo>
                    <a:pt x="514" y="291"/>
                  </a:lnTo>
                  <a:lnTo>
                    <a:pt x="491" y="274"/>
                  </a:lnTo>
                  <a:lnTo>
                    <a:pt x="319" y="297"/>
                  </a:lnTo>
                  <a:lnTo>
                    <a:pt x="285" y="299"/>
                  </a:lnTo>
                  <a:lnTo>
                    <a:pt x="253" y="296"/>
                  </a:lnTo>
                  <a:lnTo>
                    <a:pt x="220" y="294"/>
                  </a:lnTo>
                  <a:lnTo>
                    <a:pt x="153" y="286"/>
                  </a:lnTo>
                  <a:lnTo>
                    <a:pt x="93" y="271"/>
                  </a:lnTo>
                  <a:lnTo>
                    <a:pt x="60" y="260"/>
                  </a:lnTo>
                  <a:lnTo>
                    <a:pt x="38" y="248"/>
                  </a:lnTo>
                  <a:lnTo>
                    <a:pt x="62" y="244"/>
                  </a:lnTo>
                  <a:lnTo>
                    <a:pt x="47" y="235"/>
                  </a:lnTo>
                  <a:lnTo>
                    <a:pt x="38" y="229"/>
                  </a:lnTo>
                  <a:lnTo>
                    <a:pt x="21" y="215"/>
                  </a:lnTo>
                  <a:lnTo>
                    <a:pt x="17" y="212"/>
                  </a:lnTo>
                  <a:lnTo>
                    <a:pt x="12" y="206"/>
                  </a:lnTo>
                  <a:lnTo>
                    <a:pt x="9" y="202"/>
                  </a:lnTo>
                  <a:lnTo>
                    <a:pt x="6" y="195"/>
                  </a:lnTo>
                  <a:lnTo>
                    <a:pt x="2" y="190"/>
                  </a:lnTo>
                  <a:lnTo>
                    <a:pt x="0" y="185"/>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385" name="Group 42"/>
            <p:cNvGrpSpPr>
              <a:grpSpLocks/>
            </p:cNvGrpSpPr>
            <p:nvPr/>
          </p:nvGrpSpPr>
          <p:grpSpPr bwMode="auto">
            <a:xfrm>
              <a:off x="2416" y="2355"/>
              <a:ext cx="17" cy="15"/>
              <a:chOff x="2416" y="2355"/>
              <a:chExt cx="17" cy="15"/>
            </a:xfrm>
          </p:grpSpPr>
          <p:sp>
            <p:nvSpPr>
              <p:cNvPr id="15930" name="Oval 43" descr="50%"/>
              <p:cNvSpPr>
                <a:spLocks noChangeArrowheads="1"/>
              </p:cNvSpPr>
              <p:nvPr/>
            </p:nvSpPr>
            <p:spPr bwMode="auto">
              <a:xfrm>
                <a:off x="2416" y="2355"/>
                <a:ext cx="16" cy="15"/>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931" name="Arc 44" descr="50%"/>
              <p:cNvSpPr>
                <a:spLocks/>
              </p:cNvSpPr>
              <p:nvPr/>
            </p:nvSpPr>
            <p:spPr bwMode="auto">
              <a:xfrm>
                <a:off x="2419" y="2356"/>
                <a:ext cx="14" cy="14"/>
              </a:xfrm>
              <a:custGeom>
                <a:avLst/>
                <a:gdLst>
                  <a:gd name="T0" fmla="*/ 0 w 43200"/>
                  <a:gd name="T1" fmla="*/ 0 h 42369"/>
                  <a:gd name="T2" fmla="*/ 0 w 43200"/>
                  <a:gd name="T3" fmla="*/ 0 h 42369"/>
                  <a:gd name="T4" fmla="*/ 0 w 43200"/>
                  <a:gd name="T5" fmla="*/ 0 h 42369"/>
                  <a:gd name="T6" fmla="*/ 0 60000 65536"/>
                  <a:gd name="T7" fmla="*/ 0 60000 65536"/>
                  <a:gd name="T8" fmla="*/ 0 60000 65536"/>
                  <a:gd name="T9" fmla="*/ 0 w 43200"/>
                  <a:gd name="T10" fmla="*/ 0 h 42369"/>
                  <a:gd name="T11" fmla="*/ 43200 w 43200"/>
                  <a:gd name="T12" fmla="*/ 42369 h 42369"/>
                </a:gdLst>
                <a:ahLst/>
                <a:cxnLst>
                  <a:cxn ang="T6">
                    <a:pos x="T0" y="T1"/>
                  </a:cxn>
                  <a:cxn ang="T7">
                    <a:pos x="T2" y="T3"/>
                  </a:cxn>
                  <a:cxn ang="T8">
                    <a:pos x="T4" y="T5"/>
                  </a:cxn>
                </a:cxnLst>
                <a:rect l="T9" t="T10" r="T11" b="T12"/>
                <a:pathLst>
                  <a:path w="43200" h="42369" fill="none" extrusionOk="0">
                    <a:moveTo>
                      <a:pt x="33581" y="2797"/>
                    </a:moveTo>
                    <a:cubicBezTo>
                      <a:pt x="39590" y="6803"/>
                      <a:pt x="43200" y="13547"/>
                      <a:pt x="43200" y="20769"/>
                    </a:cubicBezTo>
                    <a:cubicBezTo>
                      <a:pt x="43200" y="32698"/>
                      <a:pt x="33529" y="42369"/>
                      <a:pt x="21600" y="42369"/>
                    </a:cubicBezTo>
                    <a:cubicBezTo>
                      <a:pt x="9670" y="42369"/>
                      <a:pt x="0" y="32698"/>
                      <a:pt x="0" y="20769"/>
                    </a:cubicBezTo>
                    <a:cubicBezTo>
                      <a:pt x="-1" y="11125"/>
                      <a:pt x="6393" y="2649"/>
                      <a:pt x="15666" y="0"/>
                    </a:cubicBezTo>
                  </a:path>
                  <a:path w="43200" h="42369" stroke="0" extrusionOk="0">
                    <a:moveTo>
                      <a:pt x="33581" y="2797"/>
                    </a:moveTo>
                    <a:cubicBezTo>
                      <a:pt x="39590" y="6803"/>
                      <a:pt x="43200" y="13547"/>
                      <a:pt x="43200" y="20769"/>
                    </a:cubicBezTo>
                    <a:cubicBezTo>
                      <a:pt x="43200" y="32698"/>
                      <a:pt x="33529" y="42369"/>
                      <a:pt x="21600" y="42369"/>
                    </a:cubicBezTo>
                    <a:cubicBezTo>
                      <a:pt x="9670" y="42369"/>
                      <a:pt x="0" y="32698"/>
                      <a:pt x="0" y="20769"/>
                    </a:cubicBezTo>
                    <a:cubicBezTo>
                      <a:pt x="-1" y="11125"/>
                      <a:pt x="6393" y="2649"/>
                      <a:pt x="15666" y="0"/>
                    </a:cubicBezTo>
                    <a:lnTo>
                      <a:pt x="21600" y="20769"/>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386" name="Group 45"/>
            <p:cNvGrpSpPr>
              <a:grpSpLocks/>
            </p:cNvGrpSpPr>
            <p:nvPr/>
          </p:nvGrpSpPr>
          <p:grpSpPr bwMode="auto">
            <a:xfrm>
              <a:off x="2477" y="2379"/>
              <a:ext cx="64" cy="44"/>
              <a:chOff x="2477" y="2379"/>
              <a:chExt cx="64" cy="44"/>
            </a:xfrm>
          </p:grpSpPr>
          <p:sp>
            <p:nvSpPr>
              <p:cNvPr id="15925" name="Arc 46" descr="50%"/>
              <p:cNvSpPr>
                <a:spLocks/>
              </p:cNvSpPr>
              <p:nvPr/>
            </p:nvSpPr>
            <p:spPr bwMode="auto">
              <a:xfrm>
                <a:off x="2491" y="2379"/>
                <a:ext cx="6" cy="44"/>
              </a:xfrm>
              <a:custGeom>
                <a:avLst/>
                <a:gdLst>
                  <a:gd name="T0" fmla="*/ 0 w 30717"/>
                  <a:gd name="T1" fmla="*/ 0 h 43200"/>
                  <a:gd name="T2" fmla="*/ 0 w 30717"/>
                  <a:gd name="T3" fmla="*/ 0 h 43200"/>
                  <a:gd name="T4" fmla="*/ 0 w 30717"/>
                  <a:gd name="T5" fmla="*/ 0 h 43200"/>
                  <a:gd name="T6" fmla="*/ 0 60000 65536"/>
                  <a:gd name="T7" fmla="*/ 0 60000 65536"/>
                  <a:gd name="T8" fmla="*/ 0 60000 65536"/>
                  <a:gd name="T9" fmla="*/ 0 w 30717"/>
                  <a:gd name="T10" fmla="*/ 0 h 43200"/>
                  <a:gd name="T11" fmla="*/ 30717 w 30717"/>
                  <a:gd name="T12" fmla="*/ 43200 h 43200"/>
                </a:gdLst>
                <a:ahLst/>
                <a:cxnLst>
                  <a:cxn ang="T6">
                    <a:pos x="T0" y="T1"/>
                  </a:cxn>
                  <a:cxn ang="T7">
                    <a:pos x="T2" y="T3"/>
                  </a:cxn>
                  <a:cxn ang="T8">
                    <a:pos x="T4" y="T5"/>
                  </a:cxn>
                </a:cxnLst>
                <a:rect l="T9" t="T10" r="T11" b="T12"/>
                <a:pathLst>
                  <a:path w="30717" h="43200" fill="none"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path>
                  <a:path w="30717" h="43200" stroke="0"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lnTo>
                      <a:pt x="9117"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26" name="Arc 47" descr="50%"/>
              <p:cNvSpPr>
                <a:spLocks/>
              </p:cNvSpPr>
              <p:nvPr/>
            </p:nvSpPr>
            <p:spPr bwMode="auto">
              <a:xfrm>
                <a:off x="2477" y="2379"/>
                <a:ext cx="6" cy="44"/>
              </a:xfrm>
              <a:custGeom>
                <a:avLst/>
                <a:gdLst>
                  <a:gd name="T0" fmla="*/ 0 w 30717"/>
                  <a:gd name="T1" fmla="*/ 0 h 43200"/>
                  <a:gd name="T2" fmla="*/ 0 w 30717"/>
                  <a:gd name="T3" fmla="*/ 0 h 43200"/>
                  <a:gd name="T4" fmla="*/ 0 w 30717"/>
                  <a:gd name="T5" fmla="*/ 0 h 43200"/>
                  <a:gd name="T6" fmla="*/ 0 60000 65536"/>
                  <a:gd name="T7" fmla="*/ 0 60000 65536"/>
                  <a:gd name="T8" fmla="*/ 0 60000 65536"/>
                  <a:gd name="T9" fmla="*/ 0 w 30717"/>
                  <a:gd name="T10" fmla="*/ 0 h 43200"/>
                  <a:gd name="T11" fmla="*/ 30717 w 30717"/>
                  <a:gd name="T12" fmla="*/ 43200 h 43200"/>
                </a:gdLst>
                <a:ahLst/>
                <a:cxnLst>
                  <a:cxn ang="T6">
                    <a:pos x="T0" y="T1"/>
                  </a:cxn>
                  <a:cxn ang="T7">
                    <a:pos x="T2" y="T3"/>
                  </a:cxn>
                  <a:cxn ang="T8">
                    <a:pos x="T4" y="T5"/>
                  </a:cxn>
                </a:cxnLst>
                <a:rect l="T9" t="T10" r="T11" b="T12"/>
                <a:pathLst>
                  <a:path w="30717" h="43200" fill="none"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path>
                  <a:path w="30717" h="43200" stroke="0"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lnTo>
                      <a:pt x="9117"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27" name="Arc 48" descr="50%"/>
              <p:cNvSpPr>
                <a:spLocks/>
              </p:cNvSpPr>
              <p:nvPr/>
            </p:nvSpPr>
            <p:spPr bwMode="auto">
              <a:xfrm>
                <a:off x="2505" y="2379"/>
                <a:ext cx="6" cy="44"/>
              </a:xfrm>
              <a:custGeom>
                <a:avLst/>
                <a:gdLst>
                  <a:gd name="T0" fmla="*/ 0 w 30717"/>
                  <a:gd name="T1" fmla="*/ 0 h 43200"/>
                  <a:gd name="T2" fmla="*/ 0 w 30717"/>
                  <a:gd name="T3" fmla="*/ 0 h 43200"/>
                  <a:gd name="T4" fmla="*/ 0 w 30717"/>
                  <a:gd name="T5" fmla="*/ 0 h 43200"/>
                  <a:gd name="T6" fmla="*/ 0 60000 65536"/>
                  <a:gd name="T7" fmla="*/ 0 60000 65536"/>
                  <a:gd name="T8" fmla="*/ 0 60000 65536"/>
                  <a:gd name="T9" fmla="*/ 0 w 30717"/>
                  <a:gd name="T10" fmla="*/ 0 h 43200"/>
                  <a:gd name="T11" fmla="*/ 30717 w 30717"/>
                  <a:gd name="T12" fmla="*/ 43200 h 43200"/>
                </a:gdLst>
                <a:ahLst/>
                <a:cxnLst>
                  <a:cxn ang="T6">
                    <a:pos x="T0" y="T1"/>
                  </a:cxn>
                  <a:cxn ang="T7">
                    <a:pos x="T2" y="T3"/>
                  </a:cxn>
                  <a:cxn ang="T8">
                    <a:pos x="T4" y="T5"/>
                  </a:cxn>
                </a:cxnLst>
                <a:rect l="T9" t="T10" r="T11" b="T12"/>
                <a:pathLst>
                  <a:path w="30717" h="43200" fill="none"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path>
                  <a:path w="30717" h="43200" stroke="0"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lnTo>
                      <a:pt x="9117"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28" name="Arc 49" descr="50%"/>
              <p:cNvSpPr>
                <a:spLocks/>
              </p:cNvSpPr>
              <p:nvPr/>
            </p:nvSpPr>
            <p:spPr bwMode="auto">
              <a:xfrm>
                <a:off x="2519" y="2379"/>
                <a:ext cx="6" cy="44"/>
              </a:xfrm>
              <a:custGeom>
                <a:avLst/>
                <a:gdLst>
                  <a:gd name="T0" fmla="*/ 0 w 30717"/>
                  <a:gd name="T1" fmla="*/ 0 h 43200"/>
                  <a:gd name="T2" fmla="*/ 0 w 30717"/>
                  <a:gd name="T3" fmla="*/ 0 h 43200"/>
                  <a:gd name="T4" fmla="*/ 0 w 30717"/>
                  <a:gd name="T5" fmla="*/ 0 h 43200"/>
                  <a:gd name="T6" fmla="*/ 0 60000 65536"/>
                  <a:gd name="T7" fmla="*/ 0 60000 65536"/>
                  <a:gd name="T8" fmla="*/ 0 60000 65536"/>
                  <a:gd name="T9" fmla="*/ 0 w 30717"/>
                  <a:gd name="T10" fmla="*/ 0 h 43200"/>
                  <a:gd name="T11" fmla="*/ 30717 w 30717"/>
                  <a:gd name="T12" fmla="*/ 43200 h 43200"/>
                </a:gdLst>
                <a:ahLst/>
                <a:cxnLst>
                  <a:cxn ang="T6">
                    <a:pos x="T0" y="T1"/>
                  </a:cxn>
                  <a:cxn ang="T7">
                    <a:pos x="T2" y="T3"/>
                  </a:cxn>
                  <a:cxn ang="T8">
                    <a:pos x="T4" y="T5"/>
                  </a:cxn>
                </a:cxnLst>
                <a:rect l="T9" t="T10" r="T11" b="T12"/>
                <a:pathLst>
                  <a:path w="30717" h="43200" fill="none"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path>
                  <a:path w="30717" h="43200" stroke="0"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lnTo>
                      <a:pt x="9117"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29" name="Arc 50" descr="50%"/>
              <p:cNvSpPr>
                <a:spLocks/>
              </p:cNvSpPr>
              <p:nvPr/>
            </p:nvSpPr>
            <p:spPr bwMode="auto">
              <a:xfrm>
                <a:off x="2535" y="2379"/>
                <a:ext cx="6" cy="44"/>
              </a:xfrm>
              <a:custGeom>
                <a:avLst/>
                <a:gdLst>
                  <a:gd name="T0" fmla="*/ 0 w 26498"/>
                  <a:gd name="T1" fmla="*/ 0 h 43200"/>
                  <a:gd name="T2" fmla="*/ 0 w 26498"/>
                  <a:gd name="T3" fmla="*/ 0 h 43200"/>
                  <a:gd name="T4" fmla="*/ 0 w 26498"/>
                  <a:gd name="T5" fmla="*/ 0 h 43200"/>
                  <a:gd name="T6" fmla="*/ 0 60000 65536"/>
                  <a:gd name="T7" fmla="*/ 0 60000 65536"/>
                  <a:gd name="T8" fmla="*/ 0 60000 65536"/>
                  <a:gd name="T9" fmla="*/ 0 w 26498"/>
                  <a:gd name="T10" fmla="*/ 0 h 43200"/>
                  <a:gd name="T11" fmla="*/ 26498 w 26498"/>
                  <a:gd name="T12" fmla="*/ 43200 h 43200"/>
                </a:gdLst>
                <a:ahLst/>
                <a:cxnLst>
                  <a:cxn ang="T6">
                    <a:pos x="T0" y="T1"/>
                  </a:cxn>
                  <a:cxn ang="T7">
                    <a:pos x="T2" y="T3"/>
                  </a:cxn>
                  <a:cxn ang="T8">
                    <a:pos x="T4" y="T5"/>
                  </a:cxn>
                </a:cxnLst>
                <a:rect l="T9" t="T10" r="T11" b="T12"/>
                <a:pathLst>
                  <a:path w="26498" h="43200" fill="none" extrusionOk="0">
                    <a:moveTo>
                      <a:pt x="212" y="514"/>
                    </a:moveTo>
                    <a:cubicBezTo>
                      <a:pt x="1750" y="172"/>
                      <a:pt x="3321" y="-1"/>
                      <a:pt x="4898" y="0"/>
                    </a:cubicBezTo>
                    <a:cubicBezTo>
                      <a:pt x="16827" y="0"/>
                      <a:pt x="26498" y="9670"/>
                      <a:pt x="26498" y="21600"/>
                    </a:cubicBezTo>
                    <a:cubicBezTo>
                      <a:pt x="26498" y="33529"/>
                      <a:pt x="16827" y="43200"/>
                      <a:pt x="4898" y="43200"/>
                    </a:cubicBezTo>
                    <a:cubicBezTo>
                      <a:pt x="3249" y="43200"/>
                      <a:pt x="1605" y="43011"/>
                      <a:pt x="-1" y="42637"/>
                    </a:cubicBezTo>
                  </a:path>
                  <a:path w="26498" h="43200" stroke="0" extrusionOk="0">
                    <a:moveTo>
                      <a:pt x="212" y="514"/>
                    </a:moveTo>
                    <a:cubicBezTo>
                      <a:pt x="1750" y="172"/>
                      <a:pt x="3321" y="-1"/>
                      <a:pt x="4898" y="0"/>
                    </a:cubicBezTo>
                    <a:cubicBezTo>
                      <a:pt x="16827" y="0"/>
                      <a:pt x="26498" y="9670"/>
                      <a:pt x="26498" y="21600"/>
                    </a:cubicBezTo>
                    <a:cubicBezTo>
                      <a:pt x="26498" y="33529"/>
                      <a:pt x="16827" y="43200"/>
                      <a:pt x="4898" y="43200"/>
                    </a:cubicBezTo>
                    <a:cubicBezTo>
                      <a:pt x="3249" y="43200"/>
                      <a:pt x="1605" y="43011"/>
                      <a:pt x="-1" y="42637"/>
                    </a:cubicBezTo>
                    <a:lnTo>
                      <a:pt x="4898"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387" name="Freeform 51" descr="50%"/>
            <p:cNvSpPr>
              <a:spLocks/>
            </p:cNvSpPr>
            <p:nvPr/>
          </p:nvSpPr>
          <p:spPr bwMode="auto">
            <a:xfrm>
              <a:off x="2326" y="2163"/>
              <a:ext cx="1040" cy="197"/>
            </a:xfrm>
            <a:custGeom>
              <a:avLst/>
              <a:gdLst>
                <a:gd name="T0" fmla="*/ 22 w 1040"/>
                <a:gd name="T1" fmla="*/ 165 h 197"/>
                <a:gd name="T2" fmla="*/ 70 w 1040"/>
                <a:gd name="T3" fmla="*/ 150 h 197"/>
                <a:gd name="T4" fmla="*/ 139 w 1040"/>
                <a:gd name="T5" fmla="*/ 135 h 197"/>
                <a:gd name="T6" fmla="*/ 208 w 1040"/>
                <a:gd name="T7" fmla="*/ 122 h 197"/>
                <a:gd name="T8" fmla="*/ 275 w 1040"/>
                <a:gd name="T9" fmla="*/ 110 h 197"/>
                <a:gd name="T10" fmla="*/ 313 w 1040"/>
                <a:gd name="T11" fmla="*/ 94 h 197"/>
                <a:gd name="T12" fmla="*/ 347 w 1040"/>
                <a:gd name="T13" fmla="*/ 61 h 197"/>
                <a:gd name="T14" fmla="*/ 397 w 1040"/>
                <a:gd name="T15" fmla="*/ 18 h 197"/>
                <a:gd name="T16" fmla="*/ 432 w 1040"/>
                <a:gd name="T17" fmla="*/ 35 h 197"/>
                <a:gd name="T18" fmla="*/ 447 w 1040"/>
                <a:gd name="T19" fmla="*/ 85 h 197"/>
                <a:gd name="T20" fmla="*/ 473 w 1040"/>
                <a:gd name="T21" fmla="*/ 107 h 197"/>
                <a:gd name="T22" fmla="*/ 559 w 1040"/>
                <a:gd name="T23" fmla="*/ 122 h 197"/>
                <a:gd name="T24" fmla="*/ 623 w 1040"/>
                <a:gd name="T25" fmla="*/ 124 h 197"/>
                <a:gd name="T26" fmla="*/ 701 w 1040"/>
                <a:gd name="T27" fmla="*/ 122 h 197"/>
                <a:gd name="T28" fmla="*/ 731 w 1040"/>
                <a:gd name="T29" fmla="*/ 146 h 197"/>
                <a:gd name="T30" fmla="*/ 793 w 1040"/>
                <a:gd name="T31" fmla="*/ 149 h 197"/>
                <a:gd name="T32" fmla="*/ 862 w 1040"/>
                <a:gd name="T33" fmla="*/ 118 h 197"/>
                <a:gd name="T34" fmla="*/ 917 w 1040"/>
                <a:gd name="T35" fmla="*/ 69 h 197"/>
                <a:gd name="T36" fmla="*/ 961 w 1040"/>
                <a:gd name="T37" fmla="*/ 39 h 197"/>
                <a:gd name="T38" fmla="*/ 998 w 1040"/>
                <a:gd name="T39" fmla="*/ 23 h 197"/>
                <a:gd name="T40" fmla="*/ 1032 w 1040"/>
                <a:gd name="T41" fmla="*/ 27 h 197"/>
                <a:gd name="T42" fmla="*/ 1005 w 1040"/>
                <a:gd name="T43" fmla="*/ 61 h 197"/>
                <a:gd name="T44" fmla="*/ 970 w 1040"/>
                <a:gd name="T45" fmla="*/ 91 h 197"/>
                <a:gd name="T46" fmla="*/ 950 w 1040"/>
                <a:gd name="T47" fmla="*/ 117 h 197"/>
                <a:gd name="T48" fmla="*/ 935 w 1040"/>
                <a:gd name="T49" fmla="*/ 139 h 197"/>
                <a:gd name="T50" fmla="*/ 930 w 1040"/>
                <a:gd name="T51" fmla="*/ 164 h 197"/>
                <a:gd name="T52" fmla="*/ 901 w 1040"/>
                <a:gd name="T53" fmla="*/ 159 h 197"/>
                <a:gd name="T54" fmla="*/ 874 w 1040"/>
                <a:gd name="T55" fmla="*/ 167 h 197"/>
                <a:gd name="T56" fmla="*/ 843 w 1040"/>
                <a:gd name="T57" fmla="*/ 164 h 197"/>
                <a:gd name="T58" fmla="*/ 809 w 1040"/>
                <a:gd name="T59" fmla="*/ 166 h 197"/>
                <a:gd name="T60" fmla="*/ 774 w 1040"/>
                <a:gd name="T61" fmla="*/ 163 h 197"/>
                <a:gd name="T62" fmla="*/ 734 w 1040"/>
                <a:gd name="T63" fmla="*/ 164 h 197"/>
                <a:gd name="T64" fmla="*/ 693 w 1040"/>
                <a:gd name="T65" fmla="*/ 171 h 197"/>
                <a:gd name="T66" fmla="*/ 654 w 1040"/>
                <a:gd name="T67" fmla="*/ 172 h 197"/>
                <a:gd name="T68" fmla="*/ 615 w 1040"/>
                <a:gd name="T69" fmla="*/ 173 h 197"/>
                <a:gd name="T70" fmla="*/ 579 w 1040"/>
                <a:gd name="T71" fmla="*/ 177 h 197"/>
                <a:gd name="T72" fmla="*/ 540 w 1040"/>
                <a:gd name="T73" fmla="*/ 185 h 197"/>
                <a:gd name="T74" fmla="*/ 494 w 1040"/>
                <a:gd name="T75" fmla="*/ 184 h 197"/>
                <a:gd name="T76" fmla="*/ 455 w 1040"/>
                <a:gd name="T77" fmla="*/ 187 h 197"/>
                <a:gd name="T78" fmla="*/ 415 w 1040"/>
                <a:gd name="T79" fmla="*/ 181 h 197"/>
                <a:gd name="T80" fmla="*/ 377 w 1040"/>
                <a:gd name="T81" fmla="*/ 184 h 197"/>
                <a:gd name="T82" fmla="*/ 345 w 1040"/>
                <a:gd name="T83" fmla="*/ 181 h 197"/>
                <a:gd name="T84" fmla="*/ 307 w 1040"/>
                <a:gd name="T85" fmla="*/ 184 h 197"/>
                <a:gd name="T86" fmla="*/ 266 w 1040"/>
                <a:gd name="T87" fmla="*/ 187 h 197"/>
                <a:gd name="T88" fmla="*/ 213 w 1040"/>
                <a:gd name="T89" fmla="*/ 196 h 197"/>
                <a:gd name="T90" fmla="*/ 152 w 1040"/>
                <a:gd name="T91" fmla="*/ 196 h 197"/>
                <a:gd name="T92" fmla="*/ 101 w 1040"/>
                <a:gd name="T93" fmla="*/ 188 h 197"/>
                <a:gd name="T94" fmla="*/ 55 w 1040"/>
                <a:gd name="T95" fmla="*/ 190 h 197"/>
                <a:gd name="T96" fmla="*/ 10 w 1040"/>
                <a:gd name="T97" fmla="*/ 181 h 1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40"/>
                <a:gd name="T148" fmla="*/ 0 h 197"/>
                <a:gd name="T149" fmla="*/ 1040 w 1040"/>
                <a:gd name="T150" fmla="*/ 197 h 1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40" h="197">
                  <a:moveTo>
                    <a:pt x="0" y="176"/>
                  </a:moveTo>
                  <a:lnTo>
                    <a:pt x="6" y="172"/>
                  </a:lnTo>
                  <a:lnTo>
                    <a:pt x="13" y="169"/>
                  </a:lnTo>
                  <a:lnTo>
                    <a:pt x="22" y="165"/>
                  </a:lnTo>
                  <a:lnTo>
                    <a:pt x="31" y="162"/>
                  </a:lnTo>
                  <a:lnTo>
                    <a:pt x="42" y="159"/>
                  </a:lnTo>
                  <a:lnTo>
                    <a:pt x="58" y="154"/>
                  </a:lnTo>
                  <a:lnTo>
                    <a:pt x="70" y="150"/>
                  </a:lnTo>
                  <a:lnTo>
                    <a:pt x="86" y="145"/>
                  </a:lnTo>
                  <a:lnTo>
                    <a:pt x="104" y="141"/>
                  </a:lnTo>
                  <a:lnTo>
                    <a:pt x="121" y="137"/>
                  </a:lnTo>
                  <a:lnTo>
                    <a:pt x="139" y="135"/>
                  </a:lnTo>
                  <a:lnTo>
                    <a:pt x="157" y="132"/>
                  </a:lnTo>
                  <a:lnTo>
                    <a:pt x="175" y="129"/>
                  </a:lnTo>
                  <a:lnTo>
                    <a:pt x="191" y="126"/>
                  </a:lnTo>
                  <a:lnTo>
                    <a:pt x="208" y="122"/>
                  </a:lnTo>
                  <a:lnTo>
                    <a:pt x="222" y="120"/>
                  </a:lnTo>
                  <a:lnTo>
                    <a:pt x="242" y="116"/>
                  </a:lnTo>
                  <a:lnTo>
                    <a:pt x="259" y="113"/>
                  </a:lnTo>
                  <a:lnTo>
                    <a:pt x="275" y="110"/>
                  </a:lnTo>
                  <a:lnTo>
                    <a:pt x="286" y="108"/>
                  </a:lnTo>
                  <a:lnTo>
                    <a:pt x="297" y="104"/>
                  </a:lnTo>
                  <a:lnTo>
                    <a:pt x="307" y="99"/>
                  </a:lnTo>
                  <a:lnTo>
                    <a:pt x="313" y="94"/>
                  </a:lnTo>
                  <a:lnTo>
                    <a:pt x="320" y="87"/>
                  </a:lnTo>
                  <a:lnTo>
                    <a:pt x="326" y="81"/>
                  </a:lnTo>
                  <a:lnTo>
                    <a:pt x="336" y="70"/>
                  </a:lnTo>
                  <a:lnTo>
                    <a:pt x="347" y="61"/>
                  </a:lnTo>
                  <a:lnTo>
                    <a:pt x="358" y="50"/>
                  </a:lnTo>
                  <a:lnTo>
                    <a:pt x="370" y="39"/>
                  </a:lnTo>
                  <a:lnTo>
                    <a:pt x="382" y="28"/>
                  </a:lnTo>
                  <a:lnTo>
                    <a:pt x="397" y="18"/>
                  </a:lnTo>
                  <a:lnTo>
                    <a:pt x="410" y="8"/>
                  </a:lnTo>
                  <a:lnTo>
                    <a:pt x="422" y="0"/>
                  </a:lnTo>
                  <a:lnTo>
                    <a:pt x="426" y="16"/>
                  </a:lnTo>
                  <a:lnTo>
                    <a:pt x="432" y="35"/>
                  </a:lnTo>
                  <a:lnTo>
                    <a:pt x="438" y="52"/>
                  </a:lnTo>
                  <a:lnTo>
                    <a:pt x="444" y="68"/>
                  </a:lnTo>
                  <a:lnTo>
                    <a:pt x="445" y="77"/>
                  </a:lnTo>
                  <a:lnTo>
                    <a:pt x="447" y="85"/>
                  </a:lnTo>
                  <a:lnTo>
                    <a:pt x="445" y="92"/>
                  </a:lnTo>
                  <a:lnTo>
                    <a:pt x="439" y="101"/>
                  </a:lnTo>
                  <a:lnTo>
                    <a:pt x="456" y="105"/>
                  </a:lnTo>
                  <a:lnTo>
                    <a:pt x="473" y="107"/>
                  </a:lnTo>
                  <a:lnTo>
                    <a:pt x="494" y="110"/>
                  </a:lnTo>
                  <a:lnTo>
                    <a:pt x="517" y="114"/>
                  </a:lnTo>
                  <a:lnTo>
                    <a:pt x="541" y="119"/>
                  </a:lnTo>
                  <a:lnTo>
                    <a:pt x="559" y="122"/>
                  </a:lnTo>
                  <a:lnTo>
                    <a:pt x="578" y="124"/>
                  </a:lnTo>
                  <a:lnTo>
                    <a:pt x="596" y="127"/>
                  </a:lnTo>
                  <a:lnTo>
                    <a:pt x="611" y="128"/>
                  </a:lnTo>
                  <a:lnTo>
                    <a:pt x="623" y="124"/>
                  </a:lnTo>
                  <a:lnTo>
                    <a:pt x="635" y="119"/>
                  </a:lnTo>
                  <a:lnTo>
                    <a:pt x="646" y="111"/>
                  </a:lnTo>
                  <a:lnTo>
                    <a:pt x="672" y="115"/>
                  </a:lnTo>
                  <a:lnTo>
                    <a:pt x="701" y="122"/>
                  </a:lnTo>
                  <a:lnTo>
                    <a:pt x="721" y="126"/>
                  </a:lnTo>
                  <a:lnTo>
                    <a:pt x="708" y="138"/>
                  </a:lnTo>
                  <a:lnTo>
                    <a:pt x="718" y="142"/>
                  </a:lnTo>
                  <a:lnTo>
                    <a:pt x="731" y="146"/>
                  </a:lnTo>
                  <a:lnTo>
                    <a:pt x="746" y="150"/>
                  </a:lnTo>
                  <a:lnTo>
                    <a:pt x="762" y="152"/>
                  </a:lnTo>
                  <a:lnTo>
                    <a:pt x="777" y="150"/>
                  </a:lnTo>
                  <a:lnTo>
                    <a:pt x="793" y="149"/>
                  </a:lnTo>
                  <a:lnTo>
                    <a:pt x="809" y="146"/>
                  </a:lnTo>
                  <a:lnTo>
                    <a:pt x="826" y="141"/>
                  </a:lnTo>
                  <a:lnTo>
                    <a:pt x="843" y="132"/>
                  </a:lnTo>
                  <a:lnTo>
                    <a:pt x="862" y="118"/>
                  </a:lnTo>
                  <a:lnTo>
                    <a:pt x="877" y="106"/>
                  </a:lnTo>
                  <a:lnTo>
                    <a:pt x="896" y="89"/>
                  </a:lnTo>
                  <a:lnTo>
                    <a:pt x="903" y="82"/>
                  </a:lnTo>
                  <a:lnTo>
                    <a:pt x="917" y="69"/>
                  </a:lnTo>
                  <a:lnTo>
                    <a:pt x="928" y="61"/>
                  </a:lnTo>
                  <a:lnTo>
                    <a:pt x="939" y="53"/>
                  </a:lnTo>
                  <a:lnTo>
                    <a:pt x="950" y="46"/>
                  </a:lnTo>
                  <a:lnTo>
                    <a:pt x="961" y="39"/>
                  </a:lnTo>
                  <a:lnTo>
                    <a:pt x="971" y="35"/>
                  </a:lnTo>
                  <a:lnTo>
                    <a:pt x="980" y="30"/>
                  </a:lnTo>
                  <a:lnTo>
                    <a:pt x="989" y="27"/>
                  </a:lnTo>
                  <a:lnTo>
                    <a:pt x="998" y="23"/>
                  </a:lnTo>
                  <a:lnTo>
                    <a:pt x="1009" y="22"/>
                  </a:lnTo>
                  <a:lnTo>
                    <a:pt x="1021" y="21"/>
                  </a:lnTo>
                  <a:lnTo>
                    <a:pt x="1039" y="21"/>
                  </a:lnTo>
                  <a:lnTo>
                    <a:pt x="1032" y="27"/>
                  </a:lnTo>
                  <a:lnTo>
                    <a:pt x="1024" y="36"/>
                  </a:lnTo>
                  <a:lnTo>
                    <a:pt x="1019" y="42"/>
                  </a:lnTo>
                  <a:lnTo>
                    <a:pt x="1012" y="52"/>
                  </a:lnTo>
                  <a:lnTo>
                    <a:pt x="1005" y="61"/>
                  </a:lnTo>
                  <a:lnTo>
                    <a:pt x="995" y="70"/>
                  </a:lnTo>
                  <a:lnTo>
                    <a:pt x="982" y="79"/>
                  </a:lnTo>
                  <a:lnTo>
                    <a:pt x="975" y="85"/>
                  </a:lnTo>
                  <a:lnTo>
                    <a:pt x="970" y="91"/>
                  </a:lnTo>
                  <a:lnTo>
                    <a:pt x="964" y="99"/>
                  </a:lnTo>
                  <a:lnTo>
                    <a:pt x="959" y="104"/>
                  </a:lnTo>
                  <a:lnTo>
                    <a:pt x="954" y="110"/>
                  </a:lnTo>
                  <a:lnTo>
                    <a:pt x="950" y="117"/>
                  </a:lnTo>
                  <a:lnTo>
                    <a:pt x="946" y="123"/>
                  </a:lnTo>
                  <a:lnTo>
                    <a:pt x="942" y="129"/>
                  </a:lnTo>
                  <a:lnTo>
                    <a:pt x="938" y="135"/>
                  </a:lnTo>
                  <a:lnTo>
                    <a:pt x="935" y="139"/>
                  </a:lnTo>
                  <a:lnTo>
                    <a:pt x="933" y="146"/>
                  </a:lnTo>
                  <a:lnTo>
                    <a:pt x="931" y="152"/>
                  </a:lnTo>
                  <a:lnTo>
                    <a:pt x="931" y="158"/>
                  </a:lnTo>
                  <a:lnTo>
                    <a:pt x="930" y="164"/>
                  </a:lnTo>
                  <a:lnTo>
                    <a:pt x="924" y="160"/>
                  </a:lnTo>
                  <a:lnTo>
                    <a:pt x="915" y="159"/>
                  </a:lnTo>
                  <a:lnTo>
                    <a:pt x="908" y="159"/>
                  </a:lnTo>
                  <a:lnTo>
                    <a:pt x="901" y="159"/>
                  </a:lnTo>
                  <a:lnTo>
                    <a:pt x="893" y="161"/>
                  </a:lnTo>
                  <a:lnTo>
                    <a:pt x="887" y="164"/>
                  </a:lnTo>
                  <a:lnTo>
                    <a:pt x="881" y="165"/>
                  </a:lnTo>
                  <a:lnTo>
                    <a:pt x="874" y="167"/>
                  </a:lnTo>
                  <a:lnTo>
                    <a:pt x="867" y="168"/>
                  </a:lnTo>
                  <a:lnTo>
                    <a:pt x="857" y="167"/>
                  </a:lnTo>
                  <a:lnTo>
                    <a:pt x="849" y="166"/>
                  </a:lnTo>
                  <a:lnTo>
                    <a:pt x="843" y="164"/>
                  </a:lnTo>
                  <a:lnTo>
                    <a:pt x="836" y="162"/>
                  </a:lnTo>
                  <a:lnTo>
                    <a:pt x="829" y="163"/>
                  </a:lnTo>
                  <a:lnTo>
                    <a:pt x="818" y="164"/>
                  </a:lnTo>
                  <a:lnTo>
                    <a:pt x="809" y="166"/>
                  </a:lnTo>
                  <a:lnTo>
                    <a:pt x="802" y="165"/>
                  </a:lnTo>
                  <a:lnTo>
                    <a:pt x="793" y="164"/>
                  </a:lnTo>
                  <a:lnTo>
                    <a:pt x="783" y="163"/>
                  </a:lnTo>
                  <a:lnTo>
                    <a:pt x="774" y="163"/>
                  </a:lnTo>
                  <a:lnTo>
                    <a:pt x="766" y="164"/>
                  </a:lnTo>
                  <a:lnTo>
                    <a:pt x="753" y="166"/>
                  </a:lnTo>
                  <a:lnTo>
                    <a:pt x="745" y="166"/>
                  </a:lnTo>
                  <a:lnTo>
                    <a:pt x="734" y="164"/>
                  </a:lnTo>
                  <a:lnTo>
                    <a:pt x="725" y="164"/>
                  </a:lnTo>
                  <a:lnTo>
                    <a:pt x="714" y="166"/>
                  </a:lnTo>
                  <a:lnTo>
                    <a:pt x="706" y="169"/>
                  </a:lnTo>
                  <a:lnTo>
                    <a:pt x="693" y="171"/>
                  </a:lnTo>
                  <a:lnTo>
                    <a:pt x="684" y="172"/>
                  </a:lnTo>
                  <a:lnTo>
                    <a:pt x="673" y="173"/>
                  </a:lnTo>
                  <a:lnTo>
                    <a:pt x="664" y="174"/>
                  </a:lnTo>
                  <a:lnTo>
                    <a:pt x="654" y="172"/>
                  </a:lnTo>
                  <a:lnTo>
                    <a:pt x="643" y="169"/>
                  </a:lnTo>
                  <a:lnTo>
                    <a:pt x="632" y="172"/>
                  </a:lnTo>
                  <a:lnTo>
                    <a:pt x="624" y="172"/>
                  </a:lnTo>
                  <a:lnTo>
                    <a:pt x="615" y="173"/>
                  </a:lnTo>
                  <a:lnTo>
                    <a:pt x="606" y="172"/>
                  </a:lnTo>
                  <a:lnTo>
                    <a:pt x="597" y="172"/>
                  </a:lnTo>
                  <a:lnTo>
                    <a:pt x="587" y="173"/>
                  </a:lnTo>
                  <a:lnTo>
                    <a:pt x="579" y="177"/>
                  </a:lnTo>
                  <a:lnTo>
                    <a:pt x="571" y="179"/>
                  </a:lnTo>
                  <a:lnTo>
                    <a:pt x="561" y="182"/>
                  </a:lnTo>
                  <a:lnTo>
                    <a:pt x="551" y="184"/>
                  </a:lnTo>
                  <a:lnTo>
                    <a:pt x="540" y="185"/>
                  </a:lnTo>
                  <a:lnTo>
                    <a:pt x="530" y="186"/>
                  </a:lnTo>
                  <a:lnTo>
                    <a:pt x="516" y="184"/>
                  </a:lnTo>
                  <a:lnTo>
                    <a:pt x="503" y="184"/>
                  </a:lnTo>
                  <a:lnTo>
                    <a:pt x="494" y="184"/>
                  </a:lnTo>
                  <a:lnTo>
                    <a:pt x="482" y="186"/>
                  </a:lnTo>
                  <a:lnTo>
                    <a:pt x="473" y="186"/>
                  </a:lnTo>
                  <a:lnTo>
                    <a:pt x="463" y="187"/>
                  </a:lnTo>
                  <a:lnTo>
                    <a:pt x="455" y="187"/>
                  </a:lnTo>
                  <a:lnTo>
                    <a:pt x="442" y="186"/>
                  </a:lnTo>
                  <a:lnTo>
                    <a:pt x="431" y="184"/>
                  </a:lnTo>
                  <a:lnTo>
                    <a:pt x="424" y="181"/>
                  </a:lnTo>
                  <a:lnTo>
                    <a:pt x="415" y="181"/>
                  </a:lnTo>
                  <a:lnTo>
                    <a:pt x="406" y="181"/>
                  </a:lnTo>
                  <a:lnTo>
                    <a:pt x="397" y="182"/>
                  </a:lnTo>
                  <a:lnTo>
                    <a:pt x="386" y="184"/>
                  </a:lnTo>
                  <a:lnTo>
                    <a:pt x="377" y="184"/>
                  </a:lnTo>
                  <a:lnTo>
                    <a:pt x="369" y="184"/>
                  </a:lnTo>
                  <a:lnTo>
                    <a:pt x="363" y="183"/>
                  </a:lnTo>
                  <a:lnTo>
                    <a:pt x="354" y="181"/>
                  </a:lnTo>
                  <a:lnTo>
                    <a:pt x="345" y="181"/>
                  </a:lnTo>
                  <a:lnTo>
                    <a:pt x="336" y="181"/>
                  </a:lnTo>
                  <a:lnTo>
                    <a:pt x="328" y="182"/>
                  </a:lnTo>
                  <a:lnTo>
                    <a:pt x="319" y="183"/>
                  </a:lnTo>
                  <a:lnTo>
                    <a:pt x="307" y="184"/>
                  </a:lnTo>
                  <a:lnTo>
                    <a:pt x="296" y="184"/>
                  </a:lnTo>
                  <a:lnTo>
                    <a:pt x="286" y="184"/>
                  </a:lnTo>
                  <a:lnTo>
                    <a:pt x="276" y="185"/>
                  </a:lnTo>
                  <a:lnTo>
                    <a:pt x="266" y="187"/>
                  </a:lnTo>
                  <a:lnTo>
                    <a:pt x="255" y="190"/>
                  </a:lnTo>
                  <a:lnTo>
                    <a:pt x="245" y="192"/>
                  </a:lnTo>
                  <a:lnTo>
                    <a:pt x="230" y="195"/>
                  </a:lnTo>
                  <a:lnTo>
                    <a:pt x="213" y="196"/>
                  </a:lnTo>
                  <a:lnTo>
                    <a:pt x="196" y="196"/>
                  </a:lnTo>
                  <a:lnTo>
                    <a:pt x="181" y="195"/>
                  </a:lnTo>
                  <a:lnTo>
                    <a:pt x="162" y="196"/>
                  </a:lnTo>
                  <a:lnTo>
                    <a:pt x="152" y="196"/>
                  </a:lnTo>
                  <a:lnTo>
                    <a:pt x="142" y="194"/>
                  </a:lnTo>
                  <a:lnTo>
                    <a:pt x="132" y="196"/>
                  </a:lnTo>
                  <a:lnTo>
                    <a:pt x="120" y="195"/>
                  </a:lnTo>
                  <a:lnTo>
                    <a:pt x="101" y="188"/>
                  </a:lnTo>
                  <a:lnTo>
                    <a:pt x="89" y="189"/>
                  </a:lnTo>
                  <a:lnTo>
                    <a:pt x="77" y="190"/>
                  </a:lnTo>
                  <a:lnTo>
                    <a:pt x="65" y="190"/>
                  </a:lnTo>
                  <a:lnTo>
                    <a:pt x="55" y="190"/>
                  </a:lnTo>
                  <a:lnTo>
                    <a:pt x="43" y="189"/>
                  </a:lnTo>
                  <a:lnTo>
                    <a:pt x="31" y="187"/>
                  </a:lnTo>
                  <a:lnTo>
                    <a:pt x="20" y="184"/>
                  </a:lnTo>
                  <a:lnTo>
                    <a:pt x="10" y="181"/>
                  </a:lnTo>
                  <a:lnTo>
                    <a:pt x="0" y="179"/>
                  </a:lnTo>
                  <a:lnTo>
                    <a:pt x="0" y="176"/>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388" name="Group 52"/>
            <p:cNvGrpSpPr>
              <a:grpSpLocks/>
            </p:cNvGrpSpPr>
            <p:nvPr/>
          </p:nvGrpSpPr>
          <p:grpSpPr bwMode="auto">
            <a:xfrm>
              <a:off x="2535" y="2410"/>
              <a:ext cx="151" cy="95"/>
              <a:chOff x="2535" y="2410"/>
              <a:chExt cx="151" cy="95"/>
            </a:xfrm>
          </p:grpSpPr>
          <p:sp>
            <p:nvSpPr>
              <p:cNvPr id="15923" name="Freeform 53" descr="50%"/>
              <p:cNvSpPr>
                <a:spLocks/>
              </p:cNvSpPr>
              <p:nvPr/>
            </p:nvSpPr>
            <p:spPr bwMode="auto">
              <a:xfrm>
                <a:off x="2535" y="2413"/>
                <a:ext cx="151" cy="92"/>
              </a:xfrm>
              <a:custGeom>
                <a:avLst/>
                <a:gdLst>
                  <a:gd name="T0" fmla="*/ 140 w 151"/>
                  <a:gd name="T1" fmla="*/ 82 h 92"/>
                  <a:gd name="T2" fmla="*/ 132 w 151"/>
                  <a:gd name="T3" fmla="*/ 74 h 92"/>
                  <a:gd name="T4" fmla="*/ 127 w 151"/>
                  <a:gd name="T5" fmla="*/ 69 h 92"/>
                  <a:gd name="T6" fmla="*/ 123 w 151"/>
                  <a:gd name="T7" fmla="*/ 64 h 92"/>
                  <a:gd name="T8" fmla="*/ 118 w 151"/>
                  <a:gd name="T9" fmla="*/ 59 h 92"/>
                  <a:gd name="T10" fmla="*/ 114 w 151"/>
                  <a:gd name="T11" fmla="*/ 54 h 92"/>
                  <a:gd name="T12" fmla="*/ 111 w 151"/>
                  <a:gd name="T13" fmla="*/ 49 h 92"/>
                  <a:gd name="T14" fmla="*/ 107 w 151"/>
                  <a:gd name="T15" fmla="*/ 43 h 92"/>
                  <a:gd name="T16" fmla="*/ 104 w 151"/>
                  <a:gd name="T17" fmla="*/ 37 h 92"/>
                  <a:gd name="T18" fmla="*/ 101 w 151"/>
                  <a:gd name="T19" fmla="*/ 30 h 92"/>
                  <a:gd name="T20" fmla="*/ 99 w 151"/>
                  <a:gd name="T21" fmla="*/ 23 h 92"/>
                  <a:gd name="T22" fmla="*/ 97 w 151"/>
                  <a:gd name="T23" fmla="*/ 16 h 92"/>
                  <a:gd name="T24" fmla="*/ 97 w 151"/>
                  <a:gd name="T25" fmla="*/ 9 h 92"/>
                  <a:gd name="T26" fmla="*/ 97 w 151"/>
                  <a:gd name="T27" fmla="*/ 0 h 92"/>
                  <a:gd name="T28" fmla="*/ 0 w 151"/>
                  <a:gd name="T29" fmla="*/ 1 h 92"/>
                  <a:gd name="T30" fmla="*/ 3 w 151"/>
                  <a:gd name="T31" fmla="*/ 6 h 92"/>
                  <a:gd name="T32" fmla="*/ 8 w 151"/>
                  <a:gd name="T33" fmla="*/ 13 h 92"/>
                  <a:gd name="T34" fmla="*/ 13 w 151"/>
                  <a:gd name="T35" fmla="*/ 20 h 92"/>
                  <a:gd name="T36" fmla="*/ 18 w 151"/>
                  <a:gd name="T37" fmla="*/ 26 h 92"/>
                  <a:gd name="T38" fmla="*/ 25 w 151"/>
                  <a:gd name="T39" fmla="*/ 33 h 92"/>
                  <a:gd name="T40" fmla="*/ 32 w 151"/>
                  <a:gd name="T41" fmla="*/ 40 h 92"/>
                  <a:gd name="T42" fmla="*/ 39 w 151"/>
                  <a:gd name="T43" fmla="*/ 46 h 92"/>
                  <a:gd name="T44" fmla="*/ 47 w 151"/>
                  <a:gd name="T45" fmla="*/ 52 h 92"/>
                  <a:gd name="T46" fmla="*/ 56 w 151"/>
                  <a:gd name="T47" fmla="*/ 59 h 92"/>
                  <a:gd name="T48" fmla="*/ 66 w 151"/>
                  <a:gd name="T49" fmla="*/ 67 h 92"/>
                  <a:gd name="T50" fmla="*/ 75 w 151"/>
                  <a:gd name="T51" fmla="*/ 72 h 92"/>
                  <a:gd name="T52" fmla="*/ 83 w 151"/>
                  <a:gd name="T53" fmla="*/ 76 h 92"/>
                  <a:gd name="T54" fmla="*/ 91 w 151"/>
                  <a:gd name="T55" fmla="*/ 79 h 92"/>
                  <a:gd name="T56" fmla="*/ 99 w 151"/>
                  <a:gd name="T57" fmla="*/ 82 h 92"/>
                  <a:gd name="T58" fmla="*/ 107 w 151"/>
                  <a:gd name="T59" fmla="*/ 85 h 92"/>
                  <a:gd name="T60" fmla="*/ 117 w 151"/>
                  <a:gd name="T61" fmla="*/ 87 h 92"/>
                  <a:gd name="T62" fmla="*/ 127 w 151"/>
                  <a:gd name="T63" fmla="*/ 89 h 92"/>
                  <a:gd name="T64" fmla="*/ 135 w 151"/>
                  <a:gd name="T65" fmla="*/ 90 h 92"/>
                  <a:gd name="T66" fmla="*/ 143 w 151"/>
                  <a:gd name="T67" fmla="*/ 91 h 92"/>
                  <a:gd name="T68" fmla="*/ 150 w 151"/>
                  <a:gd name="T69" fmla="*/ 91 h 92"/>
                  <a:gd name="T70" fmla="*/ 140 w 151"/>
                  <a:gd name="T71" fmla="*/ 82 h 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1"/>
                  <a:gd name="T109" fmla="*/ 0 h 92"/>
                  <a:gd name="T110" fmla="*/ 151 w 151"/>
                  <a:gd name="T111" fmla="*/ 92 h 9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1" h="92">
                    <a:moveTo>
                      <a:pt x="140" y="82"/>
                    </a:moveTo>
                    <a:lnTo>
                      <a:pt x="132" y="74"/>
                    </a:lnTo>
                    <a:lnTo>
                      <a:pt x="127" y="69"/>
                    </a:lnTo>
                    <a:lnTo>
                      <a:pt x="123" y="64"/>
                    </a:lnTo>
                    <a:lnTo>
                      <a:pt x="118" y="59"/>
                    </a:lnTo>
                    <a:lnTo>
                      <a:pt x="114" y="54"/>
                    </a:lnTo>
                    <a:lnTo>
                      <a:pt x="111" y="49"/>
                    </a:lnTo>
                    <a:lnTo>
                      <a:pt x="107" y="43"/>
                    </a:lnTo>
                    <a:lnTo>
                      <a:pt x="104" y="37"/>
                    </a:lnTo>
                    <a:lnTo>
                      <a:pt x="101" y="30"/>
                    </a:lnTo>
                    <a:lnTo>
                      <a:pt x="99" y="23"/>
                    </a:lnTo>
                    <a:lnTo>
                      <a:pt x="97" y="16"/>
                    </a:lnTo>
                    <a:lnTo>
                      <a:pt x="97" y="9"/>
                    </a:lnTo>
                    <a:lnTo>
                      <a:pt x="97" y="0"/>
                    </a:lnTo>
                    <a:lnTo>
                      <a:pt x="0" y="1"/>
                    </a:lnTo>
                    <a:lnTo>
                      <a:pt x="3" y="6"/>
                    </a:lnTo>
                    <a:lnTo>
                      <a:pt x="8" y="13"/>
                    </a:lnTo>
                    <a:lnTo>
                      <a:pt x="13" y="20"/>
                    </a:lnTo>
                    <a:lnTo>
                      <a:pt x="18" y="26"/>
                    </a:lnTo>
                    <a:lnTo>
                      <a:pt x="25" y="33"/>
                    </a:lnTo>
                    <a:lnTo>
                      <a:pt x="32" y="40"/>
                    </a:lnTo>
                    <a:lnTo>
                      <a:pt x="39" y="46"/>
                    </a:lnTo>
                    <a:lnTo>
                      <a:pt x="47" y="52"/>
                    </a:lnTo>
                    <a:lnTo>
                      <a:pt x="56" y="59"/>
                    </a:lnTo>
                    <a:lnTo>
                      <a:pt x="66" y="67"/>
                    </a:lnTo>
                    <a:lnTo>
                      <a:pt x="75" y="72"/>
                    </a:lnTo>
                    <a:lnTo>
                      <a:pt x="83" y="76"/>
                    </a:lnTo>
                    <a:lnTo>
                      <a:pt x="91" y="79"/>
                    </a:lnTo>
                    <a:lnTo>
                      <a:pt x="99" y="82"/>
                    </a:lnTo>
                    <a:lnTo>
                      <a:pt x="107" y="85"/>
                    </a:lnTo>
                    <a:lnTo>
                      <a:pt x="117" y="87"/>
                    </a:lnTo>
                    <a:lnTo>
                      <a:pt x="127" y="89"/>
                    </a:lnTo>
                    <a:lnTo>
                      <a:pt x="135" y="90"/>
                    </a:lnTo>
                    <a:lnTo>
                      <a:pt x="143" y="91"/>
                    </a:lnTo>
                    <a:lnTo>
                      <a:pt x="150" y="91"/>
                    </a:lnTo>
                    <a:lnTo>
                      <a:pt x="140" y="82"/>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924" name="Freeform 54" descr="50%"/>
              <p:cNvSpPr>
                <a:spLocks/>
              </p:cNvSpPr>
              <p:nvPr/>
            </p:nvSpPr>
            <p:spPr bwMode="auto">
              <a:xfrm>
                <a:off x="2538" y="2410"/>
                <a:ext cx="86" cy="3"/>
              </a:xfrm>
              <a:custGeom>
                <a:avLst/>
                <a:gdLst>
                  <a:gd name="T0" fmla="*/ 0 w 86"/>
                  <a:gd name="T1" fmla="*/ 2 h 3"/>
                  <a:gd name="T2" fmla="*/ 0 w 86"/>
                  <a:gd name="T3" fmla="*/ 1 h 3"/>
                  <a:gd name="T4" fmla="*/ 2 w 86"/>
                  <a:gd name="T5" fmla="*/ 0 h 3"/>
                  <a:gd name="T6" fmla="*/ 85 w 86"/>
                  <a:gd name="T7" fmla="*/ 0 h 3"/>
                  <a:gd name="T8" fmla="*/ 85 w 86"/>
                  <a:gd name="T9" fmla="*/ 2 h 3"/>
                  <a:gd name="T10" fmla="*/ 0 w 86"/>
                  <a:gd name="T11" fmla="*/ 2 h 3"/>
                  <a:gd name="T12" fmla="*/ 0 60000 65536"/>
                  <a:gd name="T13" fmla="*/ 0 60000 65536"/>
                  <a:gd name="T14" fmla="*/ 0 60000 65536"/>
                  <a:gd name="T15" fmla="*/ 0 60000 65536"/>
                  <a:gd name="T16" fmla="*/ 0 60000 65536"/>
                  <a:gd name="T17" fmla="*/ 0 60000 65536"/>
                  <a:gd name="T18" fmla="*/ 0 w 86"/>
                  <a:gd name="T19" fmla="*/ 0 h 3"/>
                  <a:gd name="T20" fmla="*/ 86 w 86"/>
                  <a:gd name="T21" fmla="*/ 3 h 3"/>
                </a:gdLst>
                <a:ahLst/>
                <a:cxnLst>
                  <a:cxn ang="T12">
                    <a:pos x="T0" y="T1"/>
                  </a:cxn>
                  <a:cxn ang="T13">
                    <a:pos x="T2" y="T3"/>
                  </a:cxn>
                  <a:cxn ang="T14">
                    <a:pos x="T4" y="T5"/>
                  </a:cxn>
                  <a:cxn ang="T15">
                    <a:pos x="T6" y="T7"/>
                  </a:cxn>
                  <a:cxn ang="T16">
                    <a:pos x="T8" y="T9"/>
                  </a:cxn>
                  <a:cxn ang="T17">
                    <a:pos x="T10" y="T11"/>
                  </a:cxn>
                </a:cxnLst>
                <a:rect l="T18" t="T19" r="T20" b="T21"/>
                <a:pathLst>
                  <a:path w="86" h="3">
                    <a:moveTo>
                      <a:pt x="0" y="2"/>
                    </a:moveTo>
                    <a:lnTo>
                      <a:pt x="0" y="1"/>
                    </a:lnTo>
                    <a:lnTo>
                      <a:pt x="2" y="0"/>
                    </a:lnTo>
                    <a:lnTo>
                      <a:pt x="85" y="0"/>
                    </a:lnTo>
                    <a:lnTo>
                      <a:pt x="85" y="2"/>
                    </a:lnTo>
                    <a:lnTo>
                      <a:pt x="0" y="2"/>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5389" name="Freeform 55" descr="50%"/>
            <p:cNvSpPr>
              <a:spLocks/>
            </p:cNvSpPr>
            <p:nvPr/>
          </p:nvSpPr>
          <p:spPr bwMode="auto">
            <a:xfrm>
              <a:off x="3650" y="2373"/>
              <a:ext cx="84" cy="64"/>
            </a:xfrm>
            <a:custGeom>
              <a:avLst/>
              <a:gdLst>
                <a:gd name="T0" fmla="*/ 0 w 84"/>
                <a:gd name="T1" fmla="*/ 0 h 64"/>
                <a:gd name="T2" fmla="*/ 3 w 84"/>
                <a:gd name="T3" fmla="*/ 6 h 64"/>
                <a:gd name="T4" fmla="*/ 7 w 84"/>
                <a:gd name="T5" fmla="*/ 13 h 64"/>
                <a:gd name="T6" fmla="*/ 12 w 84"/>
                <a:gd name="T7" fmla="*/ 19 h 64"/>
                <a:gd name="T8" fmla="*/ 17 w 84"/>
                <a:gd name="T9" fmla="*/ 25 h 64"/>
                <a:gd name="T10" fmla="*/ 23 w 84"/>
                <a:gd name="T11" fmla="*/ 32 h 64"/>
                <a:gd name="T12" fmla="*/ 29 w 84"/>
                <a:gd name="T13" fmla="*/ 39 h 64"/>
                <a:gd name="T14" fmla="*/ 35 w 84"/>
                <a:gd name="T15" fmla="*/ 44 h 64"/>
                <a:gd name="T16" fmla="*/ 40 w 84"/>
                <a:gd name="T17" fmla="*/ 49 h 64"/>
                <a:gd name="T18" fmla="*/ 46 w 84"/>
                <a:gd name="T19" fmla="*/ 53 h 64"/>
                <a:gd name="T20" fmla="*/ 53 w 84"/>
                <a:gd name="T21" fmla="*/ 56 h 64"/>
                <a:gd name="T22" fmla="*/ 59 w 84"/>
                <a:gd name="T23" fmla="*/ 59 h 64"/>
                <a:gd name="T24" fmla="*/ 66 w 84"/>
                <a:gd name="T25" fmla="*/ 62 h 64"/>
                <a:gd name="T26" fmla="*/ 73 w 84"/>
                <a:gd name="T27" fmla="*/ 63 h 64"/>
                <a:gd name="T28" fmla="*/ 79 w 84"/>
                <a:gd name="T29" fmla="*/ 63 h 64"/>
                <a:gd name="T30" fmla="*/ 83 w 84"/>
                <a:gd name="T31" fmla="*/ 62 h 64"/>
                <a:gd name="T32" fmla="*/ 79 w 84"/>
                <a:gd name="T33" fmla="*/ 58 h 64"/>
                <a:gd name="T34" fmla="*/ 74 w 84"/>
                <a:gd name="T35" fmla="*/ 52 h 64"/>
                <a:gd name="T36" fmla="*/ 70 w 84"/>
                <a:gd name="T37" fmla="*/ 47 h 64"/>
                <a:gd name="T38" fmla="*/ 65 w 84"/>
                <a:gd name="T39" fmla="*/ 40 h 64"/>
                <a:gd name="T40" fmla="*/ 61 w 84"/>
                <a:gd name="T41" fmla="*/ 34 h 64"/>
                <a:gd name="T42" fmla="*/ 58 w 84"/>
                <a:gd name="T43" fmla="*/ 28 h 64"/>
                <a:gd name="T44" fmla="*/ 56 w 84"/>
                <a:gd name="T45" fmla="*/ 22 h 64"/>
                <a:gd name="T46" fmla="*/ 53 w 84"/>
                <a:gd name="T47" fmla="*/ 13 h 64"/>
                <a:gd name="T48" fmla="*/ 53 w 84"/>
                <a:gd name="T49" fmla="*/ 6 h 64"/>
                <a:gd name="T50" fmla="*/ 53 w 84"/>
                <a:gd name="T51" fmla="*/ 0 h 64"/>
                <a:gd name="T52" fmla="*/ 0 w 84"/>
                <a:gd name="T53" fmla="*/ 0 h 6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84"/>
                <a:gd name="T82" fmla="*/ 0 h 64"/>
                <a:gd name="T83" fmla="*/ 84 w 84"/>
                <a:gd name="T84" fmla="*/ 64 h 6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84" h="64">
                  <a:moveTo>
                    <a:pt x="0" y="0"/>
                  </a:moveTo>
                  <a:lnTo>
                    <a:pt x="3" y="6"/>
                  </a:lnTo>
                  <a:lnTo>
                    <a:pt x="7" y="13"/>
                  </a:lnTo>
                  <a:lnTo>
                    <a:pt x="12" y="19"/>
                  </a:lnTo>
                  <a:lnTo>
                    <a:pt x="17" y="25"/>
                  </a:lnTo>
                  <a:lnTo>
                    <a:pt x="23" y="32"/>
                  </a:lnTo>
                  <a:lnTo>
                    <a:pt x="29" y="39"/>
                  </a:lnTo>
                  <a:lnTo>
                    <a:pt x="35" y="44"/>
                  </a:lnTo>
                  <a:lnTo>
                    <a:pt x="40" y="49"/>
                  </a:lnTo>
                  <a:lnTo>
                    <a:pt x="46" y="53"/>
                  </a:lnTo>
                  <a:lnTo>
                    <a:pt x="53" y="56"/>
                  </a:lnTo>
                  <a:lnTo>
                    <a:pt x="59" y="59"/>
                  </a:lnTo>
                  <a:lnTo>
                    <a:pt x="66" y="62"/>
                  </a:lnTo>
                  <a:lnTo>
                    <a:pt x="73" y="63"/>
                  </a:lnTo>
                  <a:lnTo>
                    <a:pt x="79" y="63"/>
                  </a:lnTo>
                  <a:lnTo>
                    <a:pt x="83" y="62"/>
                  </a:lnTo>
                  <a:lnTo>
                    <a:pt x="79" y="58"/>
                  </a:lnTo>
                  <a:lnTo>
                    <a:pt x="74" y="52"/>
                  </a:lnTo>
                  <a:lnTo>
                    <a:pt x="70" y="47"/>
                  </a:lnTo>
                  <a:lnTo>
                    <a:pt x="65" y="40"/>
                  </a:lnTo>
                  <a:lnTo>
                    <a:pt x="61" y="34"/>
                  </a:lnTo>
                  <a:lnTo>
                    <a:pt x="58" y="28"/>
                  </a:lnTo>
                  <a:lnTo>
                    <a:pt x="56" y="22"/>
                  </a:lnTo>
                  <a:lnTo>
                    <a:pt x="53" y="13"/>
                  </a:lnTo>
                  <a:lnTo>
                    <a:pt x="53" y="6"/>
                  </a:lnTo>
                  <a:lnTo>
                    <a:pt x="53" y="0"/>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390" name="Freeform 56" descr="50%"/>
            <p:cNvSpPr>
              <a:spLocks/>
            </p:cNvSpPr>
            <p:nvPr/>
          </p:nvSpPr>
          <p:spPr bwMode="auto">
            <a:xfrm>
              <a:off x="3470" y="2217"/>
              <a:ext cx="710" cy="207"/>
            </a:xfrm>
            <a:custGeom>
              <a:avLst/>
              <a:gdLst>
                <a:gd name="T0" fmla="*/ 8 w 710"/>
                <a:gd name="T1" fmla="*/ 123 h 207"/>
                <a:gd name="T2" fmla="*/ 30 w 710"/>
                <a:gd name="T3" fmla="*/ 114 h 207"/>
                <a:gd name="T4" fmla="*/ 62 w 710"/>
                <a:gd name="T5" fmla="*/ 104 h 207"/>
                <a:gd name="T6" fmla="*/ 97 w 710"/>
                <a:gd name="T7" fmla="*/ 97 h 207"/>
                <a:gd name="T8" fmla="*/ 131 w 710"/>
                <a:gd name="T9" fmla="*/ 91 h 207"/>
                <a:gd name="T10" fmla="*/ 166 w 710"/>
                <a:gd name="T11" fmla="*/ 84 h 207"/>
                <a:gd name="T12" fmla="*/ 195 w 710"/>
                <a:gd name="T13" fmla="*/ 78 h 207"/>
                <a:gd name="T14" fmla="*/ 212 w 710"/>
                <a:gd name="T15" fmla="*/ 69 h 207"/>
                <a:gd name="T16" fmla="*/ 229 w 710"/>
                <a:gd name="T17" fmla="*/ 53 h 207"/>
                <a:gd name="T18" fmla="*/ 253 w 710"/>
                <a:gd name="T19" fmla="*/ 29 h 207"/>
                <a:gd name="T20" fmla="*/ 278 w 710"/>
                <a:gd name="T21" fmla="*/ 8 h 207"/>
                <a:gd name="T22" fmla="*/ 295 w 710"/>
                <a:gd name="T23" fmla="*/ 25 h 207"/>
                <a:gd name="T24" fmla="*/ 305 w 710"/>
                <a:gd name="T25" fmla="*/ 61 h 207"/>
                <a:gd name="T26" fmla="*/ 312 w 710"/>
                <a:gd name="T27" fmla="*/ 76 h 207"/>
                <a:gd name="T28" fmla="*/ 353 w 710"/>
                <a:gd name="T29" fmla="*/ 83 h 207"/>
                <a:gd name="T30" fmla="*/ 394 w 710"/>
                <a:gd name="T31" fmla="*/ 90 h 207"/>
                <a:gd name="T32" fmla="*/ 425 w 710"/>
                <a:gd name="T33" fmla="*/ 90 h 207"/>
                <a:gd name="T34" fmla="*/ 458 w 710"/>
                <a:gd name="T35" fmla="*/ 84 h 207"/>
                <a:gd name="T36" fmla="*/ 483 w 710"/>
                <a:gd name="T37" fmla="*/ 101 h 207"/>
                <a:gd name="T38" fmla="*/ 508 w 710"/>
                <a:gd name="T39" fmla="*/ 108 h 207"/>
                <a:gd name="T40" fmla="*/ 540 w 710"/>
                <a:gd name="T41" fmla="*/ 108 h 207"/>
                <a:gd name="T42" fmla="*/ 573 w 710"/>
                <a:gd name="T43" fmla="*/ 95 h 207"/>
                <a:gd name="T44" fmla="*/ 610 w 710"/>
                <a:gd name="T45" fmla="*/ 65 h 207"/>
                <a:gd name="T46" fmla="*/ 653 w 710"/>
                <a:gd name="T47" fmla="*/ 30 h 207"/>
                <a:gd name="T48" fmla="*/ 696 w 710"/>
                <a:gd name="T49" fmla="*/ 16 h 207"/>
                <a:gd name="T50" fmla="*/ 697 w 710"/>
                <a:gd name="T51" fmla="*/ 28 h 207"/>
                <a:gd name="T52" fmla="*/ 677 w 710"/>
                <a:gd name="T53" fmla="*/ 53 h 207"/>
                <a:gd name="T54" fmla="*/ 653 w 710"/>
                <a:gd name="T55" fmla="*/ 78 h 207"/>
                <a:gd name="T56" fmla="*/ 637 w 710"/>
                <a:gd name="T57" fmla="*/ 102 h 207"/>
                <a:gd name="T58" fmla="*/ 637 w 710"/>
                <a:gd name="T59" fmla="*/ 128 h 207"/>
                <a:gd name="T60" fmla="*/ 654 w 710"/>
                <a:gd name="T61" fmla="*/ 155 h 207"/>
                <a:gd name="T62" fmla="*/ 676 w 710"/>
                <a:gd name="T63" fmla="*/ 174 h 207"/>
                <a:gd name="T64" fmla="*/ 695 w 710"/>
                <a:gd name="T65" fmla="*/ 190 h 207"/>
                <a:gd name="T66" fmla="*/ 696 w 710"/>
                <a:gd name="T67" fmla="*/ 199 h 207"/>
                <a:gd name="T68" fmla="*/ 669 w 710"/>
                <a:gd name="T69" fmla="*/ 198 h 207"/>
                <a:gd name="T70" fmla="*/ 645 w 710"/>
                <a:gd name="T71" fmla="*/ 192 h 207"/>
                <a:gd name="T72" fmla="*/ 623 w 710"/>
                <a:gd name="T73" fmla="*/ 180 h 207"/>
                <a:gd name="T74" fmla="*/ 585 w 710"/>
                <a:gd name="T75" fmla="*/ 157 h 207"/>
                <a:gd name="T76" fmla="*/ 540 w 710"/>
                <a:gd name="T77" fmla="*/ 154 h 207"/>
                <a:gd name="T78" fmla="*/ 484 w 710"/>
                <a:gd name="T79" fmla="*/ 160 h 207"/>
                <a:gd name="T80" fmla="*/ 449 w 710"/>
                <a:gd name="T81" fmla="*/ 174 h 207"/>
                <a:gd name="T82" fmla="*/ 438 w 710"/>
                <a:gd name="T83" fmla="*/ 190 h 207"/>
                <a:gd name="T84" fmla="*/ 388 w 710"/>
                <a:gd name="T85" fmla="*/ 188 h 207"/>
                <a:gd name="T86" fmla="*/ 347 w 710"/>
                <a:gd name="T87" fmla="*/ 201 h 207"/>
                <a:gd name="T88" fmla="*/ 192 w 710"/>
                <a:gd name="T89" fmla="*/ 206 h 207"/>
                <a:gd name="T90" fmla="*/ 104 w 710"/>
                <a:gd name="T91" fmla="*/ 197 h 207"/>
                <a:gd name="T92" fmla="*/ 26 w 710"/>
                <a:gd name="T93" fmla="*/ 172 h 207"/>
                <a:gd name="T94" fmla="*/ 26 w 710"/>
                <a:gd name="T95" fmla="*/ 158 h 207"/>
                <a:gd name="T96" fmla="*/ 8 w 710"/>
                <a:gd name="T97" fmla="*/ 142 h 207"/>
                <a:gd name="T98" fmla="*/ 2 w 710"/>
                <a:gd name="T99" fmla="*/ 132 h 20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10"/>
                <a:gd name="T151" fmla="*/ 0 h 207"/>
                <a:gd name="T152" fmla="*/ 710 w 710"/>
                <a:gd name="T153" fmla="*/ 207 h 20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10" h="207">
                  <a:moveTo>
                    <a:pt x="0" y="128"/>
                  </a:moveTo>
                  <a:lnTo>
                    <a:pt x="3" y="126"/>
                  </a:lnTo>
                  <a:lnTo>
                    <a:pt x="8" y="123"/>
                  </a:lnTo>
                  <a:lnTo>
                    <a:pt x="16" y="119"/>
                  </a:lnTo>
                  <a:lnTo>
                    <a:pt x="22" y="117"/>
                  </a:lnTo>
                  <a:lnTo>
                    <a:pt x="30" y="114"/>
                  </a:lnTo>
                  <a:lnTo>
                    <a:pt x="41" y="111"/>
                  </a:lnTo>
                  <a:lnTo>
                    <a:pt x="52" y="107"/>
                  </a:lnTo>
                  <a:lnTo>
                    <a:pt x="62" y="104"/>
                  </a:lnTo>
                  <a:lnTo>
                    <a:pt x="73" y="102"/>
                  </a:lnTo>
                  <a:lnTo>
                    <a:pt x="84" y="100"/>
                  </a:lnTo>
                  <a:lnTo>
                    <a:pt x="97" y="97"/>
                  </a:lnTo>
                  <a:lnTo>
                    <a:pt x="109" y="95"/>
                  </a:lnTo>
                  <a:lnTo>
                    <a:pt x="120" y="93"/>
                  </a:lnTo>
                  <a:lnTo>
                    <a:pt x="131" y="91"/>
                  </a:lnTo>
                  <a:lnTo>
                    <a:pt x="141" y="89"/>
                  </a:lnTo>
                  <a:lnTo>
                    <a:pt x="155" y="86"/>
                  </a:lnTo>
                  <a:lnTo>
                    <a:pt x="166" y="84"/>
                  </a:lnTo>
                  <a:lnTo>
                    <a:pt x="177" y="82"/>
                  </a:lnTo>
                  <a:lnTo>
                    <a:pt x="187" y="81"/>
                  </a:lnTo>
                  <a:lnTo>
                    <a:pt x="195" y="78"/>
                  </a:lnTo>
                  <a:lnTo>
                    <a:pt x="202" y="75"/>
                  </a:lnTo>
                  <a:lnTo>
                    <a:pt x="207" y="73"/>
                  </a:lnTo>
                  <a:lnTo>
                    <a:pt x="212" y="69"/>
                  </a:lnTo>
                  <a:lnTo>
                    <a:pt x="217" y="65"/>
                  </a:lnTo>
                  <a:lnTo>
                    <a:pt x="222" y="59"/>
                  </a:lnTo>
                  <a:lnTo>
                    <a:pt x="229" y="53"/>
                  </a:lnTo>
                  <a:lnTo>
                    <a:pt x="236" y="44"/>
                  </a:lnTo>
                  <a:lnTo>
                    <a:pt x="244" y="37"/>
                  </a:lnTo>
                  <a:lnTo>
                    <a:pt x="253" y="29"/>
                  </a:lnTo>
                  <a:lnTo>
                    <a:pt x="260" y="21"/>
                  </a:lnTo>
                  <a:lnTo>
                    <a:pt x="269" y="15"/>
                  </a:lnTo>
                  <a:lnTo>
                    <a:pt x="278" y="8"/>
                  </a:lnTo>
                  <a:lnTo>
                    <a:pt x="288" y="0"/>
                  </a:lnTo>
                  <a:lnTo>
                    <a:pt x="292" y="13"/>
                  </a:lnTo>
                  <a:lnTo>
                    <a:pt x="295" y="25"/>
                  </a:lnTo>
                  <a:lnTo>
                    <a:pt x="300" y="37"/>
                  </a:lnTo>
                  <a:lnTo>
                    <a:pt x="303" y="51"/>
                  </a:lnTo>
                  <a:lnTo>
                    <a:pt x="305" y="61"/>
                  </a:lnTo>
                  <a:lnTo>
                    <a:pt x="305" y="68"/>
                  </a:lnTo>
                  <a:lnTo>
                    <a:pt x="301" y="74"/>
                  </a:lnTo>
                  <a:lnTo>
                    <a:pt x="312" y="76"/>
                  </a:lnTo>
                  <a:lnTo>
                    <a:pt x="323" y="78"/>
                  </a:lnTo>
                  <a:lnTo>
                    <a:pt x="337" y="80"/>
                  </a:lnTo>
                  <a:lnTo>
                    <a:pt x="353" y="83"/>
                  </a:lnTo>
                  <a:lnTo>
                    <a:pt x="369" y="86"/>
                  </a:lnTo>
                  <a:lnTo>
                    <a:pt x="381" y="88"/>
                  </a:lnTo>
                  <a:lnTo>
                    <a:pt x="394" y="90"/>
                  </a:lnTo>
                  <a:lnTo>
                    <a:pt x="406" y="91"/>
                  </a:lnTo>
                  <a:lnTo>
                    <a:pt x="417" y="92"/>
                  </a:lnTo>
                  <a:lnTo>
                    <a:pt x="425" y="90"/>
                  </a:lnTo>
                  <a:lnTo>
                    <a:pt x="433" y="86"/>
                  </a:lnTo>
                  <a:lnTo>
                    <a:pt x="440" y="81"/>
                  </a:lnTo>
                  <a:lnTo>
                    <a:pt x="458" y="84"/>
                  </a:lnTo>
                  <a:lnTo>
                    <a:pt x="477" y="88"/>
                  </a:lnTo>
                  <a:lnTo>
                    <a:pt x="493" y="91"/>
                  </a:lnTo>
                  <a:lnTo>
                    <a:pt x="483" y="101"/>
                  </a:lnTo>
                  <a:lnTo>
                    <a:pt x="489" y="103"/>
                  </a:lnTo>
                  <a:lnTo>
                    <a:pt x="498" y="106"/>
                  </a:lnTo>
                  <a:lnTo>
                    <a:pt x="508" y="108"/>
                  </a:lnTo>
                  <a:lnTo>
                    <a:pt x="519" y="110"/>
                  </a:lnTo>
                  <a:lnTo>
                    <a:pt x="529" y="109"/>
                  </a:lnTo>
                  <a:lnTo>
                    <a:pt x="540" y="108"/>
                  </a:lnTo>
                  <a:lnTo>
                    <a:pt x="551" y="105"/>
                  </a:lnTo>
                  <a:lnTo>
                    <a:pt x="562" y="102"/>
                  </a:lnTo>
                  <a:lnTo>
                    <a:pt x="573" y="95"/>
                  </a:lnTo>
                  <a:lnTo>
                    <a:pt x="587" y="86"/>
                  </a:lnTo>
                  <a:lnTo>
                    <a:pt x="596" y="77"/>
                  </a:lnTo>
                  <a:lnTo>
                    <a:pt x="610" y="65"/>
                  </a:lnTo>
                  <a:lnTo>
                    <a:pt x="623" y="51"/>
                  </a:lnTo>
                  <a:lnTo>
                    <a:pt x="639" y="39"/>
                  </a:lnTo>
                  <a:lnTo>
                    <a:pt x="653" y="30"/>
                  </a:lnTo>
                  <a:lnTo>
                    <a:pt x="666" y="22"/>
                  </a:lnTo>
                  <a:lnTo>
                    <a:pt x="679" y="18"/>
                  </a:lnTo>
                  <a:lnTo>
                    <a:pt x="696" y="16"/>
                  </a:lnTo>
                  <a:lnTo>
                    <a:pt x="709" y="16"/>
                  </a:lnTo>
                  <a:lnTo>
                    <a:pt x="702" y="22"/>
                  </a:lnTo>
                  <a:lnTo>
                    <a:pt x="697" y="28"/>
                  </a:lnTo>
                  <a:lnTo>
                    <a:pt x="695" y="32"/>
                  </a:lnTo>
                  <a:lnTo>
                    <a:pt x="685" y="46"/>
                  </a:lnTo>
                  <a:lnTo>
                    <a:pt x="677" y="53"/>
                  </a:lnTo>
                  <a:lnTo>
                    <a:pt x="668" y="60"/>
                  </a:lnTo>
                  <a:lnTo>
                    <a:pt x="659" y="69"/>
                  </a:lnTo>
                  <a:lnTo>
                    <a:pt x="653" y="78"/>
                  </a:lnTo>
                  <a:lnTo>
                    <a:pt x="647" y="86"/>
                  </a:lnTo>
                  <a:lnTo>
                    <a:pt x="641" y="95"/>
                  </a:lnTo>
                  <a:lnTo>
                    <a:pt x="637" y="102"/>
                  </a:lnTo>
                  <a:lnTo>
                    <a:pt x="635" y="110"/>
                  </a:lnTo>
                  <a:lnTo>
                    <a:pt x="634" y="119"/>
                  </a:lnTo>
                  <a:lnTo>
                    <a:pt x="637" y="128"/>
                  </a:lnTo>
                  <a:lnTo>
                    <a:pt x="641" y="138"/>
                  </a:lnTo>
                  <a:lnTo>
                    <a:pt x="647" y="146"/>
                  </a:lnTo>
                  <a:lnTo>
                    <a:pt x="654" y="155"/>
                  </a:lnTo>
                  <a:lnTo>
                    <a:pt x="661" y="161"/>
                  </a:lnTo>
                  <a:lnTo>
                    <a:pt x="668" y="167"/>
                  </a:lnTo>
                  <a:lnTo>
                    <a:pt x="676" y="174"/>
                  </a:lnTo>
                  <a:lnTo>
                    <a:pt x="684" y="182"/>
                  </a:lnTo>
                  <a:lnTo>
                    <a:pt x="689" y="186"/>
                  </a:lnTo>
                  <a:lnTo>
                    <a:pt x="695" y="190"/>
                  </a:lnTo>
                  <a:lnTo>
                    <a:pt x="700" y="194"/>
                  </a:lnTo>
                  <a:lnTo>
                    <a:pt x="704" y="198"/>
                  </a:lnTo>
                  <a:lnTo>
                    <a:pt x="696" y="199"/>
                  </a:lnTo>
                  <a:lnTo>
                    <a:pt x="686" y="199"/>
                  </a:lnTo>
                  <a:lnTo>
                    <a:pt x="677" y="199"/>
                  </a:lnTo>
                  <a:lnTo>
                    <a:pt x="669" y="198"/>
                  </a:lnTo>
                  <a:lnTo>
                    <a:pt x="659" y="197"/>
                  </a:lnTo>
                  <a:lnTo>
                    <a:pt x="652" y="194"/>
                  </a:lnTo>
                  <a:lnTo>
                    <a:pt x="645" y="192"/>
                  </a:lnTo>
                  <a:lnTo>
                    <a:pt x="638" y="189"/>
                  </a:lnTo>
                  <a:lnTo>
                    <a:pt x="630" y="185"/>
                  </a:lnTo>
                  <a:lnTo>
                    <a:pt x="623" y="180"/>
                  </a:lnTo>
                  <a:lnTo>
                    <a:pt x="609" y="171"/>
                  </a:lnTo>
                  <a:lnTo>
                    <a:pt x="599" y="165"/>
                  </a:lnTo>
                  <a:lnTo>
                    <a:pt x="585" y="157"/>
                  </a:lnTo>
                  <a:lnTo>
                    <a:pt x="572" y="155"/>
                  </a:lnTo>
                  <a:lnTo>
                    <a:pt x="558" y="156"/>
                  </a:lnTo>
                  <a:lnTo>
                    <a:pt x="540" y="154"/>
                  </a:lnTo>
                  <a:lnTo>
                    <a:pt x="523" y="156"/>
                  </a:lnTo>
                  <a:lnTo>
                    <a:pt x="504" y="156"/>
                  </a:lnTo>
                  <a:lnTo>
                    <a:pt x="484" y="160"/>
                  </a:lnTo>
                  <a:lnTo>
                    <a:pt x="464" y="165"/>
                  </a:lnTo>
                  <a:lnTo>
                    <a:pt x="452" y="169"/>
                  </a:lnTo>
                  <a:lnTo>
                    <a:pt x="449" y="174"/>
                  </a:lnTo>
                  <a:lnTo>
                    <a:pt x="452" y="178"/>
                  </a:lnTo>
                  <a:lnTo>
                    <a:pt x="461" y="184"/>
                  </a:lnTo>
                  <a:lnTo>
                    <a:pt x="438" y="190"/>
                  </a:lnTo>
                  <a:lnTo>
                    <a:pt x="405" y="198"/>
                  </a:lnTo>
                  <a:lnTo>
                    <a:pt x="397" y="192"/>
                  </a:lnTo>
                  <a:lnTo>
                    <a:pt x="388" y="188"/>
                  </a:lnTo>
                  <a:lnTo>
                    <a:pt x="379" y="186"/>
                  </a:lnTo>
                  <a:lnTo>
                    <a:pt x="365" y="185"/>
                  </a:lnTo>
                  <a:lnTo>
                    <a:pt x="347" y="201"/>
                  </a:lnTo>
                  <a:lnTo>
                    <a:pt x="331" y="189"/>
                  </a:lnTo>
                  <a:lnTo>
                    <a:pt x="215" y="205"/>
                  </a:lnTo>
                  <a:lnTo>
                    <a:pt x="192" y="206"/>
                  </a:lnTo>
                  <a:lnTo>
                    <a:pt x="171" y="205"/>
                  </a:lnTo>
                  <a:lnTo>
                    <a:pt x="148" y="203"/>
                  </a:lnTo>
                  <a:lnTo>
                    <a:pt x="104" y="197"/>
                  </a:lnTo>
                  <a:lnTo>
                    <a:pt x="63" y="187"/>
                  </a:lnTo>
                  <a:lnTo>
                    <a:pt x="41" y="179"/>
                  </a:lnTo>
                  <a:lnTo>
                    <a:pt x="26" y="172"/>
                  </a:lnTo>
                  <a:lnTo>
                    <a:pt x="42" y="168"/>
                  </a:lnTo>
                  <a:lnTo>
                    <a:pt x="32" y="163"/>
                  </a:lnTo>
                  <a:lnTo>
                    <a:pt x="26" y="158"/>
                  </a:lnTo>
                  <a:lnTo>
                    <a:pt x="14" y="149"/>
                  </a:lnTo>
                  <a:lnTo>
                    <a:pt x="12" y="146"/>
                  </a:lnTo>
                  <a:lnTo>
                    <a:pt x="8" y="142"/>
                  </a:lnTo>
                  <a:lnTo>
                    <a:pt x="6" y="140"/>
                  </a:lnTo>
                  <a:lnTo>
                    <a:pt x="4" y="135"/>
                  </a:lnTo>
                  <a:lnTo>
                    <a:pt x="2" y="132"/>
                  </a:lnTo>
                  <a:lnTo>
                    <a:pt x="0" y="128"/>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391" name="Group 57"/>
            <p:cNvGrpSpPr>
              <a:grpSpLocks/>
            </p:cNvGrpSpPr>
            <p:nvPr/>
          </p:nvGrpSpPr>
          <p:grpSpPr bwMode="auto">
            <a:xfrm>
              <a:off x="3426" y="1969"/>
              <a:ext cx="8" cy="7"/>
              <a:chOff x="3426" y="1969"/>
              <a:chExt cx="8" cy="7"/>
            </a:xfrm>
          </p:grpSpPr>
          <p:sp>
            <p:nvSpPr>
              <p:cNvPr id="15921" name="Oval 58" descr="50%"/>
              <p:cNvSpPr>
                <a:spLocks noChangeArrowheads="1"/>
              </p:cNvSpPr>
              <p:nvPr/>
            </p:nvSpPr>
            <p:spPr bwMode="auto">
              <a:xfrm>
                <a:off x="3426" y="1969"/>
                <a:ext cx="6" cy="6"/>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922" name="Arc 59" descr="50%"/>
              <p:cNvSpPr>
                <a:spLocks/>
              </p:cNvSpPr>
              <p:nvPr/>
            </p:nvSpPr>
            <p:spPr bwMode="auto">
              <a:xfrm>
                <a:off x="3427" y="1969"/>
                <a:ext cx="7" cy="7"/>
              </a:xfrm>
              <a:custGeom>
                <a:avLst/>
                <a:gdLst>
                  <a:gd name="T0" fmla="*/ 0 w 43200"/>
                  <a:gd name="T1" fmla="*/ 0 h 42555"/>
                  <a:gd name="T2" fmla="*/ 0 w 43200"/>
                  <a:gd name="T3" fmla="*/ 0 h 42555"/>
                  <a:gd name="T4" fmla="*/ 0 w 43200"/>
                  <a:gd name="T5" fmla="*/ 0 h 42555"/>
                  <a:gd name="T6" fmla="*/ 0 60000 65536"/>
                  <a:gd name="T7" fmla="*/ 0 60000 65536"/>
                  <a:gd name="T8" fmla="*/ 0 60000 65536"/>
                  <a:gd name="T9" fmla="*/ 0 w 43200"/>
                  <a:gd name="T10" fmla="*/ 0 h 42555"/>
                  <a:gd name="T11" fmla="*/ 43200 w 43200"/>
                  <a:gd name="T12" fmla="*/ 42555 h 42555"/>
                </a:gdLst>
                <a:ahLst/>
                <a:cxnLst>
                  <a:cxn ang="T6">
                    <a:pos x="T0" y="T1"/>
                  </a:cxn>
                  <a:cxn ang="T7">
                    <a:pos x="T2" y="T3"/>
                  </a:cxn>
                  <a:cxn ang="T8">
                    <a:pos x="T4" y="T5"/>
                  </a:cxn>
                </a:cxnLst>
                <a:rect l="T9" t="T10" r="T11" b="T12"/>
                <a:pathLst>
                  <a:path w="43200" h="42555" fill="none" extrusionOk="0">
                    <a:moveTo>
                      <a:pt x="26839" y="-1"/>
                    </a:moveTo>
                    <a:cubicBezTo>
                      <a:pt x="36454" y="2403"/>
                      <a:pt x="43200" y="11043"/>
                      <a:pt x="43200" y="20955"/>
                    </a:cubicBezTo>
                    <a:cubicBezTo>
                      <a:pt x="43200" y="32884"/>
                      <a:pt x="33529" y="42555"/>
                      <a:pt x="21600" y="42555"/>
                    </a:cubicBezTo>
                    <a:cubicBezTo>
                      <a:pt x="9670" y="42555"/>
                      <a:pt x="0" y="32884"/>
                      <a:pt x="0" y="20955"/>
                    </a:cubicBezTo>
                    <a:cubicBezTo>
                      <a:pt x="-1" y="12773"/>
                      <a:pt x="4622" y="5294"/>
                      <a:pt x="11940" y="1635"/>
                    </a:cubicBezTo>
                  </a:path>
                  <a:path w="43200" h="42555" stroke="0" extrusionOk="0">
                    <a:moveTo>
                      <a:pt x="26839" y="-1"/>
                    </a:moveTo>
                    <a:cubicBezTo>
                      <a:pt x="36454" y="2403"/>
                      <a:pt x="43200" y="11043"/>
                      <a:pt x="43200" y="20955"/>
                    </a:cubicBezTo>
                    <a:cubicBezTo>
                      <a:pt x="43200" y="32884"/>
                      <a:pt x="33529" y="42555"/>
                      <a:pt x="21600" y="42555"/>
                    </a:cubicBezTo>
                    <a:cubicBezTo>
                      <a:pt x="9670" y="42555"/>
                      <a:pt x="0" y="32884"/>
                      <a:pt x="0" y="20955"/>
                    </a:cubicBezTo>
                    <a:cubicBezTo>
                      <a:pt x="-1" y="12773"/>
                      <a:pt x="4622" y="5294"/>
                      <a:pt x="11940" y="1635"/>
                    </a:cubicBezTo>
                    <a:lnTo>
                      <a:pt x="21600" y="20955"/>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392" name="Group 60"/>
            <p:cNvGrpSpPr>
              <a:grpSpLocks/>
            </p:cNvGrpSpPr>
            <p:nvPr/>
          </p:nvGrpSpPr>
          <p:grpSpPr bwMode="auto">
            <a:xfrm>
              <a:off x="3574" y="2370"/>
              <a:ext cx="38" cy="25"/>
              <a:chOff x="3574" y="2370"/>
              <a:chExt cx="38" cy="25"/>
            </a:xfrm>
          </p:grpSpPr>
          <p:sp>
            <p:nvSpPr>
              <p:cNvPr id="15916" name="Arc 61" descr="50%"/>
              <p:cNvSpPr>
                <a:spLocks/>
              </p:cNvSpPr>
              <p:nvPr/>
            </p:nvSpPr>
            <p:spPr bwMode="auto">
              <a:xfrm>
                <a:off x="3583" y="2370"/>
                <a:ext cx="1" cy="25"/>
              </a:xfrm>
              <a:custGeom>
                <a:avLst/>
                <a:gdLst>
                  <a:gd name="T0" fmla="*/ 0 w 41371"/>
                  <a:gd name="T1" fmla="*/ 0 h 43200"/>
                  <a:gd name="T2" fmla="*/ 0 w 41371"/>
                  <a:gd name="T3" fmla="*/ 0 h 43200"/>
                  <a:gd name="T4" fmla="*/ 0 w 41371"/>
                  <a:gd name="T5" fmla="*/ 0 h 43200"/>
                  <a:gd name="T6" fmla="*/ 0 60000 65536"/>
                  <a:gd name="T7" fmla="*/ 0 60000 65536"/>
                  <a:gd name="T8" fmla="*/ 0 60000 65536"/>
                  <a:gd name="T9" fmla="*/ 0 w 41371"/>
                  <a:gd name="T10" fmla="*/ 0 h 43200"/>
                  <a:gd name="T11" fmla="*/ 41371 w 41371"/>
                  <a:gd name="T12" fmla="*/ 43200 h 43200"/>
                </a:gdLst>
                <a:ahLst/>
                <a:cxnLst>
                  <a:cxn ang="T6">
                    <a:pos x="T0" y="T1"/>
                  </a:cxn>
                  <a:cxn ang="T7">
                    <a:pos x="T2" y="T3"/>
                  </a:cxn>
                  <a:cxn ang="T8">
                    <a:pos x="T4" y="T5"/>
                  </a:cxn>
                </a:cxnLst>
                <a:rect l="T9" t="T10" r="T11" b="T12"/>
                <a:pathLst>
                  <a:path w="41371" h="43200" fill="none" extrusionOk="0">
                    <a:moveTo>
                      <a:pt x="607" y="11635"/>
                    </a:moveTo>
                    <a:cubicBezTo>
                      <a:pt x="4324" y="4485"/>
                      <a:pt x="11712" y="-1"/>
                      <a:pt x="19771" y="0"/>
                    </a:cubicBezTo>
                    <a:cubicBezTo>
                      <a:pt x="31700" y="0"/>
                      <a:pt x="41371" y="9670"/>
                      <a:pt x="41371" y="21600"/>
                    </a:cubicBezTo>
                    <a:cubicBezTo>
                      <a:pt x="41371" y="33529"/>
                      <a:pt x="31700" y="43200"/>
                      <a:pt x="19771" y="43200"/>
                    </a:cubicBezTo>
                    <a:cubicBezTo>
                      <a:pt x="11205" y="43200"/>
                      <a:pt x="3449" y="38138"/>
                      <a:pt x="0" y="30298"/>
                    </a:cubicBezTo>
                  </a:path>
                  <a:path w="41371" h="43200" stroke="0" extrusionOk="0">
                    <a:moveTo>
                      <a:pt x="607" y="11635"/>
                    </a:moveTo>
                    <a:cubicBezTo>
                      <a:pt x="4324" y="4485"/>
                      <a:pt x="11712" y="-1"/>
                      <a:pt x="19771" y="0"/>
                    </a:cubicBezTo>
                    <a:cubicBezTo>
                      <a:pt x="31700" y="0"/>
                      <a:pt x="41371" y="9670"/>
                      <a:pt x="41371" y="21600"/>
                    </a:cubicBezTo>
                    <a:cubicBezTo>
                      <a:pt x="41371" y="33529"/>
                      <a:pt x="31700" y="43200"/>
                      <a:pt x="19771" y="43200"/>
                    </a:cubicBezTo>
                    <a:cubicBezTo>
                      <a:pt x="11205" y="43200"/>
                      <a:pt x="3449" y="38138"/>
                      <a:pt x="0" y="30298"/>
                    </a:cubicBezTo>
                    <a:lnTo>
                      <a:pt x="19771"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17" name="Arc 62" descr="50%"/>
              <p:cNvSpPr>
                <a:spLocks/>
              </p:cNvSpPr>
              <p:nvPr/>
            </p:nvSpPr>
            <p:spPr bwMode="auto">
              <a:xfrm>
                <a:off x="3574" y="2370"/>
                <a:ext cx="1" cy="25"/>
              </a:xfrm>
              <a:custGeom>
                <a:avLst/>
                <a:gdLst>
                  <a:gd name="T0" fmla="*/ 0 w 41371"/>
                  <a:gd name="T1" fmla="*/ 0 h 43200"/>
                  <a:gd name="T2" fmla="*/ 0 w 41371"/>
                  <a:gd name="T3" fmla="*/ 0 h 43200"/>
                  <a:gd name="T4" fmla="*/ 0 w 41371"/>
                  <a:gd name="T5" fmla="*/ 0 h 43200"/>
                  <a:gd name="T6" fmla="*/ 0 60000 65536"/>
                  <a:gd name="T7" fmla="*/ 0 60000 65536"/>
                  <a:gd name="T8" fmla="*/ 0 60000 65536"/>
                  <a:gd name="T9" fmla="*/ 0 w 41371"/>
                  <a:gd name="T10" fmla="*/ 0 h 43200"/>
                  <a:gd name="T11" fmla="*/ 41371 w 41371"/>
                  <a:gd name="T12" fmla="*/ 43200 h 43200"/>
                </a:gdLst>
                <a:ahLst/>
                <a:cxnLst>
                  <a:cxn ang="T6">
                    <a:pos x="T0" y="T1"/>
                  </a:cxn>
                  <a:cxn ang="T7">
                    <a:pos x="T2" y="T3"/>
                  </a:cxn>
                  <a:cxn ang="T8">
                    <a:pos x="T4" y="T5"/>
                  </a:cxn>
                </a:cxnLst>
                <a:rect l="T9" t="T10" r="T11" b="T12"/>
                <a:pathLst>
                  <a:path w="41371" h="43200" fill="none" extrusionOk="0">
                    <a:moveTo>
                      <a:pt x="607" y="11635"/>
                    </a:moveTo>
                    <a:cubicBezTo>
                      <a:pt x="4324" y="4485"/>
                      <a:pt x="11712" y="-1"/>
                      <a:pt x="19771" y="0"/>
                    </a:cubicBezTo>
                    <a:cubicBezTo>
                      <a:pt x="31700" y="0"/>
                      <a:pt x="41371" y="9670"/>
                      <a:pt x="41371" y="21600"/>
                    </a:cubicBezTo>
                    <a:cubicBezTo>
                      <a:pt x="41371" y="33529"/>
                      <a:pt x="31700" y="43200"/>
                      <a:pt x="19771" y="43200"/>
                    </a:cubicBezTo>
                    <a:cubicBezTo>
                      <a:pt x="11205" y="43200"/>
                      <a:pt x="3449" y="38138"/>
                      <a:pt x="0" y="30298"/>
                    </a:cubicBezTo>
                  </a:path>
                  <a:path w="41371" h="43200" stroke="0" extrusionOk="0">
                    <a:moveTo>
                      <a:pt x="607" y="11635"/>
                    </a:moveTo>
                    <a:cubicBezTo>
                      <a:pt x="4324" y="4485"/>
                      <a:pt x="11712" y="-1"/>
                      <a:pt x="19771" y="0"/>
                    </a:cubicBezTo>
                    <a:cubicBezTo>
                      <a:pt x="31700" y="0"/>
                      <a:pt x="41371" y="9670"/>
                      <a:pt x="41371" y="21600"/>
                    </a:cubicBezTo>
                    <a:cubicBezTo>
                      <a:pt x="41371" y="33529"/>
                      <a:pt x="31700" y="43200"/>
                      <a:pt x="19771" y="43200"/>
                    </a:cubicBezTo>
                    <a:cubicBezTo>
                      <a:pt x="11205" y="43200"/>
                      <a:pt x="3449" y="38138"/>
                      <a:pt x="0" y="30298"/>
                    </a:cubicBezTo>
                    <a:lnTo>
                      <a:pt x="19771"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18" name="Arc 63" descr="50%"/>
              <p:cNvSpPr>
                <a:spLocks/>
              </p:cNvSpPr>
              <p:nvPr/>
            </p:nvSpPr>
            <p:spPr bwMode="auto">
              <a:xfrm>
                <a:off x="3592" y="2370"/>
                <a:ext cx="0" cy="25"/>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19" name="Arc 64" descr="50%"/>
              <p:cNvSpPr>
                <a:spLocks/>
              </p:cNvSpPr>
              <p:nvPr/>
            </p:nvSpPr>
            <p:spPr bwMode="auto">
              <a:xfrm>
                <a:off x="3602" y="2370"/>
                <a:ext cx="1" cy="25"/>
              </a:xfrm>
              <a:custGeom>
                <a:avLst/>
                <a:gdLst>
                  <a:gd name="T0" fmla="*/ 0 w 41371"/>
                  <a:gd name="T1" fmla="*/ 0 h 43200"/>
                  <a:gd name="T2" fmla="*/ 0 w 41371"/>
                  <a:gd name="T3" fmla="*/ 0 h 43200"/>
                  <a:gd name="T4" fmla="*/ 0 w 41371"/>
                  <a:gd name="T5" fmla="*/ 0 h 43200"/>
                  <a:gd name="T6" fmla="*/ 0 60000 65536"/>
                  <a:gd name="T7" fmla="*/ 0 60000 65536"/>
                  <a:gd name="T8" fmla="*/ 0 60000 65536"/>
                  <a:gd name="T9" fmla="*/ 0 w 41371"/>
                  <a:gd name="T10" fmla="*/ 0 h 43200"/>
                  <a:gd name="T11" fmla="*/ 41371 w 41371"/>
                  <a:gd name="T12" fmla="*/ 43200 h 43200"/>
                </a:gdLst>
                <a:ahLst/>
                <a:cxnLst>
                  <a:cxn ang="T6">
                    <a:pos x="T0" y="T1"/>
                  </a:cxn>
                  <a:cxn ang="T7">
                    <a:pos x="T2" y="T3"/>
                  </a:cxn>
                  <a:cxn ang="T8">
                    <a:pos x="T4" y="T5"/>
                  </a:cxn>
                </a:cxnLst>
                <a:rect l="T9" t="T10" r="T11" b="T12"/>
                <a:pathLst>
                  <a:path w="41371" h="43200" fill="none" extrusionOk="0">
                    <a:moveTo>
                      <a:pt x="607" y="11635"/>
                    </a:moveTo>
                    <a:cubicBezTo>
                      <a:pt x="4324" y="4485"/>
                      <a:pt x="11712" y="-1"/>
                      <a:pt x="19771" y="0"/>
                    </a:cubicBezTo>
                    <a:cubicBezTo>
                      <a:pt x="31700" y="0"/>
                      <a:pt x="41371" y="9670"/>
                      <a:pt x="41371" y="21600"/>
                    </a:cubicBezTo>
                    <a:cubicBezTo>
                      <a:pt x="41371" y="33529"/>
                      <a:pt x="31700" y="43200"/>
                      <a:pt x="19771" y="43200"/>
                    </a:cubicBezTo>
                    <a:cubicBezTo>
                      <a:pt x="11205" y="43200"/>
                      <a:pt x="3449" y="38138"/>
                      <a:pt x="0" y="30298"/>
                    </a:cubicBezTo>
                  </a:path>
                  <a:path w="41371" h="43200" stroke="0" extrusionOk="0">
                    <a:moveTo>
                      <a:pt x="607" y="11635"/>
                    </a:moveTo>
                    <a:cubicBezTo>
                      <a:pt x="4324" y="4485"/>
                      <a:pt x="11712" y="-1"/>
                      <a:pt x="19771" y="0"/>
                    </a:cubicBezTo>
                    <a:cubicBezTo>
                      <a:pt x="31700" y="0"/>
                      <a:pt x="41371" y="9670"/>
                      <a:pt x="41371" y="21600"/>
                    </a:cubicBezTo>
                    <a:cubicBezTo>
                      <a:pt x="41371" y="33529"/>
                      <a:pt x="31700" y="43200"/>
                      <a:pt x="19771" y="43200"/>
                    </a:cubicBezTo>
                    <a:cubicBezTo>
                      <a:pt x="11205" y="43200"/>
                      <a:pt x="3449" y="38138"/>
                      <a:pt x="0" y="30298"/>
                    </a:cubicBezTo>
                    <a:lnTo>
                      <a:pt x="19771"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20" name="Arc 65" descr="50%"/>
              <p:cNvSpPr>
                <a:spLocks/>
              </p:cNvSpPr>
              <p:nvPr/>
            </p:nvSpPr>
            <p:spPr bwMode="auto">
              <a:xfrm>
                <a:off x="3612" y="2370"/>
                <a:ext cx="0" cy="25"/>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393" name="Freeform 66" descr="50%"/>
            <p:cNvSpPr>
              <a:spLocks/>
            </p:cNvSpPr>
            <p:nvPr/>
          </p:nvSpPr>
          <p:spPr bwMode="auto">
            <a:xfrm>
              <a:off x="3472" y="2219"/>
              <a:ext cx="699" cy="134"/>
            </a:xfrm>
            <a:custGeom>
              <a:avLst/>
              <a:gdLst>
                <a:gd name="T0" fmla="*/ 15 w 699"/>
                <a:gd name="T1" fmla="*/ 112 h 134"/>
                <a:gd name="T2" fmla="*/ 47 w 699"/>
                <a:gd name="T3" fmla="*/ 102 h 134"/>
                <a:gd name="T4" fmla="*/ 94 w 699"/>
                <a:gd name="T5" fmla="*/ 91 h 134"/>
                <a:gd name="T6" fmla="*/ 140 w 699"/>
                <a:gd name="T7" fmla="*/ 83 h 134"/>
                <a:gd name="T8" fmla="*/ 185 w 699"/>
                <a:gd name="T9" fmla="*/ 75 h 134"/>
                <a:gd name="T10" fmla="*/ 211 w 699"/>
                <a:gd name="T11" fmla="*/ 64 h 134"/>
                <a:gd name="T12" fmla="*/ 233 w 699"/>
                <a:gd name="T13" fmla="*/ 42 h 134"/>
                <a:gd name="T14" fmla="*/ 267 w 699"/>
                <a:gd name="T15" fmla="*/ 12 h 134"/>
                <a:gd name="T16" fmla="*/ 291 w 699"/>
                <a:gd name="T17" fmla="*/ 24 h 134"/>
                <a:gd name="T18" fmla="*/ 300 w 699"/>
                <a:gd name="T19" fmla="*/ 58 h 134"/>
                <a:gd name="T20" fmla="*/ 318 w 699"/>
                <a:gd name="T21" fmla="*/ 73 h 134"/>
                <a:gd name="T22" fmla="*/ 376 w 699"/>
                <a:gd name="T23" fmla="*/ 83 h 134"/>
                <a:gd name="T24" fmla="*/ 419 w 699"/>
                <a:gd name="T25" fmla="*/ 85 h 134"/>
                <a:gd name="T26" fmla="*/ 471 w 699"/>
                <a:gd name="T27" fmla="*/ 83 h 134"/>
                <a:gd name="T28" fmla="*/ 491 w 699"/>
                <a:gd name="T29" fmla="*/ 99 h 134"/>
                <a:gd name="T30" fmla="*/ 532 w 699"/>
                <a:gd name="T31" fmla="*/ 102 h 134"/>
                <a:gd name="T32" fmla="*/ 579 w 699"/>
                <a:gd name="T33" fmla="*/ 80 h 134"/>
                <a:gd name="T34" fmla="*/ 616 w 699"/>
                <a:gd name="T35" fmla="*/ 47 h 134"/>
                <a:gd name="T36" fmla="*/ 645 w 699"/>
                <a:gd name="T37" fmla="*/ 27 h 134"/>
                <a:gd name="T38" fmla="*/ 671 w 699"/>
                <a:gd name="T39" fmla="*/ 16 h 134"/>
                <a:gd name="T40" fmla="*/ 693 w 699"/>
                <a:gd name="T41" fmla="*/ 19 h 134"/>
                <a:gd name="T42" fmla="*/ 675 w 699"/>
                <a:gd name="T43" fmla="*/ 42 h 134"/>
                <a:gd name="T44" fmla="*/ 652 w 699"/>
                <a:gd name="T45" fmla="*/ 62 h 134"/>
                <a:gd name="T46" fmla="*/ 638 w 699"/>
                <a:gd name="T47" fmla="*/ 79 h 134"/>
                <a:gd name="T48" fmla="*/ 628 w 699"/>
                <a:gd name="T49" fmla="*/ 95 h 134"/>
                <a:gd name="T50" fmla="*/ 625 w 699"/>
                <a:gd name="T51" fmla="*/ 111 h 134"/>
                <a:gd name="T52" fmla="*/ 605 w 699"/>
                <a:gd name="T53" fmla="*/ 108 h 134"/>
                <a:gd name="T54" fmla="*/ 587 w 699"/>
                <a:gd name="T55" fmla="*/ 114 h 134"/>
                <a:gd name="T56" fmla="*/ 567 w 699"/>
                <a:gd name="T57" fmla="*/ 111 h 134"/>
                <a:gd name="T58" fmla="*/ 544 w 699"/>
                <a:gd name="T59" fmla="*/ 112 h 134"/>
                <a:gd name="T60" fmla="*/ 520 w 699"/>
                <a:gd name="T61" fmla="*/ 110 h 134"/>
                <a:gd name="T62" fmla="*/ 493 w 699"/>
                <a:gd name="T63" fmla="*/ 112 h 134"/>
                <a:gd name="T64" fmla="*/ 466 w 699"/>
                <a:gd name="T65" fmla="*/ 116 h 134"/>
                <a:gd name="T66" fmla="*/ 439 w 699"/>
                <a:gd name="T67" fmla="*/ 117 h 134"/>
                <a:gd name="T68" fmla="*/ 413 w 699"/>
                <a:gd name="T69" fmla="*/ 117 h 134"/>
                <a:gd name="T70" fmla="*/ 389 w 699"/>
                <a:gd name="T71" fmla="*/ 120 h 134"/>
                <a:gd name="T72" fmla="*/ 363 w 699"/>
                <a:gd name="T73" fmla="*/ 125 h 134"/>
                <a:gd name="T74" fmla="*/ 332 w 699"/>
                <a:gd name="T75" fmla="*/ 125 h 134"/>
                <a:gd name="T76" fmla="*/ 305 w 699"/>
                <a:gd name="T77" fmla="*/ 127 h 134"/>
                <a:gd name="T78" fmla="*/ 279 w 699"/>
                <a:gd name="T79" fmla="*/ 123 h 134"/>
                <a:gd name="T80" fmla="*/ 253 w 699"/>
                <a:gd name="T81" fmla="*/ 125 h 134"/>
                <a:gd name="T82" fmla="*/ 232 w 699"/>
                <a:gd name="T83" fmla="*/ 123 h 134"/>
                <a:gd name="T84" fmla="*/ 207 w 699"/>
                <a:gd name="T85" fmla="*/ 125 h 134"/>
                <a:gd name="T86" fmla="*/ 179 w 699"/>
                <a:gd name="T87" fmla="*/ 127 h 134"/>
                <a:gd name="T88" fmla="*/ 143 w 699"/>
                <a:gd name="T89" fmla="*/ 133 h 134"/>
                <a:gd name="T90" fmla="*/ 102 w 699"/>
                <a:gd name="T91" fmla="*/ 133 h 134"/>
                <a:gd name="T92" fmla="*/ 68 w 699"/>
                <a:gd name="T93" fmla="*/ 127 h 134"/>
                <a:gd name="T94" fmla="*/ 37 w 699"/>
                <a:gd name="T95" fmla="*/ 129 h 134"/>
                <a:gd name="T96" fmla="*/ 7 w 699"/>
                <a:gd name="T97" fmla="*/ 123 h 1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99"/>
                <a:gd name="T148" fmla="*/ 0 h 134"/>
                <a:gd name="T149" fmla="*/ 699 w 699"/>
                <a:gd name="T150" fmla="*/ 134 h 13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99" h="134">
                  <a:moveTo>
                    <a:pt x="0" y="120"/>
                  </a:moveTo>
                  <a:lnTo>
                    <a:pt x="4" y="117"/>
                  </a:lnTo>
                  <a:lnTo>
                    <a:pt x="9" y="115"/>
                  </a:lnTo>
                  <a:lnTo>
                    <a:pt x="15" y="112"/>
                  </a:lnTo>
                  <a:lnTo>
                    <a:pt x="21" y="110"/>
                  </a:lnTo>
                  <a:lnTo>
                    <a:pt x="29" y="108"/>
                  </a:lnTo>
                  <a:lnTo>
                    <a:pt x="39" y="105"/>
                  </a:lnTo>
                  <a:lnTo>
                    <a:pt x="47" y="102"/>
                  </a:lnTo>
                  <a:lnTo>
                    <a:pt x="58" y="99"/>
                  </a:lnTo>
                  <a:lnTo>
                    <a:pt x="70" y="96"/>
                  </a:lnTo>
                  <a:lnTo>
                    <a:pt x="82" y="93"/>
                  </a:lnTo>
                  <a:lnTo>
                    <a:pt x="94" y="91"/>
                  </a:lnTo>
                  <a:lnTo>
                    <a:pt x="106" y="90"/>
                  </a:lnTo>
                  <a:lnTo>
                    <a:pt x="118" y="88"/>
                  </a:lnTo>
                  <a:lnTo>
                    <a:pt x="129" y="85"/>
                  </a:lnTo>
                  <a:lnTo>
                    <a:pt x="140" y="83"/>
                  </a:lnTo>
                  <a:lnTo>
                    <a:pt x="149" y="81"/>
                  </a:lnTo>
                  <a:lnTo>
                    <a:pt x="163" y="79"/>
                  </a:lnTo>
                  <a:lnTo>
                    <a:pt x="174" y="77"/>
                  </a:lnTo>
                  <a:lnTo>
                    <a:pt x="185" y="75"/>
                  </a:lnTo>
                  <a:lnTo>
                    <a:pt x="193" y="74"/>
                  </a:lnTo>
                  <a:lnTo>
                    <a:pt x="200" y="71"/>
                  </a:lnTo>
                  <a:lnTo>
                    <a:pt x="206" y="67"/>
                  </a:lnTo>
                  <a:lnTo>
                    <a:pt x="211" y="64"/>
                  </a:lnTo>
                  <a:lnTo>
                    <a:pt x="215" y="59"/>
                  </a:lnTo>
                  <a:lnTo>
                    <a:pt x="219" y="55"/>
                  </a:lnTo>
                  <a:lnTo>
                    <a:pt x="226" y="48"/>
                  </a:lnTo>
                  <a:lnTo>
                    <a:pt x="233" y="42"/>
                  </a:lnTo>
                  <a:lnTo>
                    <a:pt x="241" y="34"/>
                  </a:lnTo>
                  <a:lnTo>
                    <a:pt x="249" y="27"/>
                  </a:lnTo>
                  <a:lnTo>
                    <a:pt x="257" y="19"/>
                  </a:lnTo>
                  <a:lnTo>
                    <a:pt x="267" y="12"/>
                  </a:lnTo>
                  <a:lnTo>
                    <a:pt x="276" y="6"/>
                  </a:lnTo>
                  <a:lnTo>
                    <a:pt x="283" y="0"/>
                  </a:lnTo>
                  <a:lnTo>
                    <a:pt x="286" y="11"/>
                  </a:lnTo>
                  <a:lnTo>
                    <a:pt x="291" y="24"/>
                  </a:lnTo>
                  <a:lnTo>
                    <a:pt x="295" y="36"/>
                  </a:lnTo>
                  <a:lnTo>
                    <a:pt x="298" y="47"/>
                  </a:lnTo>
                  <a:lnTo>
                    <a:pt x="300" y="52"/>
                  </a:lnTo>
                  <a:lnTo>
                    <a:pt x="300" y="58"/>
                  </a:lnTo>
                  <a:lnTo>
                    <a:pt x="300" y="63"/>
                  </a:lnTo>
                  <a:lnTo>
                    <a:pt x="295" y="69"/>
                  </a:lnTo>
                  <a:lnTo>
                    <a:pt x="306" y="72"/>
                  </a:lnTo>
                  <a:lnTo>
                    <a:pt x="318" y="73"/>
                  </a:lnTo>
                  <a:lnTo>
                    <a:pt x="332" y="75"/>
                  </a:lnTo>
                  <a:lnTo>
                    <a:pt x="348" y="78"/>
                  </a:lnTo>
                  <a:lnTo>
                    <a:pt x="364" y="81"/>
                  </a:lnTo>
                  <a:lnTo>
                    <a:pt x="376" y="83"/>
                  </a:lnTo>
                  <a:lnTo>
                    <a:pt x="389" y="85"/>
                  </a:lnTo>
                  <a:lnTo>
                    <a:pt x="400" y="86"/>
                  </a:lnTo>
                  <a:lnTo>
                    <a:pt x="410" y="87"/>
                  </a:lnTo>
                  <a:lnTo>
                    <a:pt x="419" y="85"/>
                  </a:lnTo>
                  <a:lnTo>
                    <a:pt x="427" y="81"/>
                  </a:lnTo>
                  <a:lnTo>
                    <a:pt x="434" y="75"/>
                  </a:lnTo>
                  <a:lnTo>
                    <a:pt x="452" y="78"/>
                  </a:lnTo>
                  <a:lnTo>
                    <a:pt x="471" y="83"/>
                  </a:lnTo>
                  <a:lnTo>
                    <a:pt x="484" y="86"/>
                  </a:lnTo>
                  <a:lnTo>
                    <a:pt x="476" y="94"/>
                  </a:lnTo>
                  <a:lnTo>
                    <a:pt x="482" y="96"/>
                  </a:lnTo>
                  <a:lnTo>
                    <a:pt x="491" y="99"/>
                  </a:lnTo>
                  <a:lnTo>
                    <a:pt x="501" y="102"/>
                  </a:lnTo>
                  <a:lnTo>
                    <a:pt x="512" y="103"/>
                  </a:lnTo>
                  <a:lnTo>
                    <a:pt x="522" y="102"/>
                  </a:lnTo>
                  <a:lnTo>
                    <a:pt x="532" y="102"/>
                  </a:lnTo>
                  <a:lnTo>
                    <a:pt x="543" y="99"/>
                  </a:lnTo>
                  <a:lnTo>
                    <a:pt x="555" y="96"/>
                  </a:lnTo>
                  <a:lnTo>
                    <a:pt x="566" y="90"/>
                  </a:lnTo>
                  <a:lnTo>
                    <a:pt x="579" y="80"/>
                  </a:lnTo>
                  <a:lnTo>
                    <a:pt x="589" y="72"/>
                  </a:lnTo>
                  <a:lnTo>
                    <a:pt x="602" y="61"/>
                  </a:lnTo>
                  <a:lnTo>
                    <a:pt x="607" y="56"/>
                  </a:lnTo>
                  <a:lnTo>
                    <a:pt x="616" y="47"/>
                  </a:lnTo>
                  <a:lnTo>
                    <a:pt x="624" y="42"/>
                  </a:lnTo>
                  <a:lnTo>
                    <a:pt x="631" y="36"/>
                  </a:lnTo>
                  <a:lnTo>
                    <a:pt x="639" y="31"/>
                  </a:lnTo>
                  <a:lnTo>
                    <a:pt x="645" y="27"/>
                  </a:lnTo>
                  <a:lnTo>
                    <a:pt x="652" y="24"/>
                  </a:lnTo>
                  <a:lnTo>
                    <a:pt x="658" y="21"/>
                  </a:lnTo>
                  <a:lnTo>
                    <a:pt x="664" y="18"/>
                  </a:lnTo>
                  <a:lnTo>
                    <a:pt x="671" y="16"/>
                  </a:lnTo>
                  <a:lnTo>
                    <a:pt x="677" y="15"/>
                  </a:lnTo>
                  <a:lnTo>
                    <a:pt x="686" y="15"/>
                  </a:lnTo>
                  <a:lnTo>
                    <a:pt x="698" y="15"/>
                  </a:lnTo>
                  <a:lnTo>
                    <a:pt x="693" y="19"/>
                  </a:lnTo>
                  <a:lnTo>
                    <a:pt x="688" y="25"/>
                  </a:lnTo>
                  <a:lnTo>
                    <a:pt x="685" y="29"/>
                  </a:lnTo>
                  <a:lnTo>
                    <a:pt x="680" y="36"/>
                  </a:lnTo>
                  <a:lnTo>
                    <a:pt x="675" y="42"/>
                  </a:lnTo>
                  <a:lnTo>
                    <a:pt x="668" y="48"/>
                  </a:lnTo>
                  <a:lnTo>
                    <a:pt x="659" y="54"/>
                  </a:lnTo>
                  <a:lnTo>
                    <a:pt x="655" y="58"/>
                  </a:lnTo>
                  <a:lnTo>
                    <a:pt x="652" y="62"/>
                  </a:lnTo>
                  <a:lnTo>
                    <a:pt x="647" y="67"/>
                  </a:lnTo>
                  <a:lnTo>
                    <a:pt x="645" y="71"/>
                  </a:lnTo>
                  <a:lnTo>
                    <a:pt x="641" y="75"/>
                  </a:lnTo>
                  <a:lnTo>
                    <a:pt x="638" y="79"/>
                  </a:lnTo>
                  <a:lnTo>
                    <a:pt x="636" y="84"/>
                  </a:lnTo>
                  <a:lnTo>
                    <a:pt x="633" y="88"/>
                  </a:lnTo>
                  <a:lnTo>
                    <a:pt x="630" y="91"/>
                  </a:lnTo>
                  <a:lnTo>
                    <a:pt x="628" y="95"/>
                  </a:lnTo>
                  <a:lnTo>
                    <a:pt x="627" y="99"/>
                  </a:lnTo>
                  <a:lnTo>
                    <a:pt x="626" y="103"/>
                  </a:lnTo>
                  <a:lnTo>
                    <a:pt x="625" y="108"/>
                  </a:lnTo>
                  <a:lnTo>
                    <a:pt x="625" y="111"/>
                  </a:lnTo>
                  <a:lnTo>
                    <a:pt x="621" y="109"/>
                  </a:lnTo>
                  <a:lnTo>
                    <a:pt x="615" y="108"/>
                  </a:lnTo>
                  <a:lnTo>
                    <a:pt x="610" y="108"/>
                  </a:lnTo>
                  <a:lnTo>
                    <a:pt x="605" y="108"/>
                  </a:lnTo>
                  <a:lnTo>
                    <a:pt x="600" y="110"/>
                  </a:lnTo>
                  <a:lnTo>
                    <a:pt x="596" y="111"/>
                  </a:lnTo>
                  <a:lnTo>
                    <a:pt x="592" y="112"/>
                  </a:lnTo>
                  <a:lnTo>
                    <a:pt x="587" y="114"/>
                  </a:lnTo>
                  <a:lnTo>
                    <a:pt x="582" y="114"/>
                  </a:lnTo>
                  <a:lnTo>
                    <a:pt x="576" y="113"/>
                  </a:lnTo>
                  <a:lnTo>
                    <a:pt x="570" y="112"/>
                  </a:lnTo>
                  <a:lnTo>
                    <a:pt x="567" y="111"/>
                  </a:lnTo>
                  <a:lnTo>
                    <a:pt x="562" y="110"/>
                  </a:lnTo>
                  <a:lnTo>
                    <a:pt x="557" y="110"/>
                  </a:lnTo>
                  <a:lnTo>
                    <a:pt x="550" y="111"/>
                  </a:lnTo>
                  <a:lnTo>
                    <a:pt x="544" y="112"/>
                  </a:lnTo>
                  <a:lnTo>
                    <a:pt x="539" y="112"/>
                  </a:lnTo>
                  <a:lnTo>
                    <a:pt x="532" y="112"/>
                  </a:lnTo>
                  <a:lnTo>
                    <a:pt x="526" y="110"/>
                  </a:lnTo>
                  <a:lnTo>
                    <a:pt x="520" y="110"/>
                  </a:lnTo>
                  <a:lnTo>
                    <a:pt x="514" y="112"/>
                  </a:lnTo>
                  <a:lnTo>
                    <a:pt x="506" y="113"/>
                  </a:lnTo>
                  <a:lnTo>
                    <a:pt x="500" y="113"/>
                  </a:lnTo>
                  <a:lnTo>
                    <a:pt x="493" y="112"/>
                  </a:lnTo>
                  <a:lnTo>
                    <a:pt x="487" y="111"/>
                  </a:lnTo>
                  <a:lnTo>
                    <a:pt x="480" y="112"/>
                  </a:lnTo>
                  <a:lnTo>
                    <a:pt x="474" y="115"/>
                  </a:lnTo>
                  <a:lnTo>
                    <a:pt x="466" y="116"/>
                  </a:lnTo>
                  <a:lnTo>
                    <a:pt x="460" y="117"/>
                  </a:lnTo>
                  <a:lnTo>
                    <a:pt x="453" y="118"/>
                  </a:lnTo>
                  <a:lnTo>
                    <a:pt x="447" y="118"/>
                  </a:lnTo>
                  <a:lnTo>
                    <a:pt x="439" y="117"/>
                  </a:lnTo>
                  <a:lnTo>
                    <a:pt x="432" y="115"/>
                  </a:lnTo>
                  <a:lnTo>
                    <a:pt x="424" y="117"/>
                  </a:lnTo>
                  <a:lnTo>
                    <a:pt x="419" y="117"/>
                  </a:lnTo>
                  <a:lnTo>
                    <a:pt x="413" y="117"/>
                  </a:lnTo>
                  <a:lnTo>
                    <a:pt x="407" y="117"/>
                  </a:lnTo>
                  <a:lnTo>
                    <a:pt x="401" y="117"/>
                  </a:lnTo>
                  <a:lnTo>
                    <a:pt x="394" y="118"/>
                  </a:lnTo>
                  <a:lnTo>
                    <a:pt x="389" y="120"/>
                  </a:lnTo>
                  <a:lnTo>
                    <a:pt x="384" y="122"/>
                  </a:lnTo>
                  <a:lnTo>
                    <a:pt x="377" y="124"/>
                  </a:lnTo>
                  <a:lnTo>
                    <a:pt x="371" y="125"/>
                  </a:lnTo>
                  <a:lnTo>
                    <a:pt x="363" y="125"/>
                  </a:lnTo>
                  <a:lnTo>
                    <a:pt x="356" y="126"/>
                  </a:lnTo>
                  <a:lnTo>
                    <a:pt x="347" y="125"/>
                  </a:lnTo>
                  <a:lnTo>
                    <a:pt x="338" y="125"/>
                  </a:lnTo>
                  <a:lnTo>
                    <a:pt x="332" y="125"/>
                  </a:lnTo>
                  <a:lnTo>
                    <a:pt x="324" y="126"/>
                  </a:lnTo>
                  <a:lnTo>
                    <a:pt x="318" y="126"/>
                  </a:lnTo>
                  <a:lnTo>
                    <a:pt x="311" y="127"/>
                  </a:lnTo>
                  <a:lnTo>
                    <a:pt x="305" y="127"/>
                  </a:lnTo>
                  <a:lnTo>
                    <a:pt x="297" y="126"/>
                  </a:lnTo>
                  <a:lnTo>
                    <a:pt x="290" y="125"/>
                  </a:lnTo>
                  <a:lnTo>
                    <a:pt x="285" y="123"/>
                  </a:lnTo>
                  <a:lnTo>
                    <a:pt x="279" y="123"/>
                  </a:lnTo>
                  <a:lnTo>
                    <a:pt x="273" y="123"/>
                  </a:lnTo>
                  <a:lnTo>
                    <a:pt x="267" y="124"/>
                  </a:lnTo>
                  <a:lnTo>
                    <a:pt x="259" y="125"/>
                  </a:lnTo>
                  <a:lnTo>
                    <a:pt x="253" y="125"/>
                  </a:lnTo>
                  <a:lnTo>
                    <a:pt x="248" y="125"/>
                  </a:lnTo>
                  <a:lnTo>
                    <a:pt x="244" y="125"/>
                  </a:lnTo>
                  <a:lnTo>
                    <a:pt x="238" y="123"/>
                  </a:lnTo>
                  <a:lnTo>
                    <a:pt x="232" y="123"/>
                  </a:lnTo>
                  <a:lnTo>
                    <a:pt x="226" y="123"/>
                  </a:lnTo>
                  <a:lnTo>
                    <a:pt x="221" y="124"/>
                  </a:lnTo>
                  <a:lnTo>
                    <a:pt x="215" y="125"/>
                  </a:lnTo>
                  <a:lnTo>
                    <a:pt x="207" y="125"/>
                  </a:lnTo>
                  <a:lnTo>
                    <a:pt x="199" y="125"/>
                  </a:lnTo>
                  <a:lnTo>
                    <a:pt x="193" y="125"/>
                  </a:lnTo>
                  <a:lnTo>
                    <a:pt x="186" y="126"/>
                  </a:lnTo>
                  <a:lnTo>
                    <a:pt x="179" y="127"/>
                  </a:lnTo>
                  <a:lnTo>
                    <a:pt x="172" y="129"/>
                  </a:lnTo>
                  <a:lnTo>
                    <a:pt x="165" y="130"/>
                  </a:lnTo>
                  <a:lnTo>
                    <a:pt x="155" y="132"/>
                  </a:lnTo>
                  <a:lnTo>
                    <a:pt x="143" y="133"/>
                  </a:lnTo>
                  <a:lnTo>
                    <a:pt x="132" y="133"/>
                  </a:lnTo>
                  <a:lnTo>
                    <a:pt x="122" y="132"/>
                  </a:lnTo>
                  <a:lnTo>
                    <a:pt x="109" y="133"/>
                  </a:lnTo>
                  <a:lnTo>
                    <a:pt x="102" y="133"/>
                  </a:lnTo>
                  <a:lnTo>
                    <a:pt x="96" y="132"/>
                  </a:lnTo>
                  <a:lnTo>
                    <a:pt x="89" y="133"/>
                  </a:lnTo>
                  <a:lnTo>
                    <a:pt x="81" y="132"/>
                  </a:lnTo>
                  <a:lnTo>
                    <a:pt x="68" y="127"/>
                  </a:lnTo>
                  <a:lnTo>
                    <a:pt x="60" y="128"/>
                  </a:lnTo>
                  <a:lnTo>
                    <a:pt x="52" y="129"/>
                  </a:lnTo>
                  <a:lnTo>
                    <a:pt x="44" y="129"/>
                  </a:lnTo>
                  <a:lnTo>
                    <a:pt x="37" y="129"/>
                  </a:lnTo>
                  <a:lnTo>
                    <a:pt x="29" y="128"/>
                  </a:lnTo>
                  <a:lnTo>
                    <a:pt x="22" y="127"/>
                  </a:lnTo>
                  <a:lnTo>
                    <a:pt x="14" y="125"/>
                  </a:lnTo>
                  <a:lnTo>
                    <a:pt x="7" y="123"/>
                  </a:lnTo>
                  <a:lnTo>
                    <a:pt x="1" y="122"/>
                  </a:lnTo>
                  <a:lnTo>
                    <a:pt x="0" y="120"/>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394" name="Group 67"/>
            <p:cNvGrpSpPr>
              <a:grpSpLocks/>
            </p:cNvGrpSpPr>
            <p:nvPr/>
          </p:nvGrpSpPr>
          <p:grpSpPr bwMode="auto">
            <a:xfrm>
              <a:off x="3613" y="2387"/>
              <a:ext cx="102" cy="69"/>
              <a:chOff x="3613" y="2387"/>
              <a:chExt cx="102" cy="69"/>
            </a:xfrm>
          </p:grpSpPr>
          <p:sp>
            <p:nvSpPr>
              <p:cNvPr id="15914" name="Freeform 68" descr="50%"/>
              <p:cNvSpPr>
                <a:spLocks/>
              </p:cNvSpPr>
              <p:nvPr/>
            </p:nvSpPr>
            <p:spPr bwMode="auto">
              <a:xfrm>
                <a:off x="3613" y="2392"/>
                <a:ext cx="102" cy="64"/>
              </a:xfrm>
              <a:custGeom>
                <a:avLst/>
                <a:gdLst>
                  <a:gd name="T0" fmla="*/ 95 w 102"/>
                  <a:gd name="T1" fmla="*/ 57 h 64"/>
                  <a:gd name="T2" fmla="*/ 89 w 102"/>
                  <a:gd name="T3" fmla="*/ 51 h 64"/>
                  <a:gd name="T4" fmla="*/ 86 w 102"/>
                  <a:gd name="T5" fmla="*/ 47 h 64"/>
                  <a:gd name="T6" fmla="*/ 83 w 102"/>
                  <a:gd name="T7" fmla="*/ 44 h 64"/>
                  <a:gd name="T8" fmla="*/ 80 w 102"/>
                  <a:gd name="T9" fmla="*/ 41 h 64"/>
                  <a:gd name="T10" fmla="*/ 77 w 102"/>
                  <a:gd name="T11" fmla="*/ 37 h 64"/>
                  <a:gd name="T12" fmla="*/ 75 w 102"/>
                  <a:gd name="T13" fmla="*/ 34 h 64"/>
                  <a:gd name="T14" fmla="*/ 72 w 102"/>
                  <a:gd name="T15" fmla="*/ 30 h 64"/>
                  <a:gd name="T16" fmla="*/ 70 w 102"/>
                  <a:gd name="T17" fmla="*/ 25 h 64"/>
                  <a:gd name="T18" fmla="*/ 68 w 102"/>
                  <a:gd name="T19" fmla="*/ 21 h 64"/>
                  <a:gd name="T20" fmla="*/ 67 w 102"/>
                  <a:gd name="T21" fmla="*/ 16 h 64"/>
                  <a:gd name="T22" fmla="*/ 66 w 102"/>
                  <a:gd name="T23" fmla="*/ 11 h 64"/>
                  <a:gd name="T24" fmla="*/ 66 w 102"/>
                  <a:gd name="T25" fmla="*/ 6 h 64"/>
                  <a:gd name="T26" fmla="*/ 65 w 102"/>
                  <a:gd name="T27" fmla="*/ 0 h 64"/>
                  <a:gd name="T28" fmla="*/ 0 w 102"/>
                  <a:gd name="T29" fmla="*/ 0 h 64"/>
                  <a:gd name="T30" fmla="*/ 2 w 102"/>
                  <a:gd name="T31" fmla="*/ 4 h 64"/>
                  <a:gd name="T32" fmla="*/ 5 w 102"/>
                  <a:gd name="T33" fmla="*/ 9 h 64"/>
                  <a:gd name="T34" fmla="*/ 9 w 102"/>
                  <a:gd name="T35" fmla="*/ 14 h 64"/>
                  <a:gd name="T36" fmla="*/ 12 w 102"/>
                  <a:gd name="T37" fmla="*/ 18 h 64"/>
                  <a:gd name="T38" fmla="*/ 17 w 102"/>
                  <a:gd name="T39" fmla="*/ 23 h 64"/>
                  <a:gd name="T40" fmla="*/ 22 w 102"/>
                  <a:gd name="T41" fmla="*/ 28 h 64"/>
                  <a:gd name="T42" fmla="*/ 27 w 102"/>
                  <a:gd name="T43" fmla="*/ 32 h 64"/>
                  <a:gd name="T44" fmla="*/ 32 w 102"/>
                  <a:gd name="T45" fmla="*/ 36 h 64"/>
                  <a:gd name="T46" fmla="*/ 38 w 102"/>
                  <a:gd name="T47" fmla="*/ 41 h 64"/>
                  <a:gd name="T48" fmla="*/ 45 w 102"/>
                  <a:gd name="T49" fmla="*/ 46 h 64"/>
                  <a:gd name="T50" fmla="*/ 51 w 102"/>
                  <a:gd name="T51" fmla="*/ 49 h 64"/>
                  <a:gd name="T52" fmla="*/ 56 w 102"/>
                  <a:gd name="T53" fmla="*/ 52 h 64"/>
                  <a:gd name="T54" fmla="*/ 61 w 102"/>
                  <a:gd name="T55" fmla="*/ 54 h 64"/>
                  <a:gd name="T56" fmla="*/ 67 w 102"/>
                  <a:gd name="T57" fmla="*/ 57 h 64"/>
                  <a:gd name="T58" fmla="*/ 72 w 102"/>
                  <a:gd name="T59" fmla="*/ 59 h 64"/>
                  <a:gd name="T60" fmla="*/ 79 w 102"/>
                  <a:gd name="T61" fmla="*/ 60 h 64"/>
                  <a:gd name="T62" fmla="*/ 86 w 102"/>
                  <a:gd name="T63" fmla="*/ 61 h 64"/>
                  <a:gd name="T64" fmla="*/ 91 w 102"/>
                  <a:gd name="T65" fmla="*/ 62 h 64"/>
                  <a:gd name="T66" fmla="*/ 97 w 102"/>
                  <a:gd name="T67" fmla="*/ 62 h 64"/>
                  <a:gd name="T68" fmla="*/ 101 w 102"/>
                  <a:gd name="T69" fmla="*/ 63 h 64"/>
                  <a:gd name="T70" fmla="*/ 95 w 102"/>
                  <a:gd name="T71" fmla="*/ 57 h 6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02"/>
                  <a:gd name="T109" fmla="*/ 0 h 64"/>
                  <a:gd name="T110" fmla="*/ 102 w 102"/>
                  <a:gd name="T111" fmla="*/ 64 h 6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02" h="64">
                    <a:moveTo>
                      <a:pt x="95" y="57"/>
                    </a:moveTo>
                    <a:lnTo>
                      <a:pt x="89" y="51"/>
                    </a:lnTo>
                    <a:lnTo>
                      <a:pt x="86" y="47"/>
                    </a:lnTo>
                    <a:lnTo>
                      <a:pt x="83" y="44"/>
                    </a:lnTo>
                    <a:lnTo>
                      <a:pt x="80" y="41"/>
                    </a:lnTo>
                    <a:lnTo>
                      <a:pt x="77" y="37"/>
                    </a:lnTo>
                    <a:lnTo>
                      <a:pt x="75" y="34"/>
                    </a:lnTo>
                    <a:lnTo>
                      <a:pt x="72" y="30"/>
                    </a:lnTo>
                    <a:lnTo>
                      <a:pt x="70" y="25"/>
                    </a:lnTo>
                    <a:lnTo>
                      <a:pt x="68" y="21"/>
                    </a:lnTo>
                    <a:lnTo>
                      <a:pt x="67" y="16"/>
                    </a:lnTo>
                    <a:lnTo>
                      <a:pt x="66" y="11"/>
                    </a:lnTo>
                    <a:lnTo>
                      <a:pt x="66" y="6"/>
                    </a:lnTo>
                    <a:lnTo>
                      <a:pt x="65" y="0"/>
                    </a:lnTo>
                    <a:lnTo>
                      <a:pt x="0" y="0"/>
                    </a:lnTo>
                    <a:lnTo>
                      <a:pt x="2" y="4"/>
                    </a:lnTo>
                    <a:lnTo>
                      <a:pt x="5" y="9"/>
                    </a:lnTo>
                    <a:lnTo>
                      <a:pt x="9" y="14"/>
                    </a:lnTo>
                    <a:lnTo>
                      <a:pt x="12" y="18"/>
                    </a:lnTo>
                    <a:lnTo>
                      <a:pt x="17" y="23"/>
                    </a:lnTo>
                    <a:lnTo>
                      <a:pt x="22" y="28"/>
                    </a:lnTo>
                    <a:lnTo>
                      <a:pt x="27" y="32"/>
                    </a:lnTo>
                    <a:lnTo>
                      <a:pt x="32" y="36"/>
                    </a:lnTo>
                    <a:lnTo>
                      <a:pt x="38" y="41"/>
                    </a:lnTo>
                    <a:lnTo>
                      <a:pt x="45" y="46"/>
                    </a:lnTo>
                    <a:lnTo>
                      <a:pt x="51" y="49"/>
                    </a:lnTo>
                    <a:lnTo>
                      <a:pt x="56" y="52"/>
                    </a:lnTo>
                    <a:lnTo>
                      <a:pt x="61" y="54"/>
                    </a:lnTo>
                    <a:lnTo>
                      <a:pt x="67" y="57"/>
                    </a:lnTo>
                    <a:lnTo>
                      <a:pt x="72" y="59"/>
                    </a:lnTo>
                    <a:lnTo>
                      <a:pt x="79" y="60"/>
                    </a:lnTo>
                    <a:lnTo>
                      <a:pt x="86" y="61"/>
                    </a:lnTo>
                    <a:lnTo>
                      <a:pt x="91" y="62"/>
                    </a:lnTo>
                    <a:lnTo>
                      <a:pt x="97" y="62"/>
                    </a:lnTo>
                    <a:lnTo>
                      <a:pt x="101" y="63"/>
                    </a:lnTo>
                    <a:lnTo>
                      <a:pt x="95" y="5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915" name="Freeform 69" descr="50%"/>
              <p:cNvSpPr>
                <a:spLocks/>
              </p:cNvSpPr>
              <p:nvPr/>
            </p:nvSpPr>
            <p:spPr bwMode="auto">
              <a:xfrm>
                <a:off x="3615" y="2387"/>
                <a:ext cx="56" cy="5"/>
              </a:xfrm>
              <a:custGeom>
                <a:avLst/>
                <a:gdLst>
                  <a:gd name="T0" fmla="*/ 0 w 56"/>
                  <a:gd name="T1" fmla="*/ 4 h 5"/>
                  <a:gd name="T2" fmla="*/ 0 w 56"/>
                  <a:gd name="T3" fmla="*/ 3 h 5"/>
                  <a:gd name="T4" fmla="*/ 1 w 56"/>
                  <a:gd name="T5" fmla="*/ 0 h 5"/>
                  <a:gd name="T6" fmla="*/ 55 w 56"/>
                  <a:gd name="T7" fmla="*/ 0 h 5"/>
                  <a:gd name="T8" fmla="*/ 55 w 56"/>
                  <a:gd name="T9" fmla="*/ 4 h 5"/>
                  <a:gd name="T10" fmla="*/ 0 w 56"/>
                  <a:gd name="T11" fmla="*/ 4 h 5"/>
                  <a:gd name="T12" fmla="*/ 0 60000 65536"/>
                  <a:gd name="T13" fmla="*/ 0 60000 65536"/>
                  <a:gd name="T14" fmla="*/ 0 60000 65536"/>
                  <a:gd name="T15" fmla="*/ 0 60000 65536"/>
                  <a:gd name="T16" fmla="*/ 0 60000 65536"/>
                  <a:gd name="T17" fmla="*/ 0 60000 65536"/>
                  <a:gd name="T18" fmla="*/ 0 w 56"/>
                  <a:gd name="T19" fmla="*/ 0 h 5"/>
                  <a:gd name="T20" fmla="*/ 56 w 56"/>
                  <a:gd name="T21" fmla="*/ 5 h 5"/>
                </a:gdLst>
                <a:ahLst/>
                <a:cxnLst>
                  <a:cxn ang="T12">
                    <a:pos x="T0" y="T1"/>
                  </a:cxn>
                  <a:cxn ang="T13">
                    <a:pos x="T2" y="T3"/>
                  </a:cxn>
                  <a:cxn ang="T14">
                    <a:pos x="T4" y="T5"/>
                  </a:cxn>
                  <a:cxn ang="T15">
                    <a:pos x="T6" y="T7"/>
                  </a:cxn>
                  <a:cxn ang="T16">
                    <a:pos x="T8" y="T9"/>
                  </a:cxn>
                  <a:cxn ang="T17">
                    <a:pos x="T10" y="T11"/>
                  </a:cxn>
                </a:cxnLst>
                <a:rect l="T18" t="T19" r="T20" b="T21"/>
                <a:pathLst>
                  <a:path w="56" h="5">
                    <a:moveTo>
                      <a:pt x="0" y="4"/>
                    </a:moveTo>
                    <a:lnTo>
                      <a:pt x="0" y="3"/>
                    </a:lnTo>
                    <a:lnTo>
                      <a:pt x="1" y="0"/>
                    </a:lnTo>
                    <a:lnTo>
                      <a:pt x="55" y="0"/>
                    </a:lnTo>
                    <a:lnTo>
                      <a:pt x="55" y="4"/>
                    </a:lnTo>
                    <a:lnTo>
                      <a:pt x="0" y="4"/>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5395" name="Freeform 70" descr="50%"/>
            <p:cNvSpPr>
              <a:spLocks/>
            </p:cNvSpPr>
            <p:nvPr/>
          </p:nvSpPr>
          <p:spPr bwMode="auto">
            <a:xfrm>
              <a:off x="4334" y="2365"/>
              <a:ext cx="58" cy="46"/>
            </a:xfrm>
            <a:custGeom>
              <a:avLst/>
              <a:gdLst>
                <a:gd name="T0" fmla="*/ 0 w 58"/>
                <a:gd name="T1" fmla="*/ 0 h 46"/>
                <a:gd name="T2" fmla="*/ 2 w 58"/>
                <a:gd name="T3" fmla="*/ 5 h 46"/>
                <a:gd name="T4" fmla="*/ 5 w 58"/>
                <a:gd name="T5" fmla="*/ 9 h 46"/>
                <a:gd name="T6" fmla="*/ 9 w 58"/>
                <a:gd name="T7" fmla="*/ 14 h 46"/>
                <a:gd name="T8" fmla="*/ 12 w 58"/>
                <a:gd name="T9" fmla="*/ 18 h 46"/>
                <a:gd name="T10" fmla="*/ 16 w 58"/>
                <a:gd name="T11" fmla="*/ 23 h 46"/>
                <a:gd name="T12" fmla="*/ 21 w 58"/>
                <a:gd name="T13" fmla="*/ 28 h 46"/>
                <a:gd name="T14" fmla="*/ 24 w 58"/>
                <a:gd name="T15" fmla="*/ 32 h 46"/>
                <a:gd name="T16" fmla="*/ 28 w 58"/>
                <a:gd name="T17" fmla="*/ 35 h 46"/>
                <a:gd name="T18" fmla="*/ 32 w 58"/>
                <a:gd name="T19" fmla="*/ 38 h 46"/>
                <a:gd name="T20" fmla="*/ 36 w 58"/>
                <a:gd name="T21" fmla="*/ 40 h 46"/>
                <a:gd name="T22" fmla="*/ 41 w 58"/>
                <a:gd name="T23" fmla="*/ 42 h 46"/>
                <a:gd name="T24" fmla="*/ 45 w 58"/>
                <a:gd name="T25" fmla="*/ 44 h 46"/>
                <a:gd name="T26" fmla="*/ 50 w 58"/>
                <a:gd name="T27" fmla="*/ 45 h 46"/>
                <a:gd name="T28" fmla="*/ 54 w 58"/>
                <a:gd name="T29" fmla="*/ 45 h 46"/>
                <a:gd name="T30" fmla="*/ 57 w 58"/>
                <a:gd name="T31" fmla="*/ 44 h 46"/>
                <a:gd name="T32" fmla="*/ 54 w 58"/>
                <a:gd name="T33" fmla="*/ 41 h 46"/>
                <a:gd name="T34" fmla="*/ 51 w 58"/>
                <a:gd name="T35" fmla="*/ 37 h 46"/>
                <a:gd name="T36" fmla="*/ 48 w 58"/>
                <a:gd name="T37" fmla="*/ 33 h 46"/>
                <a:gd name="T38" fmla="*/ 45 w 58"/>
                <a:gd name="T39" fmla="*/ 29 h 46"/>
                <a:gd name="T40" fmla="*/ 42 w 58"/>
                <a:gd name="T41" fmla="*/ 24 h 46"/>
                <a:gd name="T42" fmla="*/ 40 w 58"/>
                <a:gd name="T43" fmla="*/ 20 h 46"/>
                <a:gd name="T44" fmla="*/ 38 w 58"/>
                <a:gd name="T45" fmla="*/ 16 h 46"/>
                <a:gd name="T46" fmla="*/ 37 w 58"/>
                <a:gd name="T47" fmla="*/ 10 h 46"/>
                <a:gd name="T48" fmla="*/ 37 w 58"/>
                <a:gd name="T49" fmla="*/ 5 h 46"/>
                <a:gd name="T50" fmla="*/ 37 w 58"/>
                <a:gd name="T51" fmla="*/ 1 h 46"/>
                <a:gd name="T52" fmla="*/ 0 w 58"/>
                <a:gd name="T53" fmla="*/ 0 h 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
                <a:gd name="T82" fmla="*/ 0 h 46"/>
                <a:gd name="T83" fmla="*/ 58 w 58"/>
                <a:gd name="T84" fmla="*/ 46 h 4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 h="46">
                  <a:moveTo>
                    <a:pt x="0" y="0"/>
                  </a:moveTo>
                  <a:lnTo>
                    <a:pt x="2" y="5"/>
                  </a:lnTo>
                  <a:lnTo>
                    <a:pt x="5" y="9"/>
                  </a:lnTo>
                  <a:lnTo>
                    <a:pt x="9" y="14"/>
                  </a:lnTo>
                  <a:lnTo>
                    <a:pt x="12" y="18"/>
                  </a:lnTo>
                  <a:lnTo>
                    <a:pt x="16" y="23"/>
                  </a:lnTo>
                  <a:lnTo>
                    <a:pt x="21" y="28"/>
                  </a:lnTo>
                  <a:lnTo>
                    <a:pt x="24" y="32"/>
                  </a:lnTo>
                  <a:lnTo>
                    <a:pt x="28" y="35"/>
                  </a:lnTo>
                  <a:lnTo>
                    <a:pt x="32" y="38"/>
                  </a:lnTo>
                  <a:lnTo>
                    <a:pt x="36" y="40"/>
                  </a:lnTo>
                  <a:lnTo>
                    <a:pt x="41" y="42"/>
                  </a:lnTo>
                  <a:lnTo>
                    <a:pt x="45" y="44"/>
                  </a:lnTo>
                  <a:lnTo>
                    <a:pt x="50" y="45"/>
                  </a:lnTo>
                  <a:lnTo>
                    <a:pt x="54" y="45"/>
                  </a:lnTo>
                  <a:lnTo>
                    <a:pt x="57" y="44"/>
                  </a:lnTo>
                  <a:lnTo>
                    <a:pt x="54" y="41"/>
                  </a:lnTo>
                  <a:lnTo>
                    <a:pt x="51" y="37"/>
                  </a:lnTo>
                  <a:lnTo>
                    <a:pt x="48" y="33"/>
                  </a:lnTo>
                  <a:lnTo>
                    <a:pt x="45" y="29"/>
                  </a:lnTo>
                  <a:lnTo>
                    <a:pt x="42" y="24"/>
                  </a:lnTo>
                  <a:lnTo>
                    <a:pt x="40" y="20"/>
                  </a:lnTo>
                  <a:lnTo>
                    <a:pt x="38" y="16"/>
                  </a:lnTo>
                  <a:lnTo>
                    <a:pt x="37" y="10"/>
                  </a:lnTo>
                  <a:lnTo>
                    <a:pt x="37" y="5"/>
                  </a:lnTo>
                  <a:lnTo>
                    <a:pt x="37"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396" name="Freeform 71" descr="50%"/>
            <p:cNvSpPr>
              <a:spLocks/>
            </p:cNvSpPr>
            <p:nvPr/>
          </p:nvSpPr>
          <p:spPr bwMode="auto">
            <a:xfrm>
              <a:off x="4213" y="2257"/>
              <a:ext cx="481" cy="145"/>
            </a:xfrm>
            <a:custGeom>
              <a:avLst/>
              <a:gdLst>
                <a:gd name="T0" fmla="*/ 5 w 481"/>
                <a:gd name="T1" fmla="*/ 85 h 145"/>
                <a:gd name="T2" fmla="*/ 20 w 481"/>
                <a:gd name="T3" fmla="*/ 80 h 145"/>
                <a:gd name="T4" fmla="*/ 42 w 481"/>
                <a:gd name="T5" fmla="*/ 73 h 145"/>
                <a:gd name="T6" fmla="*/ 65 w 481"/>
                <a:gd name="T7" fmla="*/ 68 h 145"/>
                <a:gd name="T8" fmla="*/ 89 w 481"/>
                <a:gd name="T9" fmla="*/ 63 h 145"/>
                <a:gd name="T10" fmla="*/ 112 w 481"/>
                <a:gd name="T11" fmla="*/ 58 h 145"/>
                <a:gd name="T12" fmla="*/ 132 w 481"/>
                <a:gd name="T13" fmla="*/ 54 h 145"/>
                <a:gd name="T14" fmla="*/ 143 w 481"/>
                <a:gd name="T15" fmla="*/ 48 h 145"/>
                <a:gd name="T16" fmla="*/ 155 w 481"/>
                <a:gd name="T17" fmla="*/ 37 h 145"/>
                <a:gd name="T18" fmla="*/ 171 w 481"/>
                <a:gd name="T19" fmla="*/ 20 h 145"/>
                <a:gd name="T20" fmla="*/ 188 w 481"/>
                <a:gd name="T21" fmla="*/ 5 h 145"/>
                <a:gd name="T22" fmla="*/ 200 w 481"/>
                <a:gd name="T23" fmla="*/ 17 h 145"/>
                <a:gd name="T24" fmla="*/ 207 w 481"/>
                <a:gd name="T25" fmla="*/ 43 h 145"/>
                <a:gd name="T26" fmla="*/ 211 w 481"/>
                <a:gd name="T27" fmla="*/ 53 h 145"/>
                <a:gd name="T28" fmla="*/ 239 w 481"/>
                <a:gd name="T29" fmla="*/ 57 h 145"/>
                <a:gd name="T30" fmla="*/ 267 w 481"/>
                <a:gd name="T31" fmla="*/ 63 h 145"/>
                <a:gd name="T32" fmla="*/ 288 w 481"/>
                <a:gd name="T33" fmla="*/ 63 h 145"/>
                <a:gd name="T34" fmla="*/ 310 w 481"/>
                <a:gd name="T35" fmla="*/ 58 h 145"/>
                <a:gd name="T36" fmla="*/ 327 w 481"/>
                <a:gd name="T37" fmla="*/ 70 h 145"/>
                <a:gd name="T38" fmla="*/ 344 w 481"/>
                <a:gd name="T39" fmla="*/ 75 h 145"/>
                <a:gd name="T40" fmla="*/ 365 w 481"/>
                <a:gd name="T41" fmla="*/ 75 h 145"/>
                <a:gd name="T42" fmla="*/ 388 w 481"/>
                <a:gd name="T43" fmla="*/ 66 h 145"/>
                <a:gd name="T44" fmla="*/ 413 w 481"/>
                <a:gd name="T45" fmla="*/ 45 h 145"/>
                <a:gd name="T46" fmla="*/ 442 w 481"/>
                <a:gd name="T47" fmla="*/ 20 h 145"/>
                <a:gd name="T48" fmla="*/ 471 w 481"/>
                <a:gd name="T49" fmla="*/ 11 h 145"/>
                <a:gd name="T50" fmla="*/ 472 w 481"/>
                <a:gd name="T51" fmla="*/ 19 h 145"/>
                <a:gd name="T52" fmla="*/ 458 w 481"/>
                <a:gd name="T53" fmla="*/ 37 h 145"/>
                <a:gd name="T54" fmla="*/ 442 w 481"/>
                <a:gd name="T55" fmla="*/ 54 h 145"/>
                <a:gd name="T56" fmla="*/ 431 w 481"/>
                <a:gd name="T57" fmla="*/ 71 h 145"/>
                <a:gd name="T58" fmla="*/ 431 w 481"/>
                <a:gd name="T59" fmla="*/ 89 h 145"/>
                <a:gd name="T60" fmla="*/ 443 w 481"/>
                <a:gd name="T61" fmla="*/ 108 h 145"/>
                <a:gd name="T62" fmla="*/ 457 w 481"/>
                <a:gd name="T63" fmla="*/ 122 h 145"/>
                <a:gd name="T64" fmla="*/ 470 w 481"/>
                <a:gd name="T65" fmla="*/ 133 h 145"/>
                <a:gd name="T66" fmla="*/ 471 w 481"/>
                <a:gd name="T67" fmla="*/ 138 h 145"/>
                <a:gd name="T68" fmla="*/ 453 w 481"/>
                <a:gd name="T69" fmla="*/ 138 h 145"/>
                <a:gd name="T70" fmla="*/ 437 w 481"/>
                <a:gd name="T71" fmla="*/ 134 h 145"/>
                <a:gd name="T72" fmla="*/ 421 w 481"/>
                <a:gd name="T73" fmla="*/ 126 h 145"/>
                <a:gd name="T74" fmla="*/ 396 w 481"/>
                <a:gd name="T75" fmla="*/ 109 h 145"/>
                <a:gd name="T76" fmla="*/ 365 w 481"/>
                <a:gd name="T77" fmla="*/ 107 h 145"/>
                <a:gd name="T78" fmla="*/ 328 w 481"/>
                <a:gd name="T79" fmla="*/ 111 h 145"/>
                <a:gd name="T80" fmla="*/ 304 w 481"/>
                <a:gd name="T81" fmla="*/ 121 h 145"/>
                <a:gd name="T82" fmla="*/ 296 w 481"/>
                <a:gd name="T83" fmla="*/ 132 h 145"/>
                <a:gd name="T84" fmla="*/ 263 w 481"/>
                <a:gd name="T85" fmla="*/ 131 h 145"/>
                <a:gd name="T86" fmla="*/ 235 w 481"/>
                <a:gd name="T87" fmla="*/ 140 h 145"/>
                <a:gd name="T88" fmla="*/ 130 w 481"/>
                <a:gd name="T89" fmla="*/ 144 h 145"/>
                <a:gd name="T90" fmla="*/ 70 w 481"/>
                <a:gd name="T91" fmla="*/ 138 h 145"/>
                <a:gd name="T92" fmla="*/ 17 w 481"/>
                <a:gd name="T93" fmla="*/ 120 h 145"/>
                <a:gd name="T94" fmla="*/ 17 w 481"/>
                <a:gd name="T95" fmla="*/ 110 h 145"/>
                <a:gd name="T96" fmla="*/ 5 w 481"/>
                <a:gd name="T97" fmla="*/ 99 h 145"/>
                <a:gd name="T98" fmla="*/ 1 w 481"/>
                <a:gd name="T99" fmla="*/ 92 h 14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81"/>
                <a:gd name="T151" fmla="*/ 0 h 145"/>
                <a:gd name="T152" fmla="*/ 481 w 481"/>
                <a:gd name="T153" fmla="*/ 145 h 14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81" h="145">
                  <a:moveTo>
                    <a:pt x="0" y="89"/>
                  </a:moveTo>
                  <a:lnTo>
                    <a:pt x="2" y="88"/>
                  </a:lnTo>
                  <a:lnTo>
                    <a:pt x="5" y="85"/>
                  </a:lnTo>
                  <a:lnTo>
                    <a:pt x="11" y="83"/>
                  </a:lnTo>
                  <a:lnTo>
                    <a:pt x="15" y="82"/>
                  </a:lnTo>
                  <a:lnTo>
                    <a:pt x="20" y="80"/>
                  </a:lnTo>
                  <a:lnTo>
                    <a:pt x="27" y="77"/>
                  </a:lnTo>
                  <a:lnTo>
                    <a:pt x="35" y="75"/>
                  </a:lnTo>
                  <a:lnTo>
                    <a:pt x="42" y="73"/>
                  </a:lnTo>
                  <a:lnTo>
                    <a:pt x="49" y="71"/>
                  </a:lnTo>
                  <a:lnTo>
                    <a:pt x="57" y="69"/>
                  </a:lnTo>
                  <a:lnTo>
                    <a:pt x="65" y="68"/>
                  </a:lnTo>
                  <a:lnTo>
                    <a:pt x="74" y="66"/>
                  </a:lnTo>
                  <a:lnTo>
                    <a:pt x="81" y="64"/>
                  </a:lnTo>
                  <a:lnTo>
                    <a:pt x="89" y="63"/>
                  </a:lnTo>
                  <a:lnTo>
                    <a:pt x="95" y="62"/>
                  </a:lnTo>
                  <a:lnTo>
                    <a:pt x="105" y="60"/>
                  </a:lnTo>
                  <a:lnTo>
                    <a:pt x="112" y="58"/>
                  </a:lnTo>
                  <a:lnTo>
                    <a:pt x="120" y="57"/>
                  </a:lnTo>
                  <a:lnTo>
                    <a:pt x="126" y="56"/>
                  </a:lnTo>
                  <a:lnTo>
                    <a:pt x="132" y="54"/>
                  </a:lnTo>
                  <a:lnTo>
                    <a:pt x="137" y="52"/>
                  </a:lnTo>
                  <a:lnTo>
                    <a:pt x="140" y="51"/>
                  </a:lnTo>
                  <a:lnTo>
                    <a:pt x="143" y="48"/>
                  </a:lnTo>
                  <a:lnTo>
                    <a:pt x="147" y="45"/>
                  </a:lnTo>
                  <a:lnTo>
                    <a:pt x="150" y="41"/>
                  </a:lnTo>
                  <a:lnTo>
                    <a:pt x="155" y="37"/>
                  </a:lnTo>
                  <a:lnTo>
                    <a:pt x="160" y="31"/>
                  </a:lnTo>
                  <a:lnTo>
                    <a:pt x="165" y="25"/>
                  </a:lnTo>
                  <a:lnTo>
                    <a:pt x="171" y="20"/>
                  </a:lnTo>
                  <a:lnTo>
                    <a:pt x="176" y="14"/>
                  </a:lnTo>
                  <a:lnTo>
                    <a:pt x="182" y="10"/>
                  </a:lnTo>
                  <a:lnTo>
                    <a:pt x="188" y="5"/>
                  </a:lnTo>
                  <a:lnTo>
                    <a:pt x="195" y="0"/>
                  </a:lnTo>
                  <a:lnTo>
                    <a:pt x="197" y="9"/>
                  </a:lnTo>
                  <a:lnTo>
                    <a:pt x="200" y="17"/>
                  </a:lnTo>
                  <a:lnTo>
                    <a:pt x="203" y="26"/>
                  </a:lnTo>
                  <a:lnTo>
                    <a:pt x="205" y="35"/>
                  </a:lnTo>
                  <a:lnTo>
                    <a:pt x="207" y="43"/>
                  </a:lnTo>
                  <a:lnTo>
                    <a:pt x="206" y="47"/>
                  </a:lnTo>
                  <a:lnTo>
                    <a:pt x="203" y="51"/>
                  </a:lnTo>
                  <a:lnTo>
                    <a:pt x="211" y="53"/>
                  </a:lnTo>
                  <a:lnTo>
                    <a:pt x="218" y="54"/>
                  </a:lnTo>
                  <a:lnTo>
                    <a:pt x="228" y="56"/>
                  </a:lnTo>
                  <a:lnTo>
                    <a:pt x="239" y="57"/>
                  </a:lnTo>
                  <a:lnTo>
                    <a:pt x="249" y="60"/>
                  </a:lnTo>
                  <a:lnTo>
                    <a:pt x="258" y="61"/>
                  </a:lnTo>
                  <a:lnTo>
                    <a:pt x="267" y="63"/>
                  </a:lnTo>
                  <a:lnTo>
                    <a:pt x="275" y="64"/>
                  </a:lnTo>
                  <a:lnTo>
                    <a:pt x="282" y="64"/>
                  </a:lnTo>
                  <a:lnTo>
                    <a:pt x="288" y="63"/>
                  </a:lnTo>
                  <a:lnTo>
                    <a:pt x="293" y="60"/>
                  </a:lnTo>
                  <a:lnTo>
                    <a:pt x="298" y="56"/>
                  </a:lnTo>
                  <a:lnTo>
                    <a:pt x="310" y="58"/>
                  </a:lnTo>
                  <a:lnTo>
                    <a:pt x="323" y="61"/>
                  </a:lnTo>
                  <a:lnTo>
                    <a:pt x="334" y="63"/>
                  </a:lnTo>
                  <a:lnTo>
                    <a:pt x="327" y="70"/>
                  </a:lnTo>
                  <a:lnTo>
                    <a:pt x="331" y="72"/>
                  </a:lnTo>
                  <a:lnTo>
                    <a:pt x="337" y="74"/>
                  </a:lnTo>
                  <a:lnTo>
                    <a:pt x="344" y="75"/>
                  </a:lnTo>
                  <a:lnTo>
                    <a:pt x="351" y="76"/>
                  </a:lnTo>
                  <a:lnTo>
                    <a:pt x="358" y="76"/>
                  </a:lnTo>
                  <a:lnTo>
                    <a:pt x="365" y="75"/>
                  </a:lnTo>
                  <a:lnTo>
                    <a:pt x="373" y="73"/>
                  </a:lnTo>
                  <a:lnTo>
                    <a:pt x="381" y="71"/>
                  </a:lnTo>
                  <a:lnTo>
                    <a:pt x="388" y="66"/>
                  </a:lnTo>
                  <a:lnTo>
                    <a:pt x="397" y="60"/>
                  </a:lnTo>
                  <a:lnTo>
                    <a:pt x="404" y="54"/>
                  </a:lnTo>
                  <a:lnTo>
                    <a:pt x="413" y="45"/>
                  </a:lnTo>
                  <a:lnTo>
                    <a:pt x="422" y="35"/>
                  </a:lnTo>
                  <a:lnTo>
                    <a:pt x="433" y="27"/>
                  </a:lnTo>
                  <a:lnTo>
                    <a:pt x="442" y="20"/>
                  </a:lnTo>
                  <a:lnTo>
                    <a:pt x="451" y="15"/>
                  </a:lnTo>
                  <a:lnTo>
                    <a:pt x="460" y="12"/>
                  </a:lnTo>
                  <a:lnTo>
                    <a:pt x="471" y="11"/>
                  </a:lnTo>
                  <a:lnTo>
                    <a:pt x="480" y="11"/>
                  </a:lnTo>
                  <a:lnTo>
                    <a:pt x="475" y="15"/>
                  </a:lnTo>
                  <a:lnTo>
                    <a:pt x="472" y="19"/>
                  </a:lnTo>
                  <a:lnTo>
                    <a:pt x="470" y="22"/>
                  </a:lnTo>
                  <a:lnTo>
                    <a:pt x="463" y="32"/>
                  </a:lnTo>
                  <a:lnTo>
                    <a:pt x="458" y="37"/>
                  </a:lnTo>
                  <a:lnTo>
                    <a:pt x="452" y="42"/>
                  </a:lnTo>
                  <a:lnTo>
                    <a:pt x="446" y="48"/>
                  </a:lnTo>
                  <a:lnTo>
                    <a:pt x="442" y="54"/>
                  </a:lnTo>
                  <a:lnTo>
                    <a:pt x="438" y="60"/>
                  </a:lnTo>
                  <a:lnTo>
                    <a:pt x="434" y="66"/>
                  </a:lnTo>
                  <a:lnTo>
                    <a:pt x="431" y="71"/>
                  </a:lnTo>
                  <a:lnTo>
                    <a:pt x="430" y="77"/>
                  </a:lnTo>
                  <a:lnTo>
                    <a:pt x="429" y="83"/>
                  </a:lnTo>
                  <a:lnTo>
                    <a:pt x="431" y="89"/>
                  </a:lnTo>
                  <a:lnTo>
                    <a:pt x="434" y="96"/>
                  </a:lnTo>
                  <a:lnTo>
                    <a:pt x="438" y="102"/>
                  </a:lnTo>
                  <a:lnTo>
                    <a:pt x="443" y="108"/>
                  </a:lnTo>
                  <a:lnTo>
                    <a:pt x="447" y="112"/>
                  </a:lnTo>
                  <a:lnTo>
                    <a:pt x="452" y="116"/>
                  </a:lnTo>
                  <a:lnTo>
                    <a:pt x="457" y="122"/>
                  </a:lnTo>
                  <a:lnTo>
                    <a:pt x="463" y="127"/>
                  </a:lnTo>
                  <a:lnTo>
                    <a:pt x="467" y="130"/>
                  </a:lnTo>
                  <a:lnTo>
                    <a:pt x="470" y="133"/>
                  </a:lnTo>
                  <a:lnTo>
                    <a:pt x="474" y="135"/>
                  </a:lnTo>
                  <a:lnTo>
                    <a:pt x="476" y="138"/>
                  </a:lnTo>
                  <a:lnTo>
                    <a:pt x="471" y="138"/>
                  </a:lnTo>
                  <a:lnTo>
                    <a:pt x="464" y="138"/>
                  </a:lnTo>
                  <a:lnTo>
                    <a:pt x="458" y="138"/>
                  </a:lnTo>
                  <a:lnTo>
                    <a:pt x="453" y="138"/>
                  </a:lnTo>
                  <a:lnTo>
                    <a:pt x="446" y="137"/>
                  </a:lnTo>
                  <a:lnTo>
                    <a:pt x="441" y="135"/>
                  </a:lnTo>
                  <a:lnTo>
                    <a:pt x="437" y="134"/>
                  </a:lnTo>
                  <a:lnTo>
                    <a:pt x="432" y="131"/>
                  </a:lnTo>
                  <a:lnTo>
                    <a:pt x="426" y="129"/>
                  </a:lnTo>
                  <a:lnTo>
                    <a:pt x="421" y="126"/>
                  </a:lnTo>
                  <a:lnTo>
                    <a:pt x="412" y="119"/>
                  </a:lnTo>
                  <a:lnTo>
                    <a:pt x="405" y="115"/>
                  </a:lnTo>
                  <a:lnTo>
                    <a:pt x="396" y="109"/>
                  </a:lnTo>
                  <a:lnTo>
                    <a:pt x="387" y="108"/>
                  </a:lnTo>
                  <a:lnTo>
                    <a:pt x="378" y="108"/>
                  </a:lnTo>
                  <a:lnTo>
                    <a:pt x="365" y="107"/>
                  </a:lnTo>
                  <a:lnTo>
                    <a:pt x="354" y="108"/>
                  </a:lnTo>
                  <a:lnTo>
                    <a:pt x="341" y="109"/>
                  </a:lnTo>
                  <a:lnTo>
                    <a:pt x="328" y="111"/>
                  </a:lnTo>
                  <a:lnTo>
                    <a:pt x="314" y="115"/>
                  </a:lnTo>
                  <a:lnTo>
                    <a:pt x="306" y="118"/>
                  </a:lnTo>
                  <a:lnTo>
                    <a:pt x="304" y="121"/>
                  </a:lnTo>
                  <a:lnTo>
                    <a:pt x="306" y="124"/>
                  </a:lnTo>
                  <a:lnTo>
                    <a:pt x="312" y="128"/>
                  </a:lnTo>
                  <a:lnTo>
                    <a:pt x="296" y="132"/>
                  </a:lnTo>
                  <a:lnTo>
                    <a:pt x="274" y="138"/>
                  </a:lnTo>
                  <a:lnTo>
                    <a:pt x="269" y="134"/>
                  </a:lnTo>
                  <a:lnTo>
                    <a:pt x="263" y="131"/>
                  </a:lnTo>
                  <a:lnTo>
                    <a:pt x="257" y="129"/>
                  </a:lnTo>
                  <a:lnTo>
                    <a:pt x="247" y="129"/>
                  </a:lnTo>
                  <a:lnTo>
                    <a:pt x="235" y="140"/>
                  </a:lnTo>
                  <a:lnTo>
                    <a:pt x="224" y="132"/>
                  </a:lnTo>
                  <a:lnTo>
                    <a:pt x="145" y="143"/>
                  </a:lnTo>
                  <a:lnTo>
                    <a:pt x="130" y="144"/>
                  </a:lnTo>
                  <a:lnTo>
                    <a:pt x="115" y="143"/>
                  </a:lnTo>
                  <a:lnTo>
                    <a:pt x="100" y="141"/>
                  </a:lnTo>
                  <a:lnTo>
                    <a:pt x="70" y="138"/>
                  </a:lnTo>
                  <a:lnTo>
                    <a:pt x="42" y="130"/>
                  </a:lnTo>
                  <a:lnTo>
                    <a:pt x="27" y="125"/>
                  </a:lnTo>
                  <a:lnTo>
                    <a:pt x="17" y="120"/>
                  </a:lnTo>
                  <a:lnTo>
                    <a:pt x="28" y="117"/>
                  </a:lnTo>
                  <a:lnTo>
                    <a:pt x="21" y="113"/>
                  </a:lnTo>
                  <a:lnTo>
                    <a:pt x="17" y="110"/>
                  </a:lnTo>
                  <a:lnTo>
                    <a:pt x="9" y="104"/>
                  </a:lnTo>
                  <a:lnTo>
                    <a:pt x="8" y="102"/>
                  </a:lnTo>
                  <a:lnTo>
                    <a:pt x="5" y="99"/>
                  </a:lnTo>
                  <a:lnTo>
                    <a:pt x="4" y="97"/>
                  </a:lnTo>
                  <a:lnTo>
                    <a:pt x="2" y="94"/>
                  </a:lnTo>
                  <a:lnTo>
                    <a:pt x="1" y="92"/>
                  </a:lnTo>
                  <a:lnTo>
                    <a:pt x="0" y="8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397" name="Group 72"/>
            <p:cNvGrpSpPr>
              <a:grpSpLocks/>
            </p:cNvGrpSpPr>
            <p:nvPr/>
          </p:nvGrpSpPr>
          <p:grpSpPr bwMode="auto">
            <a:xfrm>
              <a:off x="4253" y="2349"/>
              <a:ext cx="7" cy="7"/>
              <a:chOff x="4253" y="2349"/>
              <a:chExt cx="7" cy="7"/>
            </a:xfrm>
          </p:grpSpPr>
          <p:sp>
            <p:nvSpPr>
              <p:cNvPr id="15912" name="Oval 73" descr="50%"/>
              <p:cNvSpPr>
                <a:spLocks noChangeArrowheads="1"/>
              </p:cNvSpPr>
              <p:nvPr/>
            </p:nvSpPr>
            <p:spPr bwMode="auto">
              <a:xfrm>
                <a:off x="4253" y="2349"/>
                <a:ext cx="7" cy="7"/>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913" name="Arc 74" descr="50%"/>
              <p:cNvSpPr>
                <a:spLocks/>
              </p:cNvSpPr>
              <p:nvPr/>
            </p:nvSpPr>
            <p:spPr bwMode="auto">
              <a:xfrm>
                <a:off x="4257" y="2352"/>
                <a:ext cx="2"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398" name="Group 75"/>
            <p:cNvGrpSpPr>
              <a:grpSpLocks/>
            </p:cNvGrpSpPr>
            <p:nvPr/>
          </p:nvGrpSpPr>
          <p:grpSpPr bwMode="auto">
            <a:xfrm>
              <a:off x="4280" y="2365"/>
              <a:ext cx="30" cy="13"/>
              <a:chOff x="4280" y="2365"/>
              <a:chExt cx="30" cy="13"/>
            </a:xfrm>
          </p:grpSpPr>
          <p:sp>
            <p:nvSpPr>
              <p:cNvPr id="15907" name="Arc 76" descr="50%"/>
              <p:cNvSpPr>
                <a:spLocks/>
              </p:cNvSpPr>
              <p:nvPr/>
            </p:nvSpPr>
            <p:spPr bwMode="auto">
              <a:xfrm>
                <a:off x="4288" y="2365"/>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08" name="Arc 77" descr="50%"/>
              <p:cNvSpPr>
                <a:spLocks/>
              </p:cNvSpPr>
              <p:nvPr/>
            </p:nvSpPr>
            <p:spPr bwMode="auto">
              <a:xfrm>
                <a:off x="4280" y="2365"/>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09" name="Arc 78" descr="50%"/>
              <p:cNvSpPr>
                <a:spLocks/>
              </p:cNvSpPr>
              <p:nvPr/>
            </p:nvSpPr>
            <p:spPr bwMode="auto">
              <a:xfrm>
                <a:off x="4293" y="2365"/>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10" name="Arc 79" descr="50%"/>
              <p:cNvSpPr>
                <a:spLocks/>
              </p:cNvSpPr>
              <p:nvPr/>
            </p:nvSpPr>
            <p:spPr bwMode="auto">
              <a:xfrm>
                <a:off x="4301" y="2365"/>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11" name="Arc 80" descr="50%"/>
              <p:cNvSpPr>
                <a:spLocks/>
              </p:cNvSpPr>
              <p:nvPr/>
            </p:nvSpPr>
            <p:spPr bwMode="auto">
              <a:xfrm>
                <a:off x="4308" y="2365"/>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399" name="Freeform 81" descr="50%"/>
            <p:cNvSpPr>
              <a:spLocks/>
            </p:cNvSpPr>
            <p:nvPr/>
          </p:nvSpPr>
          <p:spPr bwMode="auto">
            <a:xfrm>
              <a:off x="4214" y="2258"/>
              <a:ext cx="471" cy="91"/>
            </a:xfrm>
            <a:custGeom>
              <a:avLst/>
              <a:gdLst>
                <a:gd name="T0" fmla="*/ 10 w 471"/>
                <a:gd name="T1" fmla="*/ 76 h 91"/>
                <a:gd name="T2" fmla="*/ 32 w 471"/>
                <a:gd name="T3" fmla="*/ 69 h 91"/>
                <a:gd name="T4" fmla="*/ 63 w 471"/>
                <a:gd name="T5" fmla="*/ 62 h 91"/>
                <a:gd name="T6" fmla="*/ 94 w 471"/>
                <a:gd name="T7" fmla="*/ 57 h 91"/>
                <a:gd name="T8" fmla="*/ 125 w 471"/>
                <a:gd name="T9" fmla="*/ 51 h 91"/>
                <a:gd name="T10" fmla="*/ 142 w 471"/>
                <a:gd name="T11" fmla="*/ 43 h 91"/>
                <a:gd name="T12" fmla="*/ 157 w 471"/>
                <a:gd name="T13" fmla="*/ 28 h 91"/>
                <a:gd name="T14" fmla="*/ 180 w 471"/>
                <a:gd name="T15" fmla="*/ 8 h 91"/>
                <a:gd name="T16" fmla="*/ 196 w 471"/>
                <a:gd name="T17" fmla="*/ 17 h 91"/>
                <a:gd name="T18" fmla="*/ 203 w 471"/>
                <a:gd name="T19" fmla="*/ 39 h 91"/>
                <a:gd name="T20" fmla="*/ 214 w 471"/>
                <a:gd name="T21" fmla="*/ 50 h 91"/>
                <a:gd name="T22" fmla="*/ 253 w 471"/>
                <a:gd name="T23" fmla="*/ 56 h 91"/>
                <a:gd name="T24" fmla="*/ 282 w 471"/>
                <a:gd name="T25" fmla="*/ 58 h 91"/>
                <a:gd name="T26" fmla="*/ 317 w 471"/>
                <a:gd name="T27" fmla="*/ 56 h 91"/>
                <a:gd name="T28" fmla="*/ 331 w 471"/>
                <a:gd name="T29" fmla="*/ 68 h 91"/>
                <a:gd name="T30" fmla="*/ 359 w 471"/>
                <a:gd name="T31" fmla="*/ 69 h 91"/>
                <a:gd name="T32" fmla="*/ 390 w 471"/>
                <a:gd name="T33" fmla="*/ 55 h 91"/>
                <a:gd name="T34" fmla="*/ 415 w 471"/>
                <a:gd name="T35" fmla="*/ 32 h 91"/>
                <a:gd name="T36" fmla="*/ 435 w 471"/>
                <a:gd name="T37" fmla="*/ 18 h 91"/>
                <a:gd name="T38" fmla="*/ 452 w 471"/>
                <a:gd name="T39" fmla="*/ 11 h 91"/>
                <a:gd name="T40" fmla="*/ 467 w 471"/>
                <a:gd name="T41" fmla="*/ 13 h 91"/>
                <a:gd name="T42" fmla="*/ 455 w 471"/>
                <a:gd name="T43" fmla="*/ 28 h 91"/>
                <a:gd name="T44" fmla="*/ 439 w 471"/>
                <a:gd name="T45" fmla="*/ 42 h 91"/>
                <a:gd name="T46" fmla="*/ 430 w 471"/>
                <a:gd name="T47" fmla="*/ 54 h 91"/>
                <a:gd name="T48" fmla="*/ 423 w 471"/>
                <a:gd name="T49" fmla="*/ 64 h 91"/>
                <a:gd name="T50" fmla="*/ 421 w 471"/>
                <a:gd name="T51" fmla="*/ 76 h 91"/>
                <a:gd name="T52" fmla="*/ 408 w 471"/>
                <a:gd name="T53" fmla="*/ 73 h 91"/>
                <a:gd name="T54" fmla="*/ 395 w 471"/>
                <a:gd name="T55" fmla="*/ 77 h 91"/>
                <a:gd name="T56" fmla="*/ 382 w 471"/>
                <a:gd name="T57" fmla="*/ 76 h 91"/>
                <a:gd name="T58" fmla="*/ 366 w 471"/>
                <a:gd name="T59" fmla="*/ 77 h 91"/>
                <a:gd name="T60" fmla="*/ 350 w 471"/>
                <a:gd name="T61" fmla="*/ 75 h 91"/>
                <a:gd name="T62" fmla="*/ 332 w 471"/>
                <a:gd name="T63" fmla="*/ 76 h 91"/>
                <a:gd name="T64" fmla="*/ 314 w 471"/>
                <a:gd name="T65" fmla="*/ 79 h 91"/>
                <a:gd name="T66" fmla="*/ 296 w 471"/>
                <a:gd name="T67" fmla="*/ 80 h 91"/>
                <a:gd name="T68" fmla="*/ 278 w 471"/>
                <a:gd name="T69" fmla="*/ 80 h 91"/>
                <a:gd name="T70" fmla="*/ 262 w 471"/>
                <a:gd name="T71" fmla="*/ 82 h 91"/>
                <a:gd name="T72" fmla="*/ 245 w 471"/>
                <a:gd name="T73" fmla="*/ 85 h 91"/>
                <a:gd name="T74" fmla="*/ 224 w 471"/>
                <a:gd name="T75" fmla="*/ 85 h 91"/>
                <a:gd name="T76" fmla="*/ 206 w 471"/>
                <a:gd name="T77" fmla="*/ 86 h 91"/>
                <a:gd name="T78" fmla="*/ 188 w 471"/>
                <a:gd name="T79" fmla="*/ 84 h 91"/>
                <a:gd name="T80" fmla="*/ 171 w 471"/>
                <a:gd name="T81" fmla="*/ 85 h 91"/>
                <a:gd name="T82" fmla="*/ 156 w 471"/>
                <a:gd name="T83" fmla="*/ 84 h 91"/>
                <a:gd name="T84" fmla="*/ 139 w 471"/>
                <a:gd name="T85" fmla="*/ 85 h 91"/>
                <a:gd name="T86" fmla="*/ 120 w 471"/>
                <a:gd name="T87" fmla="*/ 86 h 91"/>
                <a:gd name="T88" fmla="*/ 96 w 471"/>
                <a:gd name="T89" fmla="*/ 90 h 91"/>
                <a:gd name="T90" fmla="*/ 69 w 471"/>
                <a:gd name="T91" fmla="*/ 90 h 91"/>
                <a:gd name="T92" fmla="*/ 46 w 471"/>
                <a:gd name="T93" fmla="*/ 87 h 91"/>
                <a:gd name="T94" fmla="*/ 25 w 471"/>
                <a:gd name="T95" fmla="*/ 88 h 91"/>
                <a:gd name="T96" fmla="*/ 5 w 471"/>
                <a:gd name="T97" fmla="*/ 84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71"/>
                <a:gd name="T148" fmla="*/ 0 h 91"/>
                <a:gd name="T149" fmla="*/ 471 w 471"/>
                <a:gd name="T150" fmla="*/ 91 h 9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71" h="91">
                  <a:moveTo>
                    <a:pt x="0" y="82"/>
                  </a:moveTo>
                  <a:lnTo>
                    <a:pt x="3" y="80"/>
                  </a:lnTo>
                  <a:lnTo>
                    <a:pt x="6" y="78"/>
                  </a:lnTo>
                  <a:lnTo>
                    <a:pt x="10" y="76"/>
                  </a:lnTo>
                  <a:lnTo>
                    <a:pt x="14" y="75"/>
                  </a:lnTo>
                  <a:lnTo>
                    <a:pt x="19" y="73"/>
                  </a:lnTo>
                  <a:lnTo>
                    <a:pt x="27" y="72"/>
                  </a:lnTo>
                  <a:lnTo>
                    <a:pt x="32" y="69"/>
                  </a:lnTo>
                  <a:lnTo>
                    <a:pt x="39" y="67"/>
                  </a:lnTo>
                  <a:lnTo>
                    <a:pt x="47" y="65"/>
                  </a:lnTo>
                  <a:lnTo>
                    <a:pt x="55" y="63"/>
                  </a:lnTo>
                  <a:lnTo>
                    <a:pt x="63" y="62"/>
                  </a:lnTo>
                  <a:lnTo>
                    <a:pt x="71" y="61"/>
                  </a:lnTo>
                  <a:lnTo>
                    <a:pt x="79" y="60"/>
                  </a:lnTo>
                  <a:lnTo>
                    <a:pt x="87" y="58"/>
                  </a:lnTo>
                  <a:lnTo>
                    <a:pt x="94" y="57"/>
                  </a:lnTo>
                  <a:lnTo>
                    <a:pt x="101" y="55"/>
                  </a:lnTo>
                  <a:lnTo>
                    <a:pt x="110" y="54"/>
                  </a:lnTo>
                  <a:lnTo>
                    <a:pt x="117" y="52"/>
                  </a:lnTo>
                  <a:lnTo>
                    <a:pt x="125" y="51"/>
                  </a:lnTo>
                  <a:lnTo>
                    <a:pt x="130" y="50"/>
                  </a:lnTo>
                  <a:lnTo>
                    <a:pt x="135" y="49"/>
                  </a:lnTo>
                  <a:lnTo>
                    <a:pt x="139" y="46"/>
                  </a:lnTo>
                  <a:lnTo>
                    <a:pt x="142" y="43"/>
                  </a:lnTo>
                  <a:lnTo>
                    <a:pt x="145" y="40"/>
                  </a:lnTo>
                  <a:lnTo>
                    <a:pt x="147" y="38"/>
                  </a:lnTo>
                  <a:lnTo>
                    <a:pt x="152" y="33"/>
                  </a:lnTo>
                  <a:lnTo>
                    <a:pt x="157" y="28"/>
                  </a:lnTo>
                  <a:lnTo>
                    <a:pt x="162" y="23"/>
                  </a:lnTo>
                  <a:lnTo>
                    <a:pt x="168" y="18"/>
                  </a:lnTo>
                  <a:lnTo>
                    <a:pt x="173" y="13"/>
                  </a:lnTo>
                  <a:lnTo>
                    <a:pt x="180" y="8"/>
                  </a:lnTo>
                  <a:lnTo>
                    <a:pt x="186" y="4"/>
                  </a:lnTo>
                  <a:lnTo>
                    <a:pt x="191" y="0"/>
                  </a:lnTo>
                  <a:lnTo>
                    <a:pt x="193" y="8"/>
                  </a:lnTo>
                  <a:lnTo>
                    <a:pt x="196" y="17"/>
                  </a:lnTo>
                  <a:lnTo>
                    <a:pt x="199" y="24"/>
                  </a:lnTo>
                  <a:lnTo>
                    <a:pt x="201" y="32"/>
                  </a:lnTo>
                  <a:lnTo>
                    <a:pt x="202" y="36"/>
                  </a:lnTo>
                  <a:lnTo>
                    <a:pt x="203" y="39"/>
                  </a:lnTo>
                  <a:lnTo>
                    <a:pt x="202" y="43"/>
                  </a:lnTo>
                  <a:lnTo>
                    <a:pt x="199" y="47"/>
                  </a:lnTo>
                  <a:lnTo>
                    <a:pt x="206" y="49"/>
                  </a:lnTo>
                  <a:lnTo>
                    <a:pt x="214" y="50"/>
                  </a:lnTo>
                  <a:lnTo>
                    <a:pt x="224" y="51"/>
                  </a:lnTo>
                  <a:lnTo>
                    <a:pt x="234" y="53"/>
                  </a:lnTo>
                  <a:lnTo>
                    <a:pt x="245" y="55"/>
                  </a:lnTo>
                  <a:lnTo>
                    <a:pt x="253" y="56"/>
                  </a:lnTo>
                  <a:lnTo>
                    <a:pt x="262" y="58"/>
                  </a:lnTo>
                  <a:lnTo>
                    <a:pt x="269" y="59"/>
                  </a:lnTo>
                  <a:lnTo>
                    <a:pt x="276" y="59"/>
                  </a:lnTo>
                  <a:lnTo>
                    <a:pt x="282" y="58"/>
                  </a:lnTo>
                  <a:lnTo>
                    <a:pt x="288" y="55"/>
                  </a:lnTo>
                  <a:lnTo>
                    <a:pt x="293" y="51"/>
                  </a:lnTo>
                  <a:lnTo>
                    <a:pt x="305" y="53"/>
                  </a:lnTo>
                  <a:lnTo>
                    <a:pt x="317" y="56"/>
                  </a:lnTo>
                  <a:lnTo>
                    <a:pt x="326" y="58"/>
                  </a:lnTo>
                  <a:lnTo>
                    <a:pt x="321" y="64"/>
                  </a:lnTo>
                  <a:lnTo>
                    <a:pt x="325" y="66"/>
                  </a:lnTo>
                  <a:lnTo>
                    <a:pt x="331" y="68"/>
                  </a:lnTo>
                  <a:lnTo>
                    <a:pt x="338" y="69"/>
                  </a:lnTo>
                  <a:lnTo>
                    <a:pt x="345" y="70"/>
                  </a:lnTo>
                  <a:lnTo>
                    <a:pt x="352" y="70"/>
                  </a:lnTo>
                  <a:lnTo>
                    <a:pt x="359" y="69"/>
                  </a:lnTo>
                  <a:lnTo>
                    <a:pt x="366" y="68"/>
                  </a:lnTo>
                  <a:lnTo>
                    <a:pt x="374" y="65"/>
                  </a:lnTo>
                  <a:lnTo>
                    <a:pt x="382" y="61"/>
                  </a:lnTo>
                  <a:lnTo>
                    <a:pt x="390" y="55"/>
                  </a:lnTo>
                  <a:lnTo>
                    <a:pt x="397" y="49"/>
                  </a:lnTo>
                  <a:lnTo>
                    <a:pt x="405" y="41"/>
                  </a:lnTo>
                  <a:lnTo>
                    <a:pt x="409" y="38"/>
                  </a:lnTo>
                  <a:lnTo>
                    <a:pt x="415" y="32"/>
                  </a:lnTo>
                  <a:lnTo>
                    <a:pt x="420" y="28"/>
                  </a:lnTo>
                  <a:lnTo>
                    <a:pt x="425" y="25"/>
                  </a:lnTo>
                  <a:lnTo>
                    <a:pt x="430" y="21"/>
                  </a:lnTo>
                  <a:lnTo>
                    <a:pt x="435" y="18"/>
                  </a:lnTo>
                  <a:lnTo>
                    <a:pt x="440" y="17"/>
                  </a:lnTo>
                  <a:lnTo>
                    <a:pt x="443" y="14"/>
                  </a:lnTo>
                  <a:lnTo>
                    <a:pt x="447" y="13"/>
                  </a:lnTo>
                  <a:lnTo>
                    <a:pt x="452" y="11"/>
                  </a:lnTo>
                  <a:lnTo>
                    <a:pt x="456" y="11"/>
                  </a:lnTo>
                  <a:lnTo>
                    <a:pt x="462" y="10"/>
                  </a:lnTo>
                  <a:lnTo>
                    <a:pt x="470" y="10"/>
                  </a:lnTo>
                  <a:lnTo>
                    <a:pt x="467" y="13"/>
                  </a:lnTo>
                  <a:lnTo>
                    <a:pt x="463" y="17"/>
                  </a:lnTo>
                  <a:lnTo>
                    <a:pt x="461" y="19"/>
                  </a:lnTo>
                  <a:lnTo>
                    <a:pt x="458" y="24"/>
                  </a:lnTo>
                  <a:lnTo>
                    <a:pt x="455" y="28"/>
                  </a:lnTo>
                  <a:lnTo>
                    <a:pt x="450" y="32"/>
                  </a:lnTo>
                  <a:lnTo>
                    <a:pt x="444" y="37"/>
                  </a:lnTo>
                  <a:lnTo>
                    <a:pt x="441" y="39"/>
                  </a:lnTo>
                  <a:lnTo>
                    <a:pt x="439" y="42"/>
                  </a:lnTo>
                  <a:lnTo>
                    <a:pt x="436" y="46"/>
                  </a:lnTo>
                  <a:lnTo>
                    <a:pt x="434" y="49"/>
                  </a:lnTo>
                  <a:lnTo>
                    <a:pt x="432" y="51"/>
                  </a:lnTo>
                  <a:lnTo>
                    <a:pt x="430" y="54"/>
                  </a:lnTo>
                  <a:lnTo>
                    <a:pt x="428" y="57"/>
                  </a:lnTo>
                  <a:lnTo>
                    <a:pt x="426" y="60"/>
                  </a:lnTo>
                  <a:lnTo>
                    <a:pt x="425" y="62"/>
                  </a:lnTo>
                  <a:lnTo>
                    <a:pt x="423" y="64"/>
                  </a:lnTo>
                  <a:lnTo>
                    <a:pt x="422" y="68"/>
                  </a:lnTo>
                  <a:lnTo>
                    <a:pt x="422" y="70"/>
                  </a:lnTo>
                  <a:lnTo>
                    <a:pt x="421" y="73"/>
                  </a:lnTo>
                  <a:lnTo>
                    <a:pt x="421" y="76"/>
                  </a:lnTo>
                  <a:lnTo>
                    <a:pt x="418" y="74"/>
                  </a:lnTo>
                  <a:lnTo>
                    <a:pt x="414" y="73"/>
                  </a:lnTo>
                  <a:lnTo>
                    <a:pt x="411" y="73"/>
                  </a:lnTo>
                  <a:lnTo>
                    <a:pt x="408" y="73"/>
                  </a:lnTo>
                  <a:lnTo>
                    <a:pt x="404" y="74"/>
                  </a:lnTo>
                  <a:lnTo>
                    <a:pt x="402" y="76"/>
                  </a:lnTo>
                  <a:lnTo>
                    <a:pt x="399" y="76"/>
                  </a:lnTo>
                  <a:lnTo>
                    <a:pt x="395" y="77"/>
                  </a:lnTo>
                  <a:lnTo>
                    <a:pt x="392" y="78"/>
                  </a:lnTo>
                  <a:lnTo>
                    <a:pt x="388" y="77"/>
                  </a:lnTo>
                  <a:lnTo>
                    <a:pt x="384" y="77"/>
                  </a:lnTo>
                  <a:lnTo>
                    <a:pt x="382" y="76"/>
                  </a:lnTo>
                  <a:lnTo>
                    <a:pt x="379" y="75"/>
                  </a:lnTo>
                  <a:lnTo>
                    <a:pt x="375" y="75"/>
                  </a:lnTo>
                  <a:lnTo>
                    <a:pt x="371" y="76"/>
                  </a:lnTo>
                  <a:lnTo>
                    <a:pt x="366" y="77"/>
                  </a:lnTo>
                  <a:lnTo>
                    <a:pt x="363" y="76"/>
                  </a:lnTo>
                  <a:lnTo>
                    <a:pt x="359" y="76"/>
                  </a:lnTo>
                  <a:lnTo>
                    <a:pt x="355" y="75"/>
                  </a:lnTo>
                  <a:lnTo>
                    <a:pt x="350" y="75"/>
                  </a:lnTo>
                  <a:lnTo>
                    <a:pt x="347" y="76"/>
                  </a:lnTo>
                  <a:lnTo>
                    <a:pt x="341" y="77"/>
                  </a:lnTo>
                  <a:lnTo>
                    <a:pt x="337" y="77"/>
                  </a:lnTo>
                  <a:lnTo>
                    <a:pt x="332" y="76"/>
                  </a:lnTo>
                  <a:lnTo>
                    <a:pt x="328" y="76"/>
                  </a:lnTo>
                  <a:lnTo>
                    <a:pt x="323" y="77"/>
                  </a:lnTo>
                  <a:lnTo>
                    <a:pt x="320" y="78"/>
                  </a:lnTo>
                  <a:lnTo>
                    <a:pt x="314" y="79"/>
                  </a:lnTo>
                  <a:lnTo>
                    <a:pt x="310" y="80"/>
                  </a:lnTo>
                  <a:lnTo>
                    <a:pt x="305" y="80"/>
                  </a:lnTo>
                  <a:lnTo>
                    <a:pt x="301" y="80"/>
                  </a:lnTo>
                  <a:lnTo>
                    <a:pt x="296" y="80"/>
                  </a:lnTo>
                  <a:lnTo>
                    <a:pt x="291" y="78"/>
                  </a:lnTo>
                  <a:lnTo>
                    <a:pt x="286" y="80"/>
                  </a:lnTo>
                  <a:lnTo>
                    <a:pt x="282" y="80"/>
                  </a:lnTo>
                  <a:lnTo>
                    <a:pt x="278" y="80"/>
                  </a:lnTo>
                  <a:lnTo>
                    <a:pt x="274" y="80"/>
                  </a:lnTo>
                  <a:lnTo>
                    <a:pt x="270" y="80"/>
                  </a:lnTo>
                  <a:lnTo>
                    <a:pt x="266" y="80"/>
                  </a:lnTo>
                  <a:lnTo>
                    <a:pt x="262" y="82"/>
                  </a:lnTo>
                  <a:lnTo>
                    <a:pt x="259" y="83"/>
                  </a:lnTo>
                  <a:lnTo>
                    <a:pt x="254" y="84"/>
                  </a:lnTo>
                  <a:lnTo>
                    <a:pt x="250" y="84"/>
                  </a:lnTo>
                  <a:lnTo>
                    <a:pt x="245" y="85"/>
                  </a:lnTo>
                  <a:lnTo>
                    <a:pt x="240" y="86"/>
                  </a:lnTo>
                  <a:lnTo>
                    <a:pt x="234" y="85"/>
                  </a:lnTo>
                  <a:lnTo>
                    <a:pt x="228" y="85"/>
                  </a:lnTo>
                  <a:lnTo>
                    <a:pt x="224" y="85"/>
                  </a:lnTo>
                  <a:lnTo>
                    <a:pt x="218" y="86"/>
                  </a:lnTo>
                  <a:lnTo>
                    <a:pt x="214" y="86"/>
                  </a:lnTo>
                  <a:lnTo>
                    <a:pt x="210" y="86"/>
                  </a:lnTo>
                  <a:lnTo>
                    <a:pt x="206" y="86"/>
                  </a:lnTo>
                  <a:lnTo>
                    <a:pt x="201" y="86"/>
                  </a:lnTo>
                  <a:lnTo>
                    <a:pt x="196" y="84"/>
                  </a:lnTo>
                  <a:lnTo>
                    <a:pt x="192" y="84"/>
                  </a:lnTo>
                  <a:lnTo>
                    <a:pt x="188" y="84"/>
                  </a:lnTo>
                  <a:lnTo>
                    <a:pt x="184" y="84"/>
                  </a:lnTo>
                  <a:lnTo>
                    <a:pt x="180" y="84"/>
                  </a:lnTo>
                  <a:lnTo>
                    <a:pt x="175" y="84"/>
                  </a:lnTo>
                  <a:lnTo>
                    <a:pt x="171" y="85"/>
                  </a:lnTo>
                  <a:lnTo>
                    <a:pt x="167" y="85"/>
                  </a:lnTo>
                  <a:lnTo>
                    <a:pt x="164" y="84"/>
                  </a:lnTo>
                  <a:lnTo>
                    <a:pt x="160" y="84"/>
                  </a:lnTo>
                  <a:lnTo>
                    <a:pt x="156" y="84"/>
                  </a:lnTo>
                  <a:lnTo>
                    <a:pt x="152" y="84"/>
                  </a:lnTo>
                  <a:lnTo>
                    <a:pt x="149" y="84"/>
                  </a:lnTo>
                  <a:lnTo>
                    <a:pt x="145" y="84"/>
                  </a:lnTo>
                  <a:lnTo>
                    <a:pt x="139" y="85"/>
                  </a:lnTo>
                  <a:lnTo>
                    <a:pt x="135" y="85"/>
                  </a:lnTo>
                  <a:lnTo>
                    <a:pt x="130" y="84"/>
                  </a:lnTo>
                  <a:lnTo>
                    <a:pt x="125" y="85"/>
                  </a:lnTo>
                  <a:lnTo>
                    <a:pt x="120" y="86"/>
                  </a:lnTo>
                  <a:lnTo>
                    <a:pt x="116" y="88"/>
                  </a:lnTo>
                  <a:lnTo>
                    <a:pt x="111" y="89"/>
                  </a:lnTo>
                  <a:lnTo>
                    <a:pt x="104" y="90"/>
                  </a:lnTo>
                  <a:lnTo>
                    <a:pt x="96" y="90"/>
                  </a:lnTo>
                  <a:lnTo>
                    <a:pt x="89" y="90"/>
                  </a:lnTo>
                  <a:lnTo>
                    <a:pt x="82" y="90"/>
                  </a:lnTo>
                  <a:lnTo>
                    <a:pt x="74" y="90"/>
                  </a:lnTo>
                  <a:lnTo>
                    <a:pt x="69" y="90"/>
                  </a:lnTo>
                  <a:lnTo>
                    <a:pt x="65" y="90"/>
                  </a:lnTo>
                  <a:lnTo>
                    <a:pt x="60" y="90"/>
                  </a:lnTo>
                  <a:lnTo>
                    <a:pt x="54" y="90"/>
                  </a:lnTo>
                  <a:lnTo>
                    <a:pt x="46" y="87"/>
                  </a:lnTo>
                  <a:lnTo>
                    <a:pt x="40" y="87"/>
                  </a:lnTo>
                  <a:lnTo>
                    <a:pt x="35" y="88"/>
                  </a:lnTo>
                  <a:lnTo>
                    <a:pt x="29" y="88"/>
                  </a:lnTo>
                  <a:lnTo>
                    <a:pt x="25" y="88"/>
                  </a:lnTo>
                  <a:lnTo>
                    <a:pt x="20" y="87"/>
                  </a:lnTo>
                  <a:lnTo>
                    <a:pt x="15" y="86"/>
                  </a:lnTo>
                  <a:lnTo>
                    <a:pt x="10" y="85"/>
                  </a:lnTo>
                  <a:lnTo>
                    <a:pt x="5" y="84"/>
                  </a:lnTo>
                  <a:lnTo>
                    <a:pt x="0" y="83"/>
                  </a:lnTo>
                  <a:lnTo>
                    <a:pt x="0" y="8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400" name="Group 82"/>
            <p:cNvGrpSpPr>
              <a:grpSpLocks/>
            </p:cNvGrpSpPr>
            <p:nvPr/>
          </p:nvGrpSpPr>
          <p:grpSpPr bwMode="auto">
            <a:xfrm>
              <a:off x="4310" y="2373"/>
              <a:ext cx="69" cy="51"/>
              <a:chOff x="4310" y="2373"/>
              <a:chExt cx="69" cy="51"/>
            </a:xfrm>
          </p:grpSpPr>
          <p:sp>
            <p:nvSpPr>
              <p:cNvPr id="15905" name="Freeform 83" descr="50%"/>
              <p:cNvSpPr>
                <a:spLocks/>
              </p:cNvSpPr>
              <p:nvPr/>
            </p:nvSpPr>
            <p:spPr bwMode="auto">
              <a:xfrm>
                <a:off x="4310" y="2379"/>
                <a:ext cx="69" cy="45"/>
              </a:xfrm>
              <a:custGeom>
                <a:avLst/>
                <a:gdLst>
                  <a:gd name="T0" fmla="*/ 64 w 69"/>
                  <a:gd name="T1" fmla="*/ 39 h 45"/>
                  <a:gd name="T2" fmla="*/ 60 w 69"/>
                  <a:gd name="T3" fmla="*/ 35 h 45"/>
                  <a:gd name="T4" fmla="*/ 58 w 69"/>
                  <a:gd name="T5" fmla="*/ 33 h 45"/>
                  <a:gd name="T6" fmla="*/ 56 w 69"/>
                  <a:gd name="T7" fmla="*/ 31 h 45"/>
                  <a:gd name="T8" fmla="*/ 54 w 69"/>
                  <a:gd name="T9" fmla="*/ 28 h 45"/>
                  <a:gd name="T10" fmla="*/ 52 w 69"/>
                  <a:gd name="T11" fmla="*/ 26 h 45"/>
                  <a:gd name="T12" fmla="*/ 50 w 69"/>
                  <a:gd name="T13" fmla="*/ 23 h 45"/>
                  <a:gd name="T14" fmla="*/ 48 w 69"/>
                  <a:gd name="T15" fmla="*/ 21 h 45"/>
                  <a:gd name="T16" fmla="*/ 47 w 69"/>
                  <a:gd name="T17" fmla="*/ 17 h 45"/>
                  <a:gd name="T18" fmla="*/ 46 w 69"/>
                  <a:gd name="T19" fmla="*/ 14 h 45"/>
                  <a:gd name="T20" fmla="*/ 45 w 69"/>
                  <a:gd name="T21" fmla="*/ 11 h 45"/>
                  <a:gd name="T22" fmla="*/ 44 w 69"/>
                  <a:gd name="T23" fmla="*/ 8 h 45"/>
                  <a:gd name="T24" fmla="*/ 44 w 69"/>
                  <a:gd name="T25" fmla="*/ 4 h 45"/>
                  <a:gd name="T26" fmla="*/ 44 w 69"/>
                  <a:gd name="T27" fmla="*/ 0 h 45"/>
                  <a:gd name="T28" fmla="*/ 0 w 69"/>
                  <a:gd name="T29" fmla="*/ 0 h 45"/>
                  <a:gd name="T30" fmla="*/ 1 w 69"/>
                  <a:gd name="T31" fmla="*/ 3 h 45"/>
                  <a:gd name="T32" fmla="*/ 3 w 69"/>
                  <a:gd name="T33" fmla="*/ 6 h 45"/>
                  <a:gd name="T34" fmla="*/ 5 w 69"/>
                  <a:gd name="T35" fmla="*/ 9 h 45"/>
                  <a:gd name="T36" fmla="*/ 8 w 69"/>
                  <a:gd name="T37" fmla="*/ 12 h 45"/>
                  <a:gd name="T38" fmla="*/ 11 w 69"/>
                  <a:gd name="T39" fmla="*/ 16 h 45"/>
                  <a:gd name="T40" fmla="*/ 14 w 69"/>
                  <a:gd name="T41" fmla="*/ 19 h 45"/>
                  <a:gd name="T42" fmla="*/ 18 w 69"/>
                  <a:gd name="T43" fmla="*/ 22 h 45"/>
                  <a:gd name="T44" fmla="*/ 21 w 69"/>
                  <a:gd name="T45" fmla="*/ 25 h 45"/>
                  <a:gd name="T46" fmla="*/ 25 w 69"/>
                  <a:gd name="T47" fmla="*/ 28 h 45"/>
                  <a:gd name="T48" fmla="*/ 30 w 69"/>
                  <a:gd name="T49" fmla="*/ 32 h 45"/>
                  <a:gd name="T50" fmla="*/ 34 w 69"/>
                  <a:gd name="T51" fmla="*/ 34 h 45"/>
                  <a:gd name="T52" fmla="*/ 38 w 69"/>
                  <a:gd name="T53" fmla="*/ 36 h 45"/>
                  <a:gd name="T54" fmla="*/ 41 w 69"/>
                  <a:gd name="T55" fmla="*/ 38 h 45"/>
                  <a:gd name="T56" fmla="*/ 45 w 69"/>
                  <a:gd name="T57" fmla="*/ 39 h 45"/>
                  <a:gd name="T58" fmla="*/ 49 w 69"/>
                  <a:gd name="T59" fmla="*/ 41 h 45"/>
                  <a:gd name="T60" fmla="*/ 53 w 69"/>
                  <a:gd name="T61" fmla="*/ 42 h 45"/>
                  <a:gd name="T62" fmla="*/ 58 w 69"/>
                  <a:gd name="T63" fmla="*/ 43 h 45"/>
                  <a:gd name="T64" fmla="*/ 62 w 69"/>
                  <a:gd name="T65" fmla="*/ 43 h 45"/>
                  <a:gd name="T66" fmla="*/ 65 w 69"/>
                  <a:gd name="T67" fmla="*/ 43 h 45"/>
                  <a:gd name="T68" fmla="*/ 68 w 69"/>
                  <a:gd name="T69" fmla="*/ 44 h 45"/>
                  <a:gd name="T70" fmla="*/ 64 w 69"/>
                  <a:gd name="T71" fmla="*/ 39 h 4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9"/>
                  <a:gd name="T109" fmla="*/ 0 h 45"/>
                  <a:gd name="T110" fmla="*/ 69 w 69"/>
                  <a:gd name="T111" fmla="*/ 45 h 4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9" h="45">
                    <a:moveTo>
                      <a:pt x="64" y="39"/>
                    </a:moveTo>
                    <a:lnTo>
                      <a:pt x="60" y="35"/>
                    </a:lnTo>
                    <a:lnTo>
                      <a:pt x="58" y="33"/>
                    </a:lnTo>
                    <a:lnTo>
                      <a:pt x="56" y="31"/>
                    </a:lnTo>
                    <a:lnTo>
                      <a:pt x="54" y="28"/>
                    </a:lnTo>
                    <a:lnTo>
                      <a:pt x="52" y="26"/>
                    </a:lnTo>
                    <a:lnTo>
                      <a:pt x="50" y="23"/>
                    </a:lnTo>
                    <a:lnTo>
                      <a:pt x="48" y="21"/>
                    </a:lnTo>
                    <a:lnTo>
                      <a:pt x="47" y="17"/>
                    </a:lnTo>
                    <a:lnTo>
                      <a:pt x="46" y="14"/>
                    </a:lnTo>
                    <a:lnTo>
                      <a:pt x="45" y="11"/>
                    </a:lnTo>
                    <a:lnTo>
                      <a:pt x="44" y="8"/>
                    </a:lnTo>
                    <a:lnTo>
                      <a:pt x="44" y="4"/>
                    </a:lnTo>
                    <a:lnTo>
                      <a:pt x="44" y="0"/>
                    </a:lnTo>
                    <a:lnTo>
                      <a:pt x="0" y="0"/>
                    </a:lnTo>
                    <a:lnTo>
                      <a:pt x="1" y="3"/>
                    </a:lnTo>
                    <a:lnTo>
                      <a:pt x="3" y="6"/>
                    </a:lnTo>
                    <a:lnTo>
                      <a:pt x="5" y="9"/>
                    </a:lnTo>
                    <a:lnTo>
                      <a:pt x="8" y="12"/>
                    </a:lnTo>
                    <a:lnTo>
                      <a:pt x="11" y="16"/>
                    </a:lnTo>
                    <a:lnTo>
                      <a:pt x="14" y="19"/>
                    </a:lnTo>
                    <a:lnTo>
                      <a:pt x="18" y="22"/>
                    </a:lnTo>
                    <a:lnTo>
                      <a:pt x="21" y="25"/>
                    </a:lnTo>
                    <a:lnTo>
                      <a:pt x="25" y="28"/>
                    </a:lnTo>
                    <a:lnTo>
                      <a:pt x="30" y="32"/>
                    </a:lnTo>
                    <a:lnTo>
                      <a:pt x="34" y="34"/>
                    </a:lnTo>
                    <a:lnTo>
                      <a:pt x="38" y="36"/>
                    </a:lnTo>
                    <a:lnTo>
                      <a:pt x="41" y="38"/>
                    </a:lnTo>
                    <a:lnTo>
                      <a:pt x="45" y="39"/>
                    </a:lnTo>
                    <a:lnTo>
                      <a:pt x="49" y="41"/>
                    </a:lnTo>
                    <a:lnTo>
                      <a:pt x="53" y="42"/>
                    </a:lnTo>
                    <a:lnTo>
                      <a:pt x="58" y="43"/>
                    </a:lnTo>
                    <a:lnTo>
                      <a:pt x="62" y="43"/>
                    </a:lnTo>
                    <a:lnTo>
                      <a:pt x="65" y="43"/>
                    </a:lnTo>
                    <a:lnTo>
                      <a:pt x="68" y="44"/>
                    </a:lnTo>
                    <a:lnTo>
                      <a:pt x="64" y="3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906" name="Freeform 84" descr="50%"/>
              <p:cNvSpPr>
                <a:spLocks/>
              </p:cNvSpPr>
              <p:nvPr/>
            </p:nvSpPr>
            <p:spPr bwMode="auto">
              <a:xfrm>
                <a:off x="4311" y="2373"/>
                <a:ext cx="36" cy="6"/>
              </a:xfrm>
              <a:custGeom>
                <a:avLst/>
                <a:gdLst>
                  <a:gd name="T0" fmla="*/ 0 w 36"/>
                  <a:gd name="T1" fmla="*/ 5 h 6"/>
                  <a:gd name="T2" fmla="*/ 0 w 36"/>
                  <a:gd name="T3" fmla="*/ 3 h 6"/>
                  <a:gd name="T4" fmla="*/ 1 w 36"/>
                  <a:gd name="T5" fmla="*/ 0 h 6"/>
                  <a:gd name="T6" fmla="*/ 35 w 36"/>
                  <a:gd name="T7" fmla="*/ 0 h 6"/>
                  <a:gd name="T8" fmla="*/ 35 w 36"/>
                  <a:gd name="T9" fmla="*/ 5 h 6"/>
                  <a:gd name="T10" fmla="*/ 0 w 36"/>
                  <a:gd name="T11" fmla="*/ 5 h 6"/>
                  <a:gd name="T12" fmla="*/ 0 60000 65536"/>
                  <a:gd name="T13" fmla="*/ 0 60000 65536"/>
                  <a:gd name="T14" fmla="*/ 0 60000 65536"/>
                  <a:gd name="T15" fmla="*/ 0 60000 65536"/>
                  <a:gd name="T16" fmla="*/ 0 60000 65536"/>
                  <a:gd name="T17" fmla="*/ 0 60000 65536"/>
                  <a:gd name="T18" fmla="*/ 0 w 36"/>
                  <a:gd name="T19" fmla="*/ 0 h 6"/>
                  <a:gd name="T20" fmla="*/ 36 w 36"/>
                  <a:gd name="T21" fmla="*/ 6 h 6"/>
                </a:gdLst>
                <a:ahLst/>
                <a:cxnLst>
                  <a:cxn ang="T12">
                    <a:pos x="T0" y="T1"/>
                  </a:cxn>
                  <a:cxn ang="T13">
                    <a:pos x="T2" y="T3"/>
                  </a:cxn>
                  <a:cxn ang="T14">
                    <a:pos x="T4" y="T5"/>
                  </a:cxn>
                  <a:cxn ang="T15">
                    <a:pos x="T6" y="T7"/>
                  </a:cxn>
                  <a:cxn ang="T16">
                    <a:pos x="T8" y="T9"/>
                  </a:cxn>
                  <a:cxn ang="T17">
                    <a:pos x="T10" y="T11"/>
                  </a:cxn>
                </a:cxnLst>
                <a:rect l="T18" t="T19" r="T20" b="T21"/>
                <a:pathLst>
                  <a:path w="36" h="6">
                    <a:moveTo>
                      <a:pt x="0" y="5"/>
                    </a:moveTo>
                    <a:lnTo>
                      <a:pt x="0" y="3"/>
                    </a:lnTo>
                    <a:lnTo>
                      <a:pt x="1" y="0"/>
                    </a:lnTo>
                    <a:lnTo>
                      <a:pt x="35" y="0"/>
                    </a:lnTo>
                    <a:lnTo>
                      <a:pt x="35" y="5"/>
                    </a:lnTo>
                    <a:lnTo>
                      <a:pt x="0" y="5"/>
                    </a:lnTo>
                  </a:path>
                </a:pathLst>
              </a:custGeom>
              <a:pattFill prst="pct50">
                <a:fgClr>
                  <a:schemeClr val="tx1"/>
                </a:fgClr>
                <a:bgClr>
                  <a:schemeClr val="bg1"/>
                </a:bgClr>
              </a:pattFill>
              <a:ln w="12700" cap="rnd">
                <a:noFill/>
                <a:round/>
                <a:headEnd/>
                <a:tailEnd/>
              </a:ln>
            </p:spPr>
            <p:txBody>
              <a:bodyPr/>
              <a:lstStyle/>
              <a:p>
                <a:endParaRPr lang="zh-CN" altLang="en-US"/>
              </a:p>
            </p:txBody>
          </p:sp>
        </p:grpSp>
        <p:grpSp>
          <p:nvGrpSpPr>
            <p:cNvPr id="15401" name="Group 85"/>
            <p:cNvGrpSpPr>
              <a:grpSpLocks/>
            </p:cNvGrpSpPr>
            <p:nvPr/>
          </p:nvGrpSpPr>
          <p:grpSpPr bwMode="auto">
            <a:xfrm>
              <a:off x="4729" y="2288"/>
              <a:ext cx="321" cy="113"/>
              <a:chOff x="4729" y="2288"/>
              <a:chExt cx="321" cy="113"/>
            </a:xfrm>
          </p:grpSpPr>
          <p:sp>
            <p:nvSpPr>
              <p:cNvPr id="15890" name="Freeform 86" descr="50%"/>
              <p:cNvSpPr>
                <a:spLocks/>
              </p:cNvSpPr>
              <p:nvPr/>
            </p:nvSpPr>
            <p:spPr bwMode="auto">
              <a:xfrm>
                <a:off x="4810" y="2361"/>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891" name="Freeform 87" descr="50%"/>
              <p:cNvSpPr>
                <a:spLocks/>
              </p:cNvSpPr>
              <p:nvPr/>
            </p:nvSpPr>
            <p:spPr bwMode="auto">
              <a:xfrm>
                <a:off x="4729" y="2288"/>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892" name="Group 88"/>
              <p:cNvGrpSpPr>
                <a:grpSpLocks/>
              </p:cNvGrpSpPr>
              <p:nvPr/>
            </p:nvGrpSpPr>
            <p:grpSpPr bwMode="auto">
              <a:xfrm>
                <a:off x="4756" y="2350"/>
                <a:ext cx="2" cy="3"/>
                <a:chOff x="4756" y="2350"/>
                <a:chExt cx="2" cy="3"/>
              </a:xfrm>
            </p:grpSpPr>
            <p:sp>
              <p:nvSpPr>
                <p:cNvPr id="15903" name="Oval 89" descr="50%"/>
                <p:cNvSpPr>
                  <a:spLocks noChangeArrowheads="1"/>
                </p:cNvSpPr>
                <p:nvPr/>
              </p:nvSpPr>
              <p:spPr bwMode="auto">
                <a:xfrm>
                  <a:off x="4756" y="2350"/>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904" name="Arc 90" descr="50%"/>
                <p:cNvSpPr>
                  <a:spLocks/>
                </p:cNvSpPr>
                <p:nvPr/>
              </p:nvSpPr>
              <p:spPr bwMode="auto">
                <a:xfrm>
                  <a:off x="4757" y="2351"/>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893" name="Group 91"/>
              <p:cNvGrpSpPr>
                <a:grpSpLocks/>
              </p:cNvGrpSpPr>
              <p:nvPr/>
            </p:nvGrpSpPr>
            <p:grpSpPr bwMode="auto">
              <a:xfrm>
                <a:off x="4773" y="2362"/>
                <a:ext cx="23" cy="4"/>
                <a:chOff x="4773" y="2362"/>
                <a:chExt cx="23" cy="4"/>
              </a:xfrm>
            </p:grpSpPr>
            <p:sp>
              <p:nvSpPr>
                <p:cNvPr id="15898" name="Arc 92" descr="50%"/>
                <p:cNvSpPr>
                  <a:spLocks/>
                </p:cNvSpPr>
                <p:nvPr/>
              </p:nvSpPr>
              <p:spPr bwMode="auto">
                <a:xfrm>
                  <a:off x="4777" y="236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99" name="Arc 93" descr="50%"/>
                <p:cNvSpPr>
                  <a:spLocks/>
                </p:cNvSpPr>
                <p:nvPr/>
              </p:nvSpPr>
              <p:spPr bwMode="auto">
                <a:xfrm>
                  <a:off x="4773" y="236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00" name="Arc 94" descr="50%"/>
                <p:cNvSpPr>
                  <a:spLocks/>
                </p:cNvSpPr>
                <p:nvPr/>
              </p:nvSpPr>
              <p:spPr bwMode="auto">
                <a:xfrm>
                  <a:off x="4780" y="236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01" name="Arc 95" descr="50%"/>
                <p:cNvSpPr>
                  <a:spLocks/>
                </p:cNvSpPr>
                <p:nvPr/>
              </p:nvSpPr>
              <p:spPr bwMode="auto">
                <a:xfrm>
                  <a:off x="4784" y="236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02" name="Arc 96" descr="50%"/>
                <p:cNvSpPr>
                  <a:spLocks/>
                </p:cNvSpPr>
                <p:nvPr/>
              </p:nvSpPr>
              <p:spPr bwMode="auto">
                <a:xfrm>
                  <a:off x="4790" y="2362"/>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894" name="Freeform 97" descr="50%"/>
              <p:cNvSpPr>
                <a:spLocks/>
              </p:cNvSpPr>
              <p:nvPr/>
            </p:nvSpPr>
            <p:spPr bwMode="auto">
              <a:xfrm>
                <a:off x="4729" y="2290"/>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895" name="Group 98"/>
              <p:cNvGrpSpPr>
                <a:grpSpLocks/>
              </p:cNvGrpSpPr>
              <p:nvPr/>
            </p:nvGrpSpPr>
            <p:grpSpPr bwMode="auto">
              <a:xfrm>
                <a:off x="4793" y="2364"/>
                <a:ext cx="47" cy="37"/>
                <a:chOff x="4793" y="2364"/>
                <a:chExt cx="47" cy="37"/>
              </a:xfrm>
            </p:grpSpPr>
            <p:sp>
              <p:nvSpPr>
                <p:cNvPr id="15896" name="Freeform 99" descr="50%"/>
                <p:cNvSpPr>
                  <a:spLocks/>
                </p:cNvSpPr>
                <p:nvPr/>
              </p:nvSpPr>
              <p:spPr bwMode="auto">
                <a:xfrm>
                  <a:off x="4793" y="2370"/>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897" name="Freeform 100" descr="50%"/>
                <p:cNvSpPr>
                  <a:spLocks/>
                </p:cNvSpPr>
                <p:nvPr/>
              </p:nvSpPr>
              <p:spPr bwMode="auto">
                <a:xfrm>
                  <a:off x="4794" y="2364"/>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sp>
          <p:nvSpPr>
            <p:cNvPr id="15402" name="Rectangle 101"/>
            <p:cNvSpPr>
              <a:spLocks noChangeArrowheads="1"/>
            </p:cNvSpPr>
            <p:nvPr/>
          </p:nvSpPr>
          <p:spPr bwMode="auto">
            <a:xfrm>
              <a:off x="1403" y="3402"/>
              <a:ext cx="1312" cy="402"/>
            </a:xfrm>
            <a:prstGeom prst="rect">
              <a:avLst/>
            </a:prstGeom>
            <a:noFill/>
            <a:ln w="12700">
              <a:noFill/>
              <a:miter lim="800000"/>
              <a:headEnd/>
              <a:tailEnd/>
            </a:ln>
          </p:spPr>
          <p:txBody>
            <a:bodyPr lIns="90488" tIns="44450" rIns="90488" bIns="44450">
              <a:spAutoFit/>
            </a:bodyPr>
            <a:lstStyle/>
            <a:p>
              <a:pPr eaLnBrk="0" hangingPunct="0"/>
              <a:r>
                <a:rPr kumimoji="1" lang="en-US" altLang="zh-CN" sz="1800" i="0">
                  <a:latin typeface="Comic Sans MS" pitchFamily="66" charset="0"/>
                </a:rPr>
                <a:t>Massively Parallel Processors</a:t>
              </a:r>
            </a:p>
          </p:txBody>
        </p:sp>
        <p:grpSp>
          <p:nvGrpSpPr>
            <p:cNvPr id="15403" name="Group 102"/>
            <p:cNvGrpSpPr>
              <a:grpSpLocks/>
            </p:cNvGrpSpPr>
            <p:nvPr/>
          </p:nvGrpSpPr>
          <p:grpSpPr bwMode="auto">
            <a:xfrm>
              <a:off x="1093" y="2864"/>
              <a:ext cx="2121" cy="497"/>
              <a:chOff x="1093" y="2864"/>
              <a:chExt cx="2121" cy="497"/>
            </a:xfrm>
          </p:grpSpPr>
          <p:grpSp>
            <p:nvGrpSpPr>
              <p:cNvPr id="15404" name="Group 103"/>
              <p:cNvGrpSpPr>
                <a:grpSpLocks/>
              </p:cNvGrpSpPr>
              <p:nvPr/>
            </p:nvGrpSpPr>
            <p:grpSpPr bwMode="auto">
              <a:xfrm>
                <a:off x="1093" y="2864"/>
                <a:ext cx="321" cy="497"/>
                <a:chOff x="1093" y="2864"/>
                <a:chExt cx="321" cy="497"/>
              </a:xfrm>
            </p:grpSpPr>
            <p:grpSp>
              <p:nvGrpSpPr>
                <p:cNvPr id="15810" name="Group 104"/>
                <p:cNvGrpSpPr>
                  <a:grpSpLocks/>
                </p:cNvGrpSpPr>
                <p:nvPr/>
              </p:nvGrpSpPr>
              <p:grpSpPr bwMode="auto">
                <a:xfrm>
                  <a:off x="1093" y="2864"/>
                  <a:ext cx="321" cy="113"/>
                  <a:chOff x="1093" y="2864"/>
                  <a:chExt cx="321" cy="113"/>
                </a:xfrm>
              </p:grpSpPr>
              <p:sp>
                <p:nvSpPr>
                  <p:cNvPr id="15875" name="Freeform 105" descr="50%"/>
                  <p:cNvSpPr>
                    <a:spLocks/>
                  </p:cNvSpPr>
                  <p:nvPr/>
                </p:nvSpPr>
                <p:spPr bwMode="auto">
                  <a:xfrm>
                    <a:off x="1174" y="2937"/>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876" name="Freeform 106" descr="50%"/>
                  <p:cNvSpPr>
                    <a:spLocks/>
                  </p:cNvSpPr>
                  <p:nvPr/>
                </p:nvSpPr>
                <p:spPr bwMode="auto">
                  <a:xfrm>
                    <a:off x="1093" y="2864"/>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877" name="Group 107"/>
                  <p:cNvGrpSpPr>
                    <a:grpSpLocks/>
                  </p:cNvGrpSpPr>
                  <p:nvPr/>
                </p:nvGrpSpPr>
                <p:grpSpPr bwMode="auto">
                  <a:xfrm>
                    <a:off x="1120" y="2926"/>
                    <a:ext cx="2" cy="3"/>
                    <a:chOff x="1120" y="2926"/>
                    <a:chExt cx="2" cy="3"/>
                  </a:xfrm>
                </p:grpSpPr>
                <p:sp>
                  <p:nvSpPr>
                    <p:cNvPr id="15888" name="Oval 108" descr="50%"/>
                    <p:cNvSpPr>
                      <a:spLocks noChangeArrowheads="1"/>
                    </p:cNvSpPr>
                    <p:nvPr/>
                  </p:nvSpPr>
                  <p:spPr bwMode="auto">
                    <a:xfrm>
                      <a:off x="1120" y="2926"/>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889" name="Arc 109" descr="50%"/>
                    <p:cNvSpPr>
                      <a:spLocks/>
                    </p:cNvSpPr>
                    <p:nvPr/>
                  </p:nvSpPr>
                  <p:spPr bwMode="auto">
                    <a:xfrm>
                      <a:off x="1121" y="292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878" name="Group 110"/>
                  <p:cNvGrpSpPr>
                    <a:grpSpLocks/>
                  </p:cNvGrpSpPr>
                  <p:nvPr/>
                </p:nvGrpSpPr>
                <p:grpSpPr bwMode="auto">
                  <a:xfrm>
                    <a:off x="1137" y="2938"/>
                    <a:ext cx="23" cy="4"/>
                    <a:chOff x="1137" y="2938"/>
                    <a:chExt cx="23" cy="4"/>
                  </a:xfrm>
                </p:grpSpPr>
                <p:sp>
                  <p:nvSpPr>
                    <p:cNvPr id="15883" name="Arc 111" descr="50%"/>
                    <p:cNvSpPr>
                      <a:spLocks/>
                    </p:cNvSpPr>
                    <p:nvPr/>
                  </p:nvSpPr>
                  <p:spPr bwMode="auto">
                    <a:xfrm>
                      <a:off x="1141" y="293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84" name="Arc 112" descr="50%"/>
                    <p:cNvSpPr>
                      <a:spLocks/>
                    </p:cNvSpPr>
                    <p:nvPr/>
                  </p:nvSpPr>
                  <p:spPr bwMode="auto">
                    <a:xfrm>
                      <a:off x="1137" y="293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85" name="Arc 113" descr="50%"/>
                    <p:cNvSpPr>
                      <a:spLocks/>
                    </p:cNvSpPr>
                    <p:nvPr/>
                  </p:nvSpPr>
                  <p:spPr bwMode="auto">
                    <a:xfrm>
                      <a:off x="1144" y="293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86" name="Arc 114" descr="50%"/>
                    <p:cNvSpPr>
                      <a:spLocks/>
                    </p:cNvSpPr>
                    <p:nvPr/>
                  </p:nvSpPr>
                  <p:spPr bwMode="auto">
                    <a:xfrm>
                      <a:off x="1148" y="293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87" name="Arc 115" descr="50%"/>
                    <p:cNvSpPr>
                      <a:spLocks/>
                    </p:cNvSpPr>
                    <p:nvPr/>
                  </p:nvSpPr>
                  <p:spPr bwMode="auto">
                    <a:xfrm>
                      <a:off x="1154" y="2938"/>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879" name="Freeform 116" descr="50%"/>
                  <p:cNvSpPr>
                    <a:spLocks/>
                  </p:cNvSpPr>
                  <p:nvPr/>
                </p:nvSpPr>
                <p:spPr bwMode="auto">
                  <a:xfrm>
                    <a:off x="1093" y="2866"/>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880" name="Group 117"/>
                  <p:cNvGrpSpPr>
                    <a:grpSpLocks/>
                  </p:cNvGrpSpPr>
                  <p:nvPr/>
                </p:nvGrpSpPr>
                <p:grpSpPr bwMode="auto">
                  <a:xfrm>
                    <a:off x="1157" y="2940"/>
                    <a:ext cx="47" cy="37"/>
                    <a:chOff x="1157" y="2940"/>
                    <a:chExt cx="47" cy="37"/>
                  </a:xfrm>
                </p:grpSpPr>
                <p:sp>
                  <p:nvSpPr>
                    <p:cNvPr id="15881" name="Freeform 118" descr="50%"/>
                    <p:cNvSpPr>
                      <a:spLocks/>
                    </p:cNvSpPr>
                    <p:nvPr/>
                  </p:nvSpPr>
                  <p:spPr bwMode="auto">
                    <a:xfrm>
                      <a:off x="1157" y="2946"/>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882" name="Freeform 119" descr="50%"/>
                    <p:cNvSpPr>
                      <a:spLocks/>
                    </p:cNvSpPr>
                    <p:nvPr/>
                  </p:nvSpPr>
                  <p:spPr bwMode="auto">
                    <a:xfrm>
                      <a:off x="1158" y="294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811" name="Group 120"/>
                <p:cNvGrpSpPr>
                  <a:grpSpLocks/>
                </p:cNvGrpSpPr>
                <p:nvPr/>
              </p:nvGrpSpPr>
              <p:grpSpPr bwMode="auto">
                <a:xfrm>
                  <a:off x="1093" y="2960"/>
                  <a:ext cx="321" cy="113"/>
                  <a:chOff x="1093" y="2960"/>
                  <a:chExt cx="321" cy="113"/>
                </a:xfrm>
              </p:grpSpPr>
              <p:sp>
                <p:nvSpPr>
                  <p:cNvPr id="15860" name="Freeform 121" descr="50%"/>
                  <p:cNvSpPr>
                    <a:spLocks/>
                  </p:cNvSpPr>
                  <p:nvPr/>
                </p:nvSpPr>
                <p:spPr bwMode="auto">
                  <a:xfrm>
                    <a:off x="1174" y="3033"/>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861" name="Freeform 122" descr="50%"/>
                  <p:cNvSpPr>
                    <a:spLocks/>
                  </p:cNvSpPr>
                  <p:nvPr/>
                </p:nvSpPr>
                <p:spPr bwMode="auto">
                  <a:xfrm>
                    <a:off x="1093" y="2960"/>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862" name="Group 123"/>
                  <p:cNvGrpSpPr>
                    <a:grpSpLocks/>
                  </p:cNvGrpSpPr>
                  <p:nvPr/>
                </p:nvGrpSpPr>
                <p:grpSpPr bwMode="auto">
                  <a:xfrm>
                    <a:off x="1120" y="3022"/>
                    <a:ext cx="2" cy="3"/>
                    <a:chOff x="1120" y="3022"/>
                    <a:chExt cx="2" cy="3"/>
                  </a:xfrm>
                </p:grpSpPr>
                <p:sp>
                  <p:nvSpPr>
                    <p:cNvPr id="15873" name="Oval 124" descr="50%"/>
                    <p:cNvSpPr>
                      <a:spLocks noChangeArrowheads="1"/>
                    </p:cNvSpPr>
                    <p:nvPr/>
                  </p:nvSpPr>
                  <p:spPr bwMode="auto">
                    <a:xfrm>
                      <a:off x="1120" y="3022"/>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874" name="Arc 125" descr="50%"/>
                    <p:cNvSpPr>
                      <a:spLocks/>
                    </p:cNvSpPr>
                    <p:nvPr/>
                  </p:nvSpPr>
                  <p:spPr bwMode="auto">
                    <a:xfrm>
                      <a:off x="1121" y="3023"/>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863" name="Group 126"/>
                  <p:cNvGrpSpPr>
                    <a:grpSpLocks/>
                  </p:cNvGrpSpPr>
                  <p:nvPr/>
                </p:nvGrpSpPr>
                <p:grpSpPr bwMode="auto">
                  <a:xfrm>
                    <a:off x="1137" y="3034"/>
                    <a:ext cx="23" cy="4"/>
                    <a:chOff x="1137" y="3034"/>
                    <a:chExt cx="23" cy="4"/>
                  </a:xfrm>
                </p:grpSpPr>
                <p:sp>
                  <p:nvSpPr>
                    <p:cNvPr id="15868" name="Arc 127" descr="50%"/>
                    <p:cNvSpPr>
                      <a:spLocks/>
                    </p:cNvSpPr>
                    <p:nvPr/>
                  </p:nvSpPr>
                  <p:spPr bwMode="auto">
                    <a:xfrm>
                      <a:off x="1141" y="303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69" name="Arc 128" descr="50%"/>
                    <p:cNvSpPr>
                      <a:spLocks/>
                    </p:cNvSpPr>
                    <p:nvPr/>
                  </p:nvSpPr>
                  <p:spPr bwMode="auto">
                    <a:xfrm>
                      <a:off x="1137" y="303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70" name="Arc 129" descr="50%"/>
                    <p:cNvSpPr>
                      <a:spLocks/>
                    </p:cNvSpPr>
                    <p:nvPr/>
                  </p:nvSpPr>
                  <p:spPr bwMode="auto">
                    <a:xfrm>
                      <a:off x="1144" y="3034"/>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71" name="Arc 130" descr="50%"/>
                    <p:cNvSpPr>
                      <a:spLocks/>
                    </p:cNvSpPr>
                    <p:nvPr/>
                  </p:nvSpPr>
                  <p:spPr bwMode="auto">
                    <a:xfrm>
                      <a:off x="1148" y="3034"/>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72" name="Arc 131" descr="50%"/>
                    <p:cNvSpPr>
                      <a:spLocks/>
                    </p:cNvSpPr>
                    <p:nvPr/>
                  </p:nvSpPr>
                  <p:spPr bwMode="auto">
                    <a:xfrm>
                      <a:off x="1154" y="3034"/>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864" name="Freeform 132" descr="50%"/>
                  <p:cNvSpPr>
                    <a:spLocks/>
                  </p:cNvSpPr>
                  <p:nvPr/>
                </p:nvSpPr>
                <p:spPr bwMode="auto">
                  <a:xfrm>
                    <a:off x="1093" y="2962"/>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865" name="Group 133"/>
                  <p:cNvGrpSpPr>
                    <a:grpSpLocks/>
                  </p:cNvGrpSpPr>
                  <p:nvPr/>
                </p:nvGrpSpPr>
                <p:grpSpPr bwMode="auto">
                  <a:xfrm>
                    <a:off x="1157" y="3036"/>
                    <a:ext cx="47" cy="37"/>
                    <a:chOff x="1157" y="3036"/>
                    <a:chExt cx="47" cy="37"/>
                  </a:xfrm>
                </p:grpSpPr>
                <p:sp>
                  <p:nvSpPr>
                    <p:cNvPr id="15866" name="Freeform 134" descr="50%"/>
                    <p:cNvSpPr>
                      <a:spLocks/>
                    </p:cNvSpPr>
                    <p:nvPr/>
                  </p:nvSpPr>
                  <p:spPr bwMode="auto">
                    <a:xfrm>
                      <a:off x="1157" y="3042"/>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867" name="Freeform 135" descr="50%"/>
                    <p:cNvSpPr>
                      <a:spLocks/>
                    </p:cNvSpPr>
                    <p:nvPr/>
                  </p:nvSpPr>
                  <p:spPr bwMode="auto">
                    <a:xfrm>
                      <a:off x="1158" y="3036"/>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812" name="Group 136"/>
                <p:cNvGrpSpPr>
                  <a:grpSpLocks/>
                </p:cNvGrpSpPr>
                <p:nvPr/>
              </p:nvGrpSpPr>
              <p:grpSpPr bwMode="auto">
                <a:xfrm>
                  <a:off x="1093" y="3056"/>
                  <a:ext cx="321" cy="113"/>
                  <a:chOff x="1093" y="3056"/>
                  <a:chExt cx="321" cy="113"/>
                </a:xfrm>
              </p:grpSpPr>
              <p:sp>
                <p:nvSpPr>
                  <p:cNvPr id="15845" name="Freeform 137" descr="50%"/>
                  <p:cNvSpPr>
                    <a:spLocks/>
                  </p:cNvSpPr>
                  <p:nvPr/>
                </p:nvSpPr>
                <p:spPr bwMode="auto">
                  <a:xfrm>
                    <a:off x="1174" y="3129"/>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846" name="Freeform 138" descr="50%"/>
                  <p:cNvSpPr>
                    <a:spLocks/>
                  </p:cNvSpPr>
                  <p:nvPr/>
                </p:nvSpPr>
                <p:spPr bwMode="auto">
                  <a:xfrm>
                    <a:off x="1093" y="3056"/>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847" name="Group 139"/>
                  <p:cNvGrpSpPr>
                    <a:grpSpLocks/>
                  </p:cNvGrpSpPr>
                  <p:nvPr/>
                </p:nvGrpSpPr>
                <p:grpSpPr bwMode="auto">
                  <a:xfrm>
                    <a:off x="1120" y="3118"/>
                    <a:ext cx="2" cy="3"/>
                    <a:chOff x="1120" y="3118"/>
                    <a:chExt cx="2" cy="3"/>
                  </a:xfrm>
                </p:grpSpPr>
                <p:sp>
                  <p:nvSpPr>
                    <p:cNvPr id="15858" name="Oval 140" descr="50%"/>
                    <p:cNvSpPr>
                      <a:spLocks noChangeArrowheads="1"/>
                    </p:cNvSpPr>
                    <p:nvPr/>
                  </p:nvSpPr>
                  <p:spPr bwMode="auto">
                    <a:xfrm>
                      <a:off x="1120" y="3118"/>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859" name="Arc 141" descr="50%"/>
                    <p:cNvSpPr>
                      <a:spLocks/>
                    </p:cNvSpPr>
                    <p:nvPr/>
                  </p:nvSpPr>
                  <p:spPr bwMode="auto">
                    <a:xfrm>
                      <a:off x="1121" y="3119"/>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848" name="Group 142"/>
                  <p:cNvGrpSpPr>
                    <a:grpSpLocks/>
                  </p:cNvGrpSpPr>
                  <p:nvPr/>
                </p:nvGrpSpPr>
                <p:grpSpPr bwMode="auto">
                  <a:xfrm>
                    <a:off x="1137" y="3130"/>
                    <a:ext cx="23" cy="4"/>
                    <a:chOff x="1137" y="3130"/>
                    <a:chExt cx="23" cy="4"/>
                  </a:xfrm>
                </p:grpSpPr>
                <p:sp>
                  <p:nvSpPr>
                    <p:cNvPr id="15853" name="Arc 143" descr="50%"/>
                    <p:cNvSpPr>
                      <a:spLocks/>
                    </p:cNvSpPr>
                    <p:nvPr/>
                  </p:nvSpPr>
                  <p:spPr bwMode="auto">
                    <a:xfrm>
                      <a:off x="1141" y="313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54" name="Arc 144" descr="50%"/>
                    <p:cNvSpPr>
                      <a:spLocks/>
                    </p:cNvSpPr>
                    <p:nvPr/>
                  </p:nvSpPr>
                  <p:spPr bwMode="auto">
                    <a:xfrm>
                      <a:off x="1137" y="313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55" name="Arc 145" descr="50%"/>
                    <p:cNvSpPr>
                      <a:spLocks/>
                    </p:cNvSpPr>
                    <p:nvPr/>
                  </p:nvSpPr>
                  <p:spPr bwMode="auto">
                    <a:xfrm>
                      <a:off x="1144" y="3130"/>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56" name="Arc 146" descr="50%"/>
                    <p:cNvSpPr>
                      <a:spLocks/>
                    </p:cNvSpPr>
                    <p:nvPr/>
                  </p:nvSpPr>
                  <p:spPr bwMode="auto">
                    <a:xfrm>
                      <a:off x="1148" y="3130"/>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57" name="Arc 147" descr="50%"/>
                    <p:cNvSpPr>
                      <a:spLocks/>
                    </p:cNvSpPr>
                    <p:nvPr/>
                  </p:nvSpPr>
                  <p:spPr bwMode="auto">
                    <a:xfrm>
                      <a:off x="1154" y="3130"/>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849" name="Freeform 148" descr="50%"/>
                  <p:cNvSpPr>
                    <a:spLocks/>
                  </p:cNvSpPr>
                  <p:nvPr/>
                </p:nvSpPr>
                <p:spPr bwMode="auto">
                  <a:xfrm>
                    <a:off x="1093" y="3058"/>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850" name="Group 149"/>
                  <p:cNvGrpSpPr>
                    <a:grpSpLocks/>
                  </p:cNvGrpSpPr>
                  <p:nvPr/>
                </p:nvGrpSpPr>
                <p:grpSpPr bwMode="auto">
                  <a:xfrm>
                    <a:off x="1157" y="3132"/>
                    <a:ext cx="47" cy="37"/>
                    <a:chOff x="1157" y="3132"/>
                    <a:chExt cx="47" cy="37"/>
                  </a:xfrm>
                </p:grpSpPr>
                <p:sp>
                  <p:nvSpPr>
                    <p:cNvPr id="15851" name="Freeform 150" descr="50%"/>
                    <p:cNvSpPr>
                      <a:spLocks/>
                    </p:cNvSpPr>
                    <p:nvPr/>
                  </p:nvSpPr>
                  <p:spPr bwMode="auto">
                    <a:xfrm>
                      <a:off x="1157" y="3138"/>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852" name="Freeform 151" descr="50%"/>
                    <p:cNvSpPr>
                      <a:spLocks/>
                    </p:cNvSpPr>
                    <p:nvPr/>
                  </p:nvSpPr>
                  <p:spPr bwMode="auto">
                    <a:xfrm>
                      <a:off x="1158" y="3132"/>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813" name="Group 152"/>
                <p:cNvGrpSpPr>
                  <a:grpSpLocks/>
                </p:cNvGrpSpPr>
                <p:nvPr/>
              </p:nvGrpSpPr>
              <p:grpSpPr bwMode="auto">
                <a:xfrm>
                  <a:off x="1093" y="3152"/>
                  <a:ext cx="321" cy="113"/>
                  <a:chOff x="1093" y="3152"/>
                  <a:chExt cx="321" cy="113"/>
                </a:xfrm>
              </p:grpSpPr>
              <p:sp>
                <p:nvSpPr>
                  <p:cNvPr id="15830" name="Freeform 153" descr="50%"/>
                  <p:cNvSpPr>
                    <a:spLocks/>
                  </p:cNvSpPr>
                  <p:nvPr/>
                </p:nvSpPr>
                <p:spPr bwMode="auto">
                  <a:xfrm>
                    <a:off x="1174" y="3225"/>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831" name="Freeform 154" descr="50%"/>
                  <p:cNvSpPr>
                    <a:spLocks/>
                  </p:cNvSpPr>
                  <p:nvPr/>
                </p:nvSpPr>
                <p:spPr bwMode="auto">
                  <a:xfrm>
                    <a:off x="1093" y="3152"/>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832" name="Group 155"/>
                  <p:cNvGrpSpPr>
                    <a:grpSpLocks/>
                  </p:cNvGrpSpPr>
                  <p:nvPr/>
                </p:nvGrpSpPr>
                <p:grpSpPr bwMode="auto">
                  <a:xfrm>
                    <a:off x="1120" y="3214"/>
                    <a:ext cx="2" cy="3"/>
                    <a:chOff x="1120" y="3214"/>
                    <a:chExt cx="2" cy="3"/>
                  </a:xfrm>
                </p:grpSpPr>
                <p:sp>
                  <p:nvSpPr>
                    <p:cNvPr id="15843" name="Oval 156" descr="50%"/>
                    <p:cNvSpPr>
                      <a:spLocks noChangeArrowheads="1"/>
                    </p:cNvSpPr>
                    <p:nvPr/>
                  </p:nvSpPr>
                  <p:spPr bwMode="auto">
                    <a:xfrm>
                      <a:off x="1120" y="3214"/>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844" name="Arc 157" descr="50%"/>
                    <p:cNvSpPr>
                      <a:spLocks/>
                    </p:cNvSpPr>
                    <p:nvPr/>
                  </p:nvSpPr>
                  <p:spPr bwMode="auto">
                    <a:xfrm>
                      <a:off x="1121" y="3215"/>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833" name="Group 158"/>
                  <p:cNvGrpSpPr>
                    <a:grpSpLocks/>
                  </p:cNvGrpSpPr>
                  <p:nvPr/>
                </p:nvGrpSpPr>
                <p:grpSpPr bwMode="auto">
                  <a:xfrm>
                    <a:off x="1137" y="3226"/>
                    <a:ext cx="23" cy="4"/>
                    <a:chOff x="1137" y="3226"/>
                    <a:chExt cx="23" cy="4"/>
                  </a:xfrm>
                </p:grpSpPr>
                <p:sp>
                  <p:nvSpPr>
                    <p:cNvPr id="15838" name="Arc 159" descr="50%"/>
                    <p:cNvSpPr>
                      <a:spLocks/>
                    </p:cNvSpPr>
                    <p:nvPr/>
                  </p:nvSpPr>
                  <p:spPr bwMode="auto">
                    <a:xfrm>
                      <a:off x="1141" y="322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39" name="Arc 160" descr="50%"/>
                    <p:cNvSpPr>
                      <a:spLocks/>
                    </p:cNvSpPr>
                    <p:nvPr/>
                  </p:nvSpPr>
                  <p:spPr bwMode="auto">
                    <a:xfrm>
                      <a:off x="1137" y="322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40" name="Arc 161" descr="50%"/>
                    <p:cNvSpPr>
                      <a:spLocks/>
                    </p:cNvSpPr>
                    <p:nvPr/>
                  </p:nvSpPr>
                  <p:spPr bwMode="auto">
                    <a:xfrm>
                      <a:off x="1144" y="3226"/>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41" name="Arc 162" descr="50%"/>
                    <p:cNvSpPr>
                      <a:spLocks/>
                    </p:cNvSpPr>
                    <p:nvPr/>
                  </p:nvSpPr>
                  <p:spPr bwMode="auto">
                    <a:xfrm>
                      <a:off x="1148" y="3226"/>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42" name="Arc 163" descr="50%"/>
                    <p:cNvSpPr>
                      <a:spLocks/>
                    </p:cNvSpPr>
                    <p:nvPr/>
                  </p:nvSpPr>
                  <p:spPr bwMode="auto">
                    <a:xfrm>
                      <a:off x="1154" y="3226"/>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834" name="Freeform 164" descr="50%"/>
                  <p:cNvSpPr>
                    <a:spLocks/>
                  </p:cNvSpPr>
                  <p:nvPr/>
                </p:nvSpPr>
                <p:spPr bwMode="auto">
                  <a:xfrm>
                    <a:off x="1093" y="3154"/>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835" name="Group 165"/>
                  <p:cNvGrpSpPr>
                    <a:grpSpLocks/>
                  </p:cNvGrpSpPr>
                  <p:nvPr/>
                </p:nvGrpSpPr>
                <p:grpSpPr bwMode="auto">
                  <a:xfrm>
                    <a:off x="1157" y="3228"/>
                    <a:ext cx="47" cy="37"/>
                    <a:chOff x="1157" y="3228"/>
                    <a:chExt cx="47" cy="37"/>
                  </a:xfrm>
                </p:grpSpPr>
                <p:sp>
                  <p:nvSpPr>
                    <p:cNvPr id="15836" name="Freeform 166" descr="50%"/>
                    <p:cNvSpPr>
                      <a:spLocks/>
                    </p:cNvSpPr>
                    <p:nvPr/>
                  </p:nvSpPr>
                  <p:spPr bwMode="auto">
                    <a:xfrm>
                      <a:off x="1157" y="3234"/>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837" name="Freeform 167" descr="50%"/>
                    <p:cNvSpPr>
                      <a:spLocks/>
                    </p:cNvSpPr>
                    <p:nvPr/>
                  </p:nvSpPr>
                  <p:spPr bwMode="auto">
                    <a:xfrm>
                      <a:off x="1158" y="3228"/>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814" name="Group 168"/>
                <p:cNvGrpSpPr>
                  <a:grpSpLocks/>
                </p:cNvGrpSpPr>
                <p:nvPr/>
              </p:nvGrpSpPr>
              <p:grpSpPr bwMode="auto">
                <a:xfrm>
                  <a:off x="1093" y="3248"/>
                  <a:ext cx="321" cy="113"/>
                  <a:chOff x="1093" y="3248"/>
                  <a:chExt cx="321" cy="113"/>
                </a:xfrm>
              </p:grpSpPr>
              <p:sp>
                <p:nvSpPr>
                  <p:cNvPr id="15815" name="Freeform 169" descr="50%"/>
                  <p:cNvSpPr>
                    <a:spLocks/>
                  </p:cNvSpPr>
                  <p:nvPr/>
                </p:nvSpPr>
                <p:spPr bwMode="auto">
                  <a:xfrm>
                    <a:off x="1174" y="3321"/>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816" name="Freeform 170" descr="50%"/>
                  <p:cNvSpPr>
                    <a:spLocks/>
                  </p:cNvSpPr>
                  <p:nvPr/>
                </p:nvSpPr>
                <p:spPr bwMode="auto">
                  <a:xfrm>
                    <a:off x="1093" y="3248"/>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817" name="Group 171"/>
                  <p:cNvGrpSpPr>
                    <a:grpSpLocks/>
                  </p:cNvGrpSpPr>
                  <p:nvPr/>
                </p:nvGrpSpPr>
                <p:grpSpPr bwMode="auto">
                  <a:xfrm>
                    <a:off x="1120" y="3310"/>
                    <a:ext cx="2" cy="3"/>
                    <a:chOff x="1120" y="3310"/>
                    <a:chExt cx="2" cy="3"/>
                  </a:xfrm>
                </p:grpSpPr>
                <p:sp>
                  <p:nvSpPr>
                    <p:cNvPr id="15828" name="Oval 172" descr="50%"/>
                    <p:cNvSpPr>
                      <a:spLocks noChangeArrowheads="1"/>
                    </p:cNvSpPr>
                    <p:nvPr/>
                  </p:nvSpPr>
                  <p:spPr bwMode="auto">
                    <a:xfrm>
                      <a:off x="1120" y="3310"/>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829" name="Arc 173" descr="50%"/>
                    <p:cNvSpPr>
                      <a:spLocks/>
                    </p:cNvSpPr>
                    <p:nvPr/>
                  </p:nvSpPr>
                  <p:spPr bwMode="auto">
                    <a:xfrm>
                      <a:off x="1121" y="3311"/>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818" name="Group 174"/>
                  <p:cNvGrpSpPr>
                    <a:grpSpLocks/>
                  </p:cNvGrpSpPr>
                  <p:nvPr/>
                </p:nvGrpSpPr>
                <p:grpSpPr bwMode="auto">
                  <a:xfrm>
                    <a:off x="1137" y="3322"/>
                    <a:ext cx="23" cy="4"/>
                    <a:chOff x="1137" y="3322"/>
                    <a:chExt cx="23" cy="4"/>
                  </a:xfrm>
                </p:grpSpPr>
                <p:sp>
                  <p:nvSpPr>
                    <p:cNvPr id="15823" name="Arc 175" descr="50%"/>
                    <p:cNvSpPr>
                      <a:spLocks/>
                    </p:cNvSpPr>
                    <p:nvPr/>
                  </p:nvSpPr>
                  <p:spPr bwMode="auto">
                    <a:xfrm>
                      <a:off x="1141" y="332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24" name="Arc 176" descr="50%"/>
                    <p:cNvSpPr>
                      <a:spLocks/>
                    </p:cNvSpPr>
                    <p:nvPr/>
                  </p:nvSpPr>
                  <p:spPr bwMode="auto">
                    <a:xfrm>
                      <a:off x="1137" y="332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25" name="Arc 177" descr="50%"/>
                    <p:cNvSpPr>
                      <a:spLocks/>
                    </p:cNvSpPr>
                    <p:nvPr/>
                  </p:nvSpPr>
                  <p:spPr bwMode="auto">
                    <a:xfrm>
                      <a:off x="1144" y="332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26" name="Arc 178" descr="50%"/>
                    <p:cNvSpPr>
                      <a:spLocks/>
                    </p:cNvSpPr>
                    <p:nvPr/>
                  </p:nvSpPr>
                  <p:spPr bwMode="auto">
                    <a:xfrm>
                      <a:off x="1148" y="332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27" name="Arc 179" descr="50%"/>
                    <p:cNvSpPr>
                      <a:spLocks/>
                    </p:cNvSpPr>
                    <p:nvPr/>
                  </p:nvSpPr>
                  <p:spPr bwMode="auto">
                    <a:xfrm>
                      <a:off x="1154" y="3322"/>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819" name="Freeform 180" descr="50%"/>
                  <p:cNvSpPr>
                    <a:spLocks/>
                  </p:cNvSpPr>
                  <p:nvPr/>
                </p:nvSpPr>
                <p:spPr bwMode="auto">
                  <a:xfrm>
                    <a:off x="1093" y="3250"/>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820" name="Group 181"/>
                  <p:cNvGrpSpPr>
                    <a:grpSpLocks/>
                  </p:cNvGrpSpPr>
                  <p:nvPr/>
                </p:nvGrpSpPr>
                <p:grpSpPr bwMode="auto">
                  <a:xfrm>
                    <a:off x="1157" y="3324"/>
                    <a:ext cx="47" cy="37"/>
                    <a:chOff x="1157" y="3324"/>
                    <a:chExt cx="47" cy="37"/>
                  </a:xfrm>
                </p:grpSpPr>
                <p:sp>
                  <p:nvSpPr>
                    <p:cNvPr id="15821" name="Freeform 182" descr="50%"/>
                    <p:cNvSpPr>
                      <a:spLocks/>
                    </p:cNvSpPr>
                    <p:nvPr/>
                  </p:nvSpPr>
                  <p:spPr bwMode="auto">
                    <a:xfrm>
                      <a:off x="1157" y="3330"/>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822" name="Freeform 183" descr="50%"/>
                    <p:cNvSpPr>
                      <a:spLocks/>
                    </p:cNvSpPr>
                    <p:nvPr/>
                  </p:nvSpPr>
                  <p:spPr bwMode="auto">
                    <a:xfrm>
                      <a:off x="1158" y="3324"/>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grpSp>
            <p:nvGrpSpPr>
              <p:cNvPr id="15405" name="Group 184"/>
              <p:cNvGrpSpPr>
                <a:grpSpLocks/>
              </p:cNvGrpSpPr>
              <p:nvPr/>
            </p:nvGrpSpPr>
            <p:grpSpPr bwMode="auto">
              <a:xfrm>
                <a:off x="1441" y="2864"/>
                <a:ext cx="321" cy="497"/>
                <a:chOff x="1441" y="2864"/>
                <a:chExt cx="321" cy="497"/>
              </a:xfrm>
            </p:grpSpPr>
            <p:grpSp>
              <p:nvGrpSpPr>
                <p:cNvPr id="15730" name="Group 185"/>
                <p:cNvGrpSpPr>
                  <a:grpSpLocks/>
                </p:cNvGrpSpPr>
                <p:nvPr/>
              </p:nvGrpSpPr>
              <p:grpSpPr bwMode="auto">
                <a:xfrm>
                  <a:off x="1441" y="2864"/>
                  <a:ext cx="321" cy="113"/>
                  <a:chOff x="1441" y="2864"/>
                  <a:chExt cx="321" cy="113"/>
                </a:xfrm>
              </p:grpSpPr>
              <p:sp>
                <p:nvSpPr>
                  <p:cNvPr id="15795" name="Freeform 186" descr="50%"/>
                  <p:cNvSpPr>
                    <a:spLocks/>
                  </p:cNvSpPr>
                  <p:nvPr/>
                </p:nvSpPr>
                <p:spPr bwMode="auto">
                  <a:xfrm>
                    <a:off x="1522" y="2937"/>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96" name="Freeform 187" descr="50%"/>
                  <p:cNvSpPr>
                    <a:spLocks/>
                  </p:cNvSpPr>
                  <p:nvPr/>
                </p:nvSpPr>
                <p:spPr bwMode="auto">
                  <a:xfrm>
                    <a:off x="1441" y="2864"/>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797" name="Group 188"/>
                  <p:cNvGrpSpPr>
                    <a:grpSpLocks/>
                  </p:cNvGrpSpPr>
                  <p:nvPr/>
                </p:nvGrpSpPr>
                <p:grpSpPr bwMode="auto">
                  <a:xfrm>
                    <a:off x="1468" y="2926"/>
                    <a:ext cx="2" cy="3"/>
                    <a:chOff x="1468" y="2926"/>
                    <a:chExt cx="2" cy="3"/>
                  </a:xfrm>
                </p:grpSpPr>
                <p:sp>
                  <p:nvSpPr>
                    <p:cNvPr id="15808" name="Oval 189" descr="50%"/>
                    <p:cNvSpPr>
                      <a:spLocks noChangeArrowheads="1"/>
                    </p:cNvSpPr>
                    <p:nvPr/>
                  </p:nvSpPr>
                  <p:spPr bwMode="auto">
                    <a:xfrm>
                      <a:off x="1468" y="2926"/>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809" name="Arc 190" descr="50%"/>
                    <p:cNvSpPr>
                      <a:spLocks/>
                    </p:cNvSpPr>
                    <p:nvPr/>
                  </p:nvSpPr>
                  <p:spPr bwMode="auto">
                    <a:xfrm>
                      <a:off x="1469" y="292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798" name="Group 191"/>
                  <p:cNvGrpSpPr>
                    <a:grpSpLocks/>
                  </p:cNvGrpSpPr>
                  <p:nvPr/>
                </p:nvGrpSpPr>
                <p:grpSpPr bwMode="auto">
                  <a:xfrm>
                    <a:off x="1485" y="2938"/>
                    <a:ext cx="23" cy="4"/>
                    <a:chOff x="1485" y="2938"/>
                    <a:chExt cx="23" cy="4"/>
                  </a:xfrm>
                </p:grpSpPr>
                <p:sp>
                  <p:nvSpPr>
                    <p:cNvPr id="15803" name="Arc 192" descr="50%"/>
                    <p:cNvSpPr>
                      <a:spLocks/>
                    </p:cNvSpPr>
                    <p:nvPr/>
                  </p:nvSpPr>
                  <p:spPr bwMode="auto">
                    <a:xfrm>
                      <a:off x="1489" y="293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04" name="Arc 193" descr="50%"/>
                    <p:cNvSpPr>
                      <a:spLocks/>
                    </p:cNvSpPr>
                    <p:nvPr/>
                  </p:nvSpPr>
                  <p:spPr bwMode="auto">
                    <a:xfrm>
                      <a:off x="1485" y="293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05" name="Arc 194" descr="50%"/>
                    <p:cNvSpPr>
                      <a:spLocks/>
                    </p:cNvSpPr>
                    <p:nvPr/>
                  </p:nvSpPr>
                  <p:spPr bwMode="auto">
                    <a:xfrm>
                      <a:off x="1492" y="293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06" name="Arc 195" descr="50%"/>
                    <p:cNvSpPr>
                      <a:spLocks/>
                    </p:cNvSpPr>
                    <p:nvPr/>
                  </p:nvSpPr>
                  <p:spPr bwMode="auto">
                    <a:xfrm>
                      <a:off x="1496" y="293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07" name="Arc 196" descr="50%"/>
                    <p:cNvSpPr>
                      <a:spLocks/>
                    </p:cNvSpPr>
                    <p:nvPr/>
                  </p:nvSpPr>
                  <p:spPr bwMode="auto">
                    <a:xfrm>
                      <a:off x="1502" y="2938"/>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799" name="Freeform 197" descr="50%"/>
                  <p:cNvSpPr>
                    <a:spLocks/>
                  </p:cNvSpPr>
                  <p:nvPr/>
                </p:nvSpPr>
                <p:spPr bwMode="auto">
                  <a:xfrm>
                    <a:off x="1441" y="2866"/>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800" name="Group 198"/>
                  <p:cNvGrpSpPr>
                    <a:grpSpLocks/>
                  </p:cNvGrpSpPr>
                  <p:nvPr/>
                </p:nvGrpSpPr>
                <p:grpSpPr bwMode="auto">
                  <a:xfrm>
                    <a:off x="1505" y="2940"/>
                    <a:ext cx="47" cy="37"/>
                    <a:chOff x="1505" y="2940"/>
                    <a:chExt cx="47" cy="37"/>
                  </a:xfrm>
                </p:grpSpPr>
                <p:sp>
                  <p:nvSpPr>
                    <p:cNvPr id="15801" name="Freeform 199" descr="50%"/>
                    <p:cNvSpPr>
                      <a:spLocks/>
                    </p:cNvSpPr>
                    <p:nvPr/>
                  </p:nvSpPr>
                  <p:spPr bwMode="auto">
                    <a:xfrm>
                      <a:off x="1505" y="2946"/>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802" name="Freeform 200" descr="50%"/>
                    <p:cNvSpPr>
                      <a:spLocks/>
                    </p:cNvSpPr>
                    <p:nvPr/>
                  </p:nvSpPr>
                  <p:spPr bwMode="auto">
                    <a:xfrm>
                      <a:off x="1506" y="294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731" name="Group 201"/>
                <p:cNvGrpSpPr>
                  <a:grpSpLocks/>
                </p:cNvGrpSpPr>
                <p:nvPr/>
              </p:nvGrpSpPr>
              <p:grpSpPr bwMode="auto">
                <a:xfrm>
                  <a:off x="1441" y="2960"/>
                  <a:ext cx="321" cy="113"/>
                  <a:chOff x="1441" y="2960"/>
                  <a:chExt cx="321" cy="113"/>
                </a:xfrm>
              </p:grpSpPr>
              <p:sp>
                <p:nvSpPr>
                  <p:cNvPr id="15780" name="Freeform 202" descr="50%"/>
                  <p:cNvSpPr>
                    <a:spLocks/>
                  </p:cNvSpPr>
                  <p:nvPr/>
                </p:nvSpPr>
                <p:spPr bwMode="auto">
                  <a:xfrm>
                    <a:off x="1522" y="3033"/>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81" name="Freeform 203" descr="50%"/>
                  <p:cNvSpPr>
                    <a:spLocks/>
                  </p:cNvSpPr>
                  <p:nvPr/>
                </p:nvSpPr>
                <p:spPr bwMode="auto">
                  <a:xfrm>
                    <a:off x="1441" y="2960"/>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782" name="Group 204"/>
                  <p:cNvGrpSpPr>
                    <a:grpSpLocks/>
                  </p:cNvGrpSpPr>
                  <p:nvPr/>
                </p:nvGrpSpPr>
                <p:grpSpPr bwMode="auto">
                  <a:xfrm>
                    <a:off x="1468" y="3022"/>
                    <a:ext cx="2" cy="3"/>
                    <a:chOff x="1468" y="3022"/>
                    <a:chExt cx="2" cy="3"/>
                  </a:xfrm>
                </p:grpSpPr>
                <p:sp>
                  <p:nvSpPr>
                    <p:cNvPr id="15793" name="Oval 205" descr="50%"/>
                    <p:cNvSpPr>
                      <a:spLocks noChangeArrowheads="1"/>
                    </p:cNvSpPr>
                    <p:nvPr/>
                  </p:nvSpPr>
                  <p:spPr bwMode="auto">
                    <a:xfrm>
                      <a:off x="1468" y="3022"/>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794" name="Arc 206" descr="50%"/>
                    <p:cNvSpPr>
                      <a:spLocks/>
                    </p:cNvSpPr>
                    <p:nvPr/>
                  </p:nvSpPr>
                  <p:spPr bwMode="auto">
                    <a:xfrm>
                      <a:off x="1469" y="3023"/>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783" name="Group 207"/>
                  <p:cNvGrpSpPr>
                    <a:grpSpLocks/>
                  </p:cNvGrpSpPr>
                  <p:nvPr/>
                </p:nvGrpSpPr>
                <p:grpSpPr bwMode="auto">
                  <a:xfrm>
                    <a:off x="1485" y="3034"/>
                    <a:ext cx="23" cy="4"/>
                    <a:chOff x="1485" y="3034"/>
                    <a:chExt cx="23" cy="4"/>
                  </a:xfrm>
                </p:grpSpPr>
                <p:sp>
                  <p:nvSpPr>
                    <p:cNvPr id="15788" name="Arc 208" descr="50%"/>
                    <p:cNvSpPr>
                      <a:spLocks/>
                    </p:cNvSpPr>
                    <p:nvPr/>
                  </p:nvSpPr>
                  <p:spPr bwMode="auto">
                    <a:xfrm>
                      <a:off x="1489" y="303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89" name="Arc 209" descr="50%"/>
                    <p:cNvSpPr>
                      <a:spLocks/>
                    </p:cNvSpPr>
                    <p:nvPr/>
                  </p:nvSpPr>
                  <p:spPr bwMode="auto">
                    <a:xfrm>
                      <a:off x="1485" y="303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90" name="Arc 210" descr="50%"/>
                    <p:cNvSpPr>
                      <a:spLocks/>
                    </p:cNvSpPr>
                    <p:nvPr/>
                  </p:nvSpPr>
                  <p:spPr bwMode="auto">
                    <a:xfrm>
                      <a:off x="1492" y="3034"/>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91" name="Arc 211" descr="50%"/>
                    <p:cNvSpPr>
                      <a:spLocks/>
                    </p:cNvSpPr>
                    <p:nvPr/>
                  </p:nvSpPr>
                  <p:spPr bwMode="auto">
                    <a:xfrm>
                      <a:off x="1496" y="3034"/>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92" name="Arc 212" descr="50%"/>
                    <p:cNvSpPr>
                      <a:spLocks/>
                    </p:cNvSpPr>
                    <p:nvPr/>
                  </p:nvSpPr>
                  <p:spPr bwMode="auto">
                    <a:xfrm>
                      <a:off x="1502" y="3034"/>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784" name="Freeform 213" descr="50%"/>
                  <p:cNvSpPr>
                    <a:spLocks/>
                  </p:cNvSpPr>
                  <p:nvPr/>
                </p:nvSpPr>
                <p:spPr bwMode="auto">
                  <a:xfrm>
                    <a:off x="1441" y="2962"/>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785" name="Group 214"/>
                  <p:cNvGrpSpPr>
                    <a:grpSpLocks/>
                  </p:cNvGrpSpPr>
                  <p:nvPr/>
                </p:nvGrpSpPr>
                <p:grpSpPr bwMode="auto">
                  <a:xfrm>
                    <a:off x="1505" y="3036"/>
                    <a:ext cx="47" cy="37"/>
                    <a:chOff x="1505" y="3036"/>
                    <a:chExt cx="47" cy="37"/>
                  </a:xfrm>
                </p:grpSpPr>
                <p:sp>
                  <p:nvSpPr>
                    <p:cNvPr id="15786" name="Freeform 215" descr="50%"/>
                    <p:cNvSpPr>
                      <a:spLocks/>
                    </p:cNvSpPr>
                    <p:nvPr/>
                  </p:nvSpPr>
                  <p:spPr bwMode="auto">
                    <a:xfrm>
                      <a:off x="1505" y="3042"/>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87" name="Freeform 216" descr="50%"/>
                    <p:cNvSpPr>
                      <a:spLocks/>
                    </p:cNvSpPr>
                    <p:nvPr/>
                  </p:nvSpPr>
                  <p:spPr bwMode="auto">
                    <a:xfrm>
                      <a:off x="1506" y="3036"/>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732" name="Group 217"/>
                <p:cNvGrpSpPr>
                  <a:grpSpLocks/>
                </p:cNvGrpSpPr>
                <p:nvPr/>
              </p:nvGrpSpPr>
              <p:grpSpPr bwMode="auto">
                <a:xfrm>
                  <a:off x="1441" y="3056"/>
                  <a:ext cx="321" cy="113"/>
                  <a:chOff x="1441" y="3056"/>
                  <a:chExt cx="321" cy="113"/>
                </a:xfrm>
              </p:grpSpPr>
              <p:sp>
                <p:nvSpPr>
                  <p:cNvPr id="15765" name="Freeform 218" descr="50%"/>
                  <p:cNvSpPr>
                    <a:spLocks/>
                  </p:cNvSpPr>
                  <p:nvPr/>
                </p:nvSpPr>
                <p:spPr bwMode="auto">
                  <a:xfrm>
                    <a:off x="1522" y="3129"/>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66" name="Freeform 219" descr="50%"/>
                  <p:cNvSpPr>
                    <a:spLocks/>
                  </p:cNvSpPr>
                  <p:nvPr/>
                </p:nvSpPr>
                <p:spPr bwMode="auto">
                  <a:xfrm>
                    <a:off x="1441" y="3056"/>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767" name="Group 220"/>
                  <p:cNvGrpSpPr>
                    <a:grpSpLocks/>
                  </p:cNvGrpSpPr>
                  <p:nvPr/>
                </p:nvGrpSpPr>
                <p:grpSpPr bwMode="auto">
                  <a:xfrm>
                    <a:off x="1468" y="3118"/>
                    <a:ext cx="2" cy="3"/>
                    <a:chOff x="1468" y="3118"/>
                    <a:chExt cx="2" cy="3"/>
                  </a:xfrm>
                </p:grpSpPr>
                <p:sp>
                  <p:nvSpPr>
                    <p:cNvPr id="15778" name="Oval 221" descr="50%"/>
                    <p:cNvSpPr>
                      <a:spLocks noChangeArrowheads="1"/>
                    </p:cNvSpPr>
                    <p:nvPr/>
                  </p:nvSpPr>
                  <p:spPr bwMode="auto">
                    <a:xfrm>
                      <a:off x="1468" y="3118"/>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779" name="Arc 222" descr="50%"/>
                    <p:cNvSpPr>
                      <a:spLocks/>
                    </p:cNvSpPr>
                    <p:nvPr/>
                  </p:nvSpPr>
                  <p:spPr bwMode="auto">
                    <a:xfrm>
                      <a:off x="1469" y="3119"/>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768" name="Group 223"/>
                  <p:cNvGrpSpPr>
                    <a:grpSpLocks/>
                  </p:cNvGrpSpPr>
                  <p:nvPr/>
                </p:nvGrpSpPr>
                <p:grpSpPr bwMode="auto">
                  <a:xfrm>
                    <a:off x="1485" y="3130"/>
                    <a:ext cx="23" cy="4"/>
                    <a:chOff x="1485" y="3130"/>
                    <a:chExt cx="23" cy="4"/>
                  </a:xfrm>
                </p:grpSpPr>
                <p:sp>
                  <p:nvSpPr>
                    <p:cNvPr id="15773" name="Arc 224" descr="50%"/>
                    <p:cNvSpPr>
                      <a:spLocks/>
                    </p:cNvSpPr>
                    <p:nvPr/>
                  </p:nvSpPr>
                  <p:spPr bwMode="auto">
                    <a:xfrm>
                      <a:off x="1489" y="313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74" name="Arc 225" descr="50%"/>
                    <p:cNvSpPr>
                      <a:spLocks/>
                    </p:cNvSpPr>
                    <p:nvPr/>
                  </p:nvSpPr>
                  <p:spPr bwMode="auto">
                    <a:xfrm>
                      <a:off x="1485" y="313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75" name="Arc 226" descr="50%"/>
                    <p:cNvSpPr>
                      <a:spLocks/>
                    </p:cNvSpPr>
                    <p:nvPr/>
                  </p:nvSpPr>
                  <p:spPr bwMode="auto">
                    <a:xfrm>
                      <a:off x="1492" y="3130"/>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76" name="Arc 227" descr="50%"/>
                    <p:cNvSpPr>
                      <a:spLocks/>
                    </p:cNvSpPr>
                    <p:nvPr/>
                  </p:nvSpPr>
                  <p:spPr bwMode="auto">
                    <a:xfrm>
                      <a:off x="1496" y="3130"/>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77" name="Arc 228" descr="50%"/>
                    <p:cNvSpPr>
                      <a:spLocks/>
                    </p:cNvSpPr>
                    <p:nvPr/>
                  </p:nvSpPr>
                  <p:spPr bwMode="auto">
                    <a:xfrm>
                      <a:off x="1502" y="3130"/>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769" name="Freeform 229" descr="50%"/>
                  <p:cNvSpPr>
                    <a:spLocks/>
                  </p:cNvSpPr>
                  <p:nvPr/>
                </p:nvSpPr>
                <p:spPr bwMode="auto">
                  <a:xfrm>
                    <a:off x="1441" y="3058"/>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770" name="Group 230"/>
                  <p:cNvGrpSpPr>
                    <a:grpSpLocks/>
                  </p:cNvGrpSpPr>
                  <p:nvPr/>
                </p:nvGrpSpPr>
                <p:grpSpPr bwMode="auto">
                  <a:xfrm>
                    <a:off x="1505" y="3132"/>
                    <a:ext cx="47" cy="37"/>
                    <a:chOff x="1505" y="3132"/>
                    <a:chExt cx="47" cy="37"/>
                  </a:xfrm>
                </p:grpSpPr>
                <p:sp>
                  <p:nvSpPr>
                    <p:cNvPr id="15771" name="Freeform 231" descr="50%"/>
                    <p:cNvSpPr>
                      <a:spLocks/>
                    </p:cNvSpPr>
                    <p:nvPr/>
                  </p:nvSpPr>
                  <p:spPr bwMode="auto">
                    <a:xfrm>
                      <a:off x="1505" y="3138"/>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72" name="Freeform 232" descr="50%"/>
                    <p:cNvSpPr>
                      <a:spLocks/>
                    </p:cNvSpPr>
                    <p:nvPr/>
                  </p:nvSpPr>
                  <p:spPr bwMode="auto">
                    <a:xfrm>
                      <a:off x="1506" y="3132"/>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733" name="Group 233"/>
                <p:cNvGrpSpPr>
                  <a:grpSpLocks/>
                </p:cNvGrpSpPr>
                <p:nvPr/>
              </p:nvGrpSpPr>
              <p:grpSpPr bwMode="auto">
                <a:xfrm>
                  <a:off x="1441" y="3152"/>
                  <a:ext cx="321" cy="113"/>
                  <a:chOff x="1441" y="3152"/>
                  <a:chExt cx="321" cy="113"/>
                </a:xfrm>
              </p:grpSpPr>
              <p:sp>
                <p:nvSpPr>
                  <p:cNvPr id="15750" name="Freeform 234" descr="50%"/>
                  <p:cNvSpPr>
                    <a:spLocks/>
                  </p:cNvSpPr>
                  <p:nvPr/>
                </p:nvSpPr>
                <p:spPr bwMode="auto">
                  <a:xfrm>
                    <a:off x="1522" y="3225"/>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51" name="Freeform 235" descr="50%"/>
                  <p:cNvSpPr>
                    <a:spLocks/>
                  </p:cNvSpPr>
                  <p:nvPr/>
                </p:nvSpPr>
                <p:spPr bwMode="auto">
                  <a:xfrm>
                    <a:off x="1441" y="3152"/>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752" name="Group 236"/>
                  <p:cNvGrpSpPr>
                    <a:grpSpLocks/>
                  </p:cNvGrpSpPr>
                  <p:nvPr/>
                </p:nvGrpSpPr>
                <p:grpSpPr bwMode="auto">
                  <a:xfrm>
                    <a:off x="1468" y="3214"/>
                    <a:ext cx="2" cy="3"/>
                    <a:chOff x="1468" y="3214"/>
                    <a:chExt cx="2" cy="3"/>
                  </a:xfrm>
                </p:grpSpPr>
                <p:sp>
                  <p:nvSpPr>
                    <p:cNvPr id="15763" name="Oval 237" descr="50%"/>
                    <p:cNvSpPr>
                      <a:spLocks noChangeArrowheads="1"/>
                    </p:cNvSpPr>
                    <p:nvPr/>
                  </p:nvSpPr>
                  <p:spPr bwMode="auto">
                    <a:xfrm>
                      <a:off x="1468" y="3214"/>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764" name="Arc 238" descr="50%"/>
                    <p:cNvSpPr>
                      <a:spLocks/>
                    </p:cNvSpPr>
                    <p:nvPr/>
                  </p:nvSpPr>
                  <p:spPr bwMode="auto">
                    <a:xfrm>
                      <a:off x="1469" y="3215"/>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753" name="Group 239"/>
                  <p:cNvGrpSpPr>
                    <a:grpSpLocks/>
                  </p:cNvGrpSpPr>
                  <p:nvPr/>
                </p:nvGrpSpPr>
                <p:grpSpPr bwMode="auto">
                  <a:xfrm>
                    <a:off x="1485" y="3226"/>
                    <a:ext cx="23" cy="4"/>
                    <a:chOff x="1485" y="3226"/>
                    <a:chExt cx="23" cy="4"/>
                  </a:xfrm>
                </p:grpSpPr>
                <p:sp>
                  <p:nvSpPr>
                    <p:cNvPr id="15758" name="Arc 240" descr="50%"/>
                    <p:cNvSpPr>
                      <a:spLocks/>
                    </p:cNvSpPr>
                    <p:nvPr/>
                  </p:nvSpPr>
                  <p:spPr bwMode="auto">
                    <a:xfrm>
                      <a:off x="1489" y="322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59" name="Arc 241" descr="50%"/>
                    <p:cNvSpPr>
                      <a:spLocks/>
                    </p:cNvSpPr>
                    <p:nvPr/>
                  </p:nvSpPr>
                  <p:spPr bwMode="auto">
                    <a:xfrm>
                      <a:off x="1485" y="322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60" name="Arc 242" descr="50%"/>
                    <p:cNvSpPr>
                      <a:spLocks/>
                    </p:cNvSpPr>
                    <p:nvPr/>
                  </p:nvSpPr>
                  <p:spPr bwMode="auto">
                    <a:xfrm>
                      <a:off x="1492" y="3226"/>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61" name="Arc 243" descr="50%"/>
                    <p:cNvSpPr>
                      <a:spLocks/>
                    </p:cNvSpPr>
                    <p:nvPr/>
                  </p:nvSpPr>
                  <p:spPr bwMode="auto">
                    <a:xfrm>
                      <a:off x="1496" y="3226"/>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62" name="Arc 244" descr="50%"/>
                    <p:cNvSpPr>
                      <a:spLocks/>
                    </p:cNvSpPr>
                    <p:nvPr/>
                  </p:nvSpPr>
                  <p:spPr bwMode="auto">
                    <a:xfrm>
                      <a:off x="1502" y="3226"/>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754" name="Freeform 245" descr="50%"/>
                  <p:cNvSpPr>
                    <a:spLocks/>
                  </p:cNvSpPr>
                  <p:nvPr/>
                </p:nvSpPr>
                <p:spPr bwMode="auto">
                  <a:xfrm>
                    <a:off x="1441" y="3154"/>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755" name="Group 246"/>
                  <p:cNvGrpSpPr>
                    <a:grpSpLocks/>
                  </p:cNvGrpSpPr>
                  <p:nvPr/>
                </p:nvGrpSpPr>
                <p:grpSpPr bwMode="auto">
                  <a:xfrm>
                    <a:off x="1505" y="3228"/>
                    <a:ext cx="47" cy="37"/>
                    <a:chOff x="1505" y="3228"/>
                    <a:chExt cx="47" cy="37"/>
                  </a:xfrm>
                </p:grpSpPr>
                <p:sp>
                  <p:nvSpPr>
                    <p:cNvPr id="15756" name="Freeform 247" descr="50%"/>
                    <p:cNvSpPr>
                      <a:spLocks/>
                    </p:cNvSpPr>
                    <p:nvPr/>
                  </p:nvSpPr>
                  <p:spPr bwMode="auto">
                    <a:xfrm>
                      <a:off x="1505" y="3234"/>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57" name="Freeform 248" descr="50%"/>
                    <p:cNvSpPr>
                      <a:spLocks/>
                    </p:cNvSpPr>
                    <p:nvPr/>
                  </p:nvSpPr>
                  <p:spPr bwMode="auto">
                    <a:xfrm>
                      <a:off x="1506" y="3228"/>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734" name="Group 249"/>
                <p:cNvGrpSpPr>
                  <a:grpSpLocks/>
                </p:cNvGrpSpPr>
                <p:nvPr/>
              </p:nvGrpSpPr>
              <p:grpSpPr bwMode="auto">
                <a:xfrm>
                  <a:off x="1441" y="3248"/>
                  <a:ext cx="321" cy="113"/>
                  <a:chOff x="1441" y="3248"/>
                  <a:chExt cx="321" cy="113"/>
                </a:xfrm>
              </p:grpSpPr>
              <p:sp>
                <p:nvSpPr>
                  <p:cNvPr id="15735" name="Freeform 250" descr="50%"/>
                  <p:cNvSpPr>
                    <a:spLocks/>
                  </p:cNvSpPr>
                  <p:nvPr/>
                </p:nvSpPr>
                <p:spPr bwMode="auto">
                  <a:xfrm>
                    <a:off x="1522" y="3321"/>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36" name="Freeform 251" descr="50%"/>
                  <p:cNvSpPr>
                    <a:spLocks/>
                  </p:cNvSpPr>
                  <p:nvPr/>
                </p:nvSpPr>
                <p:spPr bwMode="auto">
                  <a:xfrm>
                    <a:off x="1441" y="3248"/>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737" name="Group 252"/>
                  <p:cNvGrpSpPr>
                    <a:grpSpLocks/>
                  </p:cNvGrpSpPr>
                  <p:nvPr/>
                </p:nvGrpSpPr>
                <p:grpSpPr bwMode="auto">
                  <a:xfrm>
                    <a:off x="1468" y="3310"/>
                    <a:ext cx="2" cy="3"/>
                    <a:chOff x="1468" y="3310"/>
                    <a:chExt cx="2" cy="3"/>
                  </a:xfrm>
                </p:grpSpPr>
                <p:sp>
                  <p:nvSpPr>
                    <p:cNvPr id="15748" name="Oval 253" descr="50%"/>
                    <p:cNvSpPr>
                      <a:spLocks noChangeArrowheads="1"/>
                    </p:cNvSpPr>
                    <p:nvPr/>
                  </p:nvSpPr>
                  <p:spPr bwMode="auto">
                    <a:xfrm>
                      <a:off x="1468" y="3310"/>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749" name="Arc 254" descr="50%"/>
                    <p:cNvSpPr>
                      <a:spLocks/>
                    </p:cNvSpPr>
                    <p:nvPr/>
                  </p:nvSpPr>
                  <p:spPr bwMode="auto">
                    <a:xfrm>
                      <a:off x="1469" y="3311"/>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738" name="Group 255"/>
                  <p:cNvGrpSpPr>
                    <a:grpSpLocks/>
                  </p:cNvGrpSpPr>
                  <p:nvPr/>
                </p:nvGrpSpPr>
                <p:grpSpPr bwMode="auto">
                  <a:xfrm>
                    <a:off x="1485" y="3322"/>
                    <a:ext cx="23" cy="4"/>
                    <a:chOff x="1485" y="3322"/>
                    <a:chExt cx="23" cy="4"/>
                  </a:xfrm>
                </p:grpSpPr>
                <p:sp>
                  <p:nvSpPr>
                    <p:cNvPr id="15743" name="Arc 256" descr="50%"/>
                    <p:cNvSpPr>
                      <a:spLocks/>
                    </p:cNvSpPr>
                    <p:nvPr/>
                  </p:nvSpPr>
                  <p:spPr bwMode="auto">
                    <a:xfrm>
                      <a:off x="1489" y="332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44" name="Arc 257" descr="50%"/>
                    <p:cNvSpPr>
                      <a:spLocks/>
                    </p:cNvSpPr>
                    <p:nvPr/>
                  </p:nvSpPr>
                  <p:spPr bwMode="auto">
                    <a:xfrm>
                      <a:off x="1485" y="332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45" name="Arc 258" descr="50%"/>
                    <p:cNvSpPr>
                      <a:spLocks/>
                    </p:cNvSpPr>
                    <p:nvPr/>
                  </p:nvSpPr>
                  <p:spPr bwMode="auto">
                    <a:xfrm>
                      <a:off x="1492" y="332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46" name="Arc 259" descr="50%"/>
                    <p:cNvSpPr>
                      <a:spLocks/>
                    </p:cNvSpPr>
                    <p:nvPr/>
                  </p:nvSpPr>
                  <p:spPr bwMode="auto">
                    <a:xfrm>
                      <a:off x="1496" y="332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47" name="Arc 260" descr="50%"/>
                    <p:cNvSpPr>
                      <a:spLocks/>
                    </p:cNvSpPr>
                    <p:nvPr/>
                  </p:nvSpPr>
                  <p:spPr bwMode="auto">
                    <a:xfrm>
                      <a:off x="1502" y="3322"/>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739" name="Freeform 261" descr="50%"/>
                  <p:cNvSpPr>
                    <a:spLocks/>
                  </p:cNvSpPr>
                  <p:nvPr/>
                </p:nvSpPr>
                <p:spPr bwMode="auto">
                  <a:xfrm>
                    <a:off x="1441" y="3250"/>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740" name="Group 262"/>
                  <p:cNvGrpSpPr>
                    <a:grpSpLocks/>
                  </p:cNvGrpSpPr>
                  <p:nvPr/>
                </p:nvGrpSpPr>
                <p:grpSpPr bwMode="auto">
                  <a:xfrm>
                    <a:off x="1505" y="3324"/>
                    <a:ext cx="47" cy="37"/>
                    <a:chOff x="1505" y="3324"/>
                    <a:chExt cx="47" cy="37"/>
                  </a:xfrm>
                </p:grpSpPr>
                <p:sp>
                  <p:nvSpPr>
                    <p:cNvPr id="15741" name="Freeform 263" descr="50%"/>
                    <p:cNvSpPr>
                      <a:spLocks/>
                    </p:cNvSpPr>
                    <p:nvPr/>
                  </p:nvSpPr>
                  <p:spPr bwMode="auto">
                    <a:xfrm>
                      <a:off x="1505" y="3330"/>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42" name="Freeform 264" descr="50%"/>
                    <p:cNvSpPr>
                      <a:spLocks/>
                    </p:cNvSpPr>
                    <p:nvPr/>
                  </p:nvSpPr>
                  <p:spPr bwMode="auto">
                    <a:xfrm>
                      <a:off x="1506" y="3324"/>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grpSp>
            <p:nvGrpSpPr>
              <p:cNvPr id="15406" name="Group 265"/>
              <p:cNvGrpSpPr>
                <a:grpSpLocks/>
              </p:cNvGrpSpPr>
              <p:nvPr/>
            </p:nvGrpSpPr>
            <p:grpSpPr bwMode="auto">
              <a:xfrm>
                <a:off x="1789" y="2864"/>
                <a:ext cx="321" cy="497"/>
                <a:chOff x="1789" y="2864"/>
                <a:chExt cx="321" cy="497"/>
              </a:xfrm>
            </p:grpSpPr>
            <p:grpSp>
              <p:nvGrpSpPr>
                <p:cNvPr id="15650" name="Group 266"/>
                <p:cNvGrpSpPr>
                  <a:grpSpLocks/>
                </p:cNvGrpSpPr>
                <p:nvPr/>
              </p:nvGrpSpPr>
              <p:grpSpPr bwMode="auto">
                <a:xfrm>
                  <a:off x="1789" y="2864"/>
                  <a:ext cx="321" cy="113"/>
                  <a:chOff x="1789" y="2864"/>
                  <a:chExt cx="321" cy="113"/>
                </a:xfrm>
              </p:grpSpPr>
              <p:sp>
                <p:nvSpPr>
                  <p:cNvPr id="15715" name="Freeform 267" descr="50%"/>
                  <p:cNvSpPr>
                    <a:spLocks/>
                  </p:cNvSpPr>
                  <p:nvPr/>
                </p:nvSpPr>
                <p:spPr bwMode="auto">
                  <a:xfrm>
                    <a:off x="1870" y="2937"/>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16" name="Freeform 268" descr="50%"/>
                  <p:cNvSpPr>
                    <a:spLocks/>
                  </p:cNvSpPr>
                  <p:nvPr/>
                </p:nvSpPr>
                <p:spPr bwMode="auto">
                  <a:xfrm>
                    <a:off x="1789" y="2864"/>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717" name="Group 269"/>
                  <p:cNvGrpSpPr>
                    <a:grpSpLocks/>
                  </p:cNvGrpSpPr>
                  <p:nvPr/>
                </p:nvGrpSpPr>
                <p:grpSpPr bwMode="auto">
                  <a:xfrm>
                    <a:off x="1816" y="2926"/>
                    <a:ext cx="2" cy="3"/>
                    <a:chOff x="1816" y="2926"/>
                    <a:chExt cx="2" cy="3"/>
                  </a:xfrm>
                </p:grpSpPr>
                <p:sp>
                  <p:nvSpPr>
                    <p:cNvPr id="15728" name="Oval 270" descr="50%"/>
                    <p:cNvSpPr>
                      <a:spLocks noChangeArrowheads="1"/>
                    </p:cNvSpPr>
                    <p:nvPr/>
                  </p:nvSpPr>
                  <p:spPr bwMode="auto">
                    <a:xfrm>
                      <a:off x="1816" y="2926"/>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729" name="Arc 271" descr="50%"/>
                    <p:cNvSpPr>
                      <a:spLocks/>
                    </p:cNvSpPr>
                    <p:nvPr/>
                  </p:nvSpPr>
                  <p:spPr bwMode="auto">
                    <a:xfrm>
                      <a:off x="1817" y="292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718" name="Group 272"/>
                  <p:cNvGrpSpPr>
                    <a:grpSpLocks/>
                  </p:cNvGrpSpPr>
                  <p:nvPr/>
                </p:nvGrpSpPr>
                <p:grpSpPr bwMode="auto">
                  <a:xfrm>
                    <a:off x="1833" y="2938"/>
                    <a:ext cx="23" cy="4"/>
                    <a:chOff x="1833" y="2938"/>
                    <a:chExt cx="23" cy="4"/>
                  </a:xfrm>
                </p:grpSpPr>
                <p:sp>
                  <p:nvSpPr>
                    <p:cNvPr id="15723" name="Arc 273" descr="50%"/>
                    <p:cNvSpPr>
                      <a:spLocks/>
                    </p:cNvSpPr>
                    <p:nvPr/>
                  </p:nvSpPr>
                  <p:spPr bwMode="auto">
                    <a:xfrm>
                      <a:off x="1837" y="293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24" name="Arc 274" descr="50%"/>
                    <p:cNvSpPr>
                      <a:spLocks/>
                    </p:cNvSpPr>
                    <p:nvPr/>
                  </p:nvSpPr>
                  <p:spPr bwMode="auto">
                    <a:xfrm>
                      <a:off x="1833" y="293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25" name="Arc 275" descr="50%"/>
                    <p:cNvSpPr>
                      <a:spLocks/>
                    </p:cNvSpPr>
                    <p:nvPr/>
                  </p:nvSpPr>
                  <p:spPr bwMode="auto">
                    <a:xfrm>
                      <a:off x="1840" y="293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26" name="Arc 276" descr="50%"/>
                    <p:cNvSpPr>
                      <a:spLocks/>
                    </p:cNvSpPr>
                    <p:nvPr/>
                  </p:nvSpPr>
                  <p:spPr bwMode="auto">
                    <a:xfrm>
                      <a:off x="1844" y="293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27" name="Arc 277" descr="50%"/>
                    <p:cNvSpPr>
                      <a:spLocks/>
                    </p:cNvSpPr>
                    <p:nvPr/>
                  </p:nvSpPr>
                  <p:spPr bwMode="auto">
                    <a:xfrm>
                      <a:off x="1850" y="2938"/>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719" name="Freeform 278" descr="50%"/>
                  <p:cNvSpPr>
                    <a:spLocks/>
                  </p:cNvSpPr>
                  <p:nvPr/>
                </p:nvSpPr>
                <p:spPr bwMode="auto">
                  <a:xfrm>
                    <a:off x="1789" y="2866"/>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720" name="Group 279"/>
                  <p:cNvGrpSpPr>
                    <a:grpSpLocks/>
                  </p:cNvGrpSpPr>
                  <p:nvPr/>
                </p:nvGrpSpPr>
                <p:grpSpPr bwMode="auto">
                  <a:xfrm>
                    <a:off x="1853" y="2940"/>
                    <a:ext cx="47" cy="37"/>
                    <a:chOff x="1853" y="2940"/>
                    <a:chExt cx="47" cy="37"/>
                  </a:xfrm>
                </p:grpSpPr>
                <p:sp>
                  <p:nvSpPr>
                    <p:cNvPr id="15721" name="Freeform 280" descr="50%"/>
                    <p:cNvSpPr>
                      <a:spLocks/>
                    </p:cNvSpPr>
                    <p:nvPr/>
                  </p:nvSpPr>
                  <p:spPr bwMode="auto">
                    <a:xfrm>
                      <a:off x="1853" y="2946"/>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22" name="Freeform 281" descr="50%"/>
                    <p:cNvSpPr>
                      <a:spLocks/>
                    </p:cNvSpPr>
                    <p:nvPr/>
                  </p:nvSpPr>
                  <p:spPr bwMode="auto">
                    <a:xfrm>
                      <a:off x="1854" y="294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651" name="Group 282"/>
                <p:cNvGrpSpPr>
                  <a:grpSpLocks/>
                </p:cNvGrpSpPr>
                <p:nvPr/>
              </p:nvGrpSpPr>
              <p:grpSpPr bwMode="auto">
                <a:xfrm>
                  <a:off x="1789" y="2960"/>
                  <a:ext cx="321" cy="113"/>
                  <a:chOff x="1789" y="2960"/>
                  <a:chExt cx="321" cy="113"/>
                </a:xfrm>
              </p:grpSpPr>
              <p:sp>
                <p:nvSpPr>
                  <p:cNvPr id="15700" name="Freeform 283" descr="50%"/>
                  <p:cNvSpPr>
                    <a:spLocks/>
                  </p:cNvSpPr>
                  <p:nvPr/>
                </p:nvSpPr>
                <p:spPr bwMode="auto">
                  <a:xfrm>
                    <a:off x="1870" y="3033"/>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01" name="Freeform 284" descr="50%"/>
                  <p:cNvSpPr>
                    <a:spLocks/>
                  </p:cNvSpPr>
                  <p:nvPr/>
                </p:nvSpPr>
                <p:spPr bwMode="auto">
                  <a:xfrm>
                    <a:off x="1789" y="2960"/>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702" name="Group 285"/>
                  <p:cNvGrpSpPr>
                    <a:grpSpLocks/>
                  </p:cNvGrpSpPr>
                  <p:nvPr/>
                </p:nvGrpSpPr>
                <p:grpSpPr bwMode="auto">
                  <a:xfrm>
                    <a:off x="1816" y="3022"/>
                    <a:ext cx="2" cy="3"/>
                    <a:chOff x="1816" y="3022"/>
                    <a:chExt cx="2" cy="3"/>
                  </a:xfrm>
                </p:grpSpPr>
                <p:sp>
                  <p:nvSpPr>
                    <p:cNvPr id="15713" name="Oval 286" descr="50%"/>
                    <p:cNvSpPr>
                      <a:spLocks noChangeArrowheads="1"/>
                    </p:cNvSpPr>
                    <p:nvPr/>
                  </p:nvSpPr>
                  <p:spPr bwMode="auto">
                    <a:xfrm>
                      <a:off x="1816" y="3022"/>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714" name="Arc 287" descr="50%"/>
                    <p:cNvSpPr>
                      <a:spLocks/>
                    </p:cNvSpPr>
                    <p:nvPr/>
                  </p:nvSpPr>
                  <p:spPr bwMode="auto">
                    <a:xfrm>
                      <a:off x="1817" y="3023"/>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703" name="Group 288"/>
                  <p:cNvGrpSpPr>
                    <a:grpSpLocks/>
                  </p:cNvGrpSpPr>
                  <p:nvPr/>
                </p:nvGrpSpPr>
                <p:grpSpPr bwMode="auto">
                  <a:xfrm>
                    <a:off x="1833" y="3034"/>
                    <a:ext cx="23" cy="4"/>
                    <a:chOff x="1833" y="3034"/>
                    <a:chExt cx="23" cy="4"/>
                  </a:xfrm>
                </p:grpSpPr>
                <p:sp>
                  <p:nvSpPr>
                    <p:cNvPr id="15708" name="Arc 289" descr="50%"/>
                    <p:cNvSpPr>
                      <a:spLocks/>
                    </p:cNvSpPr>
                    <p:nvPr/>
                  </p:nvSpPr>
                  <p:spPr bwMode="auto">
                    <a:xfrm>
                      <a:off x="1837" y="303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09" name="Arc 290" descr="50%"/>
                    <p:cNvSpPr>
                      <a:spLocks/>
                    </p:cNvSpPr>
                    <p:nvPr/>
                  </p:nvSpPr>
                  <p:spPr bwMode="auto">
                    <a:xfrm>
                      <a:off x="1833" y="303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10" name="Arc 291" descr="50%"/>
                    <p:cNvSpPr>
                      <a:spLocks/>
                    </p:cNvSpPr>
                    <p:nvPr/>
                  </p:nvSpPr>
                  <p:spPr bwMode="auto">
                    <a:xfrm>
                      <a:off x="1840" y="3034"/>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11" name="Arc 292" descr="50%"/>
                    <p:cNvSpPr>
                      <a:spLocks/>
                    </p:cNvSpPr>
                    <p:nvPr/>
                  </p:nvSpPr>
                  <p:spPr bwMode="auto">
                    <a:xfrm>
                      <a:off x="1844" y="3034"/>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12" name="Arc 293" descr="50%"/>
                    <p:cNvSpPr>
                      <a:spLocks/>
                    </p:cNvSpPr>
                    <p:nvPr/>
                  </p:nvSpPr>
                  <p:spPr bwMode="auto">
                    <a:xfrm>
                      <a:off x="1850" y="3034"/>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704" name="Freeform 294" descr="50%"/>
                  <p:cNvSpPr>
                    <a:spLocks/>
                  </p:cNvSpPr>
                  <p:nvPr/>
                </p:nvSpPr>
                <p:spPr bwMode="auto">
                  <a:xfrm>
                    <a:off x="1789" y="2962"/>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705" name="Group 295"/>
                  <p:cNvGrpSpPr>
                    <a:grpSpLocks/>
                  </p:cNvGrpSpPr>
                  <p:nvPr/>
                </p:nvGrpSpPr>
                <p:grpSpPr bwMode="auto">
                  <a:xfrm>
                    <a:off x="1853" y="3036"/>
                    <a:ext cx="47" cy="37"/>
                    <a:chOff x="1853" y="3036"/>
                    <a:chExt cx="47" cy="37"/>
                  </a:xfrm>
                </p:grpSpPr>
                <p:sp>
                  <p:nvSpPr>
                    <p:cNvPr id="15706" name="Freeform 296" descr="50%"/>
                    <p:cNvSpPr>
                      <a:spLocks/>
                    </p:cNvSpPr>
                    <p:nvPr/>
                  </p:nvSpPr>
                  <p:spPr bwMode="auto">
                    <a:xfrm>
                      <a:off x="1853" y="3042"/>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07" name="Freeform 297" descr="50%"/>
                    <p:cNvSpPr>
                      <a:spLocks/>
                    </p:cNvSpPr>
                    <p:nvPr/>
                  </p:nvSpPr>
                  <p:spPr bwMode="auto">
                    <a:xfrm>
                      <a:off x="1854" y="3036"/>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652" name="Group 298"/>
                <p:cNvGrpSpPr>
                  <a:grpSpLocks/>
                </p:cNvGrpSpPr>
                <p:nvPr/>
              </p:nvGrpSpPr>
              <p:grpSpPr bwMode="auto">
                <a:xfrm>
                  <a:off x="1789" y="3056"/>
                  <a:ext cx="321" cy="113"/>
                  <a:chOff x="1789" y="3056"/>
                  <a:chExt cx="321" cy="113"/>
                </a:xfrm>
              </p:grpSpPr>
              <p:sp>
                <p:nvSpPr>
                  <p:cNvPr id="15685" name="Freeform 299" descr="50%"/>
                  <p:cNvSpPr>
                    <a:spLocks/>
                  </p:cNvSpPr>
                  <p:nvPr/>
                </p:nvSpPr>
                <p:spPr bwMode="auto">
                  <a:xfrm>
                    <a:off x="1870" y="3129"/>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686" name="Freeform 300" descr="50%"/>
                  <p:cNvSpPr>
                    <a:spLocks/>
                  </p:cNvSpPr>
                  <p:nvPr/>
                </p:nvSpPr>
                <p:spPr bwMode="auto">
                  <a:xfrm>
                    <a:off x="1789" y="3056"/>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687" name="Group 301"/>
                  <p:cNvGrpSpPr>
                    <a:grpSpLocks/>
                  </p:cNvGrpSpPr>
                  <p:nvPr/>
                </p:nvGrpSpPr>
                <p:grpSpPr bwMode="auto">
                  <a:xfrm>
                    <a:off x="1816" y="3118"/>
                    <a:ext cx="2" cy="3"/>
                    <a:chOff x="1816" y="3118"/>
                    <a:chExt cx="2" cy="3"/>
                  </a:xfrm>
                </p:grpSpPr>
                <p:sp>
                  <p:nvSpPr>
                    <p:cNvPr id="15698" name="Oval 302" descr="50%"/>
                    <p:cNvSpPr>
                      <a:spLocks noChangeArrowheads="1"/>
                    </p:cNvSpPr>
                    <p:nvPr/>
                  </p:nvSpPr>
                  <p:spPr bwMode="auto">
                    <a:xfrm>
                      <a:off x="1816" y="3118"/>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699" name="Arc 303" descr="50%"/>
                    <p:cNvSpPr>
                      <a:spLocks/>
                    </p:cNvSpPr>
                    <p:nvPr/>
                  </p:nvSpPr>
                  <p:spPr bwMode="auto">
                    <a:xfrm>
                      <a:off x="1817" y="3119"/>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688" name="Group 304"/>
                  <p:cNvGrpSpPr>
                    <a:grpSpLocks/>
                  </p:cNvGrpSpPr>
                  <p:nvPr/>
                </p:nvGrpSpPr>
                <p:grpSpPr bwMode="auto">
                  <a:xfrm>
                    <a:off x="1833" y="3130"/>
                    <a:ext cx="23" cy="4"/>
                    <a:chOff x="1833" y="3130"/>
                    <a:chExt cx="23" cy="4"/>
                  </a:xfrm>
                </p:grpSpPr>
                <p:sp>
                  <p:nvSpPr>
                    <p:cNvPr id="15693" name="Arc 305" descr="50%"/>
                    <p:cNvSpPr>
                      <a:spLocks/>
                    </p:cNvSpPr>
                    <p:nvPr/>
                  </p:nvSpPr>
                  <p:spPr bwMode="auto">
                    <a:xfrm>
                      <a:off x="1837" y="313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94" name="Arc 306" descr="50%"/>
                    <p:cNvSpPr>
                      <a:spLocks/>
                    </p:cNvSpPr>
                    <p:nvPr/>
                  </p:nvSpPr>
                  <p:spPr bwMode="auto">
                    <a:xfrm>
                      <a:off x="1833" y="313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95" name="Arc 307" descr="50%"/>
                    <p:cNvSpPr>
                      <a:spLocks/>
                    </p:cNvSpPr>
                    <p:nvPr/>
                  </p:nvSpPr>
                  <p:spPr bwMode="auto">
                    <a:xfrm>
                      <a:off x="1840" y="3130"/>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96" name="Arc 308" descr="50%"/>
                    <p:cNvSpPr>
                      <a:spLocks/>
                    </p:cNvSpPr>
                    <p:nvPr/>
                  </p:nvSpPr>
                  <p:spPr bwMode="auto">
                    <a:xfrm>
                      <a:off x="1844" y="3130"/>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97" name="Arc 309" descr="50%"/>
                    <p:cNvSpPr>
                      <a:spLocks/>
                    </p:cNvSpPr>
                    <p:nvPr/>
                  </p:nvSpPr>
                  <p:spPr bwMode="auto">
                    <a:xfrm>
                      <a:off x="1850" y="3130"/>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689" name="Freeform 310" descr="50%"/>
                  <p:cNvSpPr>
                    <a:spLocks/>
                  </p:cNvSpPr>
                  <p:nvPr/>
                </p:nvSpPr>
                <p:spPr bwMode="auto">
                  <a:xfrm>
                    <a:off x="1789" y="3058"/>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690" name="Group 311"/>
                  <p:cNvGrpSpPr>
                    <a:grpSpLocks/>
                  </p:cNvGrpSpPr>
                  <p:nvPr/>
                </p:nvGrpSpPr>
                <p:grpSpPr bwMode="auto">
                  <a:xfrm>
                    <a:off x="1853" y="3132"/>
                    <a:ext cx="47" cy="37"/>
                    <a:chOff x="1853" y="3132"/>
                    <a:chExt cx="47" cy="37"/>
                  </a:xfrm>
                </p:grpSpPr>
                <p:sp>
                  <p:nvSpPr>
                    <p:cNvPr id="15691" name="Freeform 312" descr="50%"/>
                    <p:cNvSpPr>
                      <a:spLocks/>
                    </p:cNvSpPr>
                    <p:nvPr/>
                  </p:nvSpPr>
                  <p:spPr bwMode="auto">
                    <a:xfrm>
                      <a:off x="1853" y="3138"/>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692" name="Freeform 313" descr="50%"/>
                    <p:cNvSpPr>
                      <a:spLocks/>
                    </p:cNvSpPr>
                    <p:nvPr/>
                  </p:nvSpPr>
                  <p:spPr bwMode="auto">
                    <a:xfrm>
                      <a:off x="1854" y="3132"/>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653" name="Group 314"/>
                <p:cNvGrpSpPr>
                  <a:grpSpLocks/>
                </p:cNvGrpSpPr>
                <p:nvPr/>
              </p:nvGrpSpPr>
              <p:grpSpPr bwMode="auto">
                <a:xfrm>
                  <a:off x="1789" y="3152"/>
                  <a:ext cx="321" cy="113"/>
                  <a:chOff x="1789" y="3152"/>
                  <a:chExt cx="321" cy="113"/>
                </a:xfrm>
              </p:grpSpPr>
              <p:sp>
                <p:nvSpPr>
                  <p:cNvPr id="15670" name="Freeform 315" descr="50%"/>
                  <p:cNvSpPr>
                    <a:spLocks/>
                  </p:cNvSpPr>
                  <p:nvPr/>
                </p:nvSpPr>
                <p:spPr bwMode="auto">
                  <a:xfrm>
                    <a:off x="1870" y="3225"/>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671" name="Freeform 316" descr="50%"/>
                  <p:cNvSpPr>
                    <a:spLocks/>
                  </p:cNvSpPr>
                  <p:nvPr/>
                </p:nvSpPr>
                <p:spPr bwMode="auto">
                  <a:xfrm>
                    <a:off x="1789" y="3152"/>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672" name="Group 317"/>
                  <p:cNvGrpSpPr>
                    <a:grpSpLocks/>
                  </p:cNvGrpSpPr>
                  <p:nvPr/>
                </p:nvGrpSpPr>
                <p:grpSpPr bwMode="auto">
                  <a:xfrm>
                    <a:off x="1816" y="3214"/>
                    <a:ext cx="2" cy="3"/>
                    <a:chOff x="1816" y="3214"/>
                    <a:chExt cx="2" cy="3"/>
                  </a:xfrm>
                </p:grpSpPr>
                <p:sp>
                  <p:nvSpPr>
                    <p:cNvPr id="15683" name="Oval 318" descr="50%"/>
                    <p:cNvSpPr>
                      <a:spLocks noChangeArrowheads="1"/>
                    </p:cNvSpPr>
                    <p:nvPr/>
                  </p:nvSpPr>
                  <p:spPr bwMode="auto">
                    <a:xfrm>
                      <a:off x="1816" y="3214"/>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684" name="Arc 319" descr="50%"/>
                    <p:cNvSpPr>
                      <a:spLocks/>
                    </p:cNvSpPr>
                    <p:nvPr/>
                  </p:nvSpPr>
                  <p:spPr bwMode="auto">
                    <a:xfrm>
                      <a:off x="1817" y="3215"/>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673" name="Group 320"/>
                  <p:cNvGrpSpPr>
                    <a:grpSpLocks/>
                  </p:cNvGrpSpPr>
                  <p:nvPr/>
                </p:nvGrpSpPr>
                <p:grpSpPr bwMode="auto">
                  <a:xfrm>
                    <a:off x="1833" y="3226"/>
                    <a:ext cx="23" cy="4"/>
                    <a:chOff x="1833" y="3226"/>
                    <a:chExt cx="23" cy="4"/>
                  </a:xfrm>
                </p:grpSpPr>
                <p:sp>
                  <p:nvSpPr>
                    <p:cNvPr id="15678" name="Arc 321" descr="50%"/>
                    <p:cNvSpPr>
                      <a:spLocks/>
                    </p:cNvSpPr>
                    <p:nvPr/>
                  </p:nvSpPr>
                  <p:spPr bwMode="auto">
                    <a:xfrm>
                      <a:off x="1837" y="322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79" name="Arc 322" descr="50%"/>
                    <p:cNvSpPr>
                      <a:spLocks/>
                    </p:cNvSpPr>
                    <p:nvPr/>
                  </p:nvSpPr>
                  <p:spPr bwMode="auto">
                    <a:xfrm>
                      <a:off x="1833" y="322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80" name="Arc 323" descr="50%"/>
                    <p:cNvSpPr>
                      <a:spLocks/>
                    </p:cNvSpPr>
                    <p:nvPr/>
                  </p:nvSpPr>
                  <p:spPr bwMode="auto">
                    <a:xfrm>
                      <a:off x="1840" y="3226"/>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81" name="Arc 324" descr="50%"/>
                    <p:cNvSpPr>
                      <a:spLocks/>
                    </p:cNvSpPr>
                    <p:nvPr/>
                  </p:nvSpPr>
                  <p:spPr bwMode="auto">
                    <a:xfrm>
                      <a:off x="1844" y="3226"/>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82" name="Arc 325" descr="50%"/>
                    <p:cNvSpPr>
                      <a:spLocks/>
                    </p:cNvSpPr>
                    <p:nvPr/>
                  </p:nvSpPr>
                  <p:spPr bwMode="auto">
                    <a:xfrm>
                      <a:off x="1850" y="3226"/>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674" name="Freeform 326" descr="50%"/>
                  <p:cNvSpPr>
                    <a:spLocks/>
                  </p:cNvSpPr>
                  <p:nvPr/>
                </p:nvSpPr>
                <p:spPr bwMode="auto">
                  <a:xfrm>
                    <a:off x="1789" y="3154"/>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675" name="Group 327"/>
                  <p:cNvGrpSpPr>
                    <a:grpSpLocks/>
                  </p:cNvGrpSpPr>
                  <p:nvPr/>
                </p:nvGrpSpPr>
                <p:grpSpPr bwMode="auto">
                  <a:xfrm>
                    <a:off x="1853" y="3228"/>
                    <a:ext cx="47" cy="37"/>
                    <a:chOff x="1853" y="3228"/>
                    <a:chExt cx="47" cy="37"/>
                  </a:xfrm>
                </p:grpSpPr>
                <p:sp>
                  <p:nvSpPr>
                    <p:cNvPr id="15676" name="Freeform 328" descr="50%"/>
                    <p:cNvSpPr>
                      <a:spLocks/>
                    </p:cNvSpPr>
                    <p:nvPr/>
                  </p:nvSpPr>
                  <p:spPr bwMode="auto">
                    <a:xfrm>
                      <a:off x="1853" y="3234"/>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677" name="Freeform 329" descr="50%"/>
                    <p:cNvSpPr>
                      <a:spLocks/>
                    </p:cNvSpPr>
                    <p:nvPr/>
                  </p:nvSpPr>
                  <p:spPr bwMode="auto">
                    <a:xfrm>
                      <a:off x="1854" y="3228"/>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654" name="Group 330"/>
                <p:cNvGrpSpPr>
                  <a:grpSpLocks/>
                </p:cNvGrpSpPr>
                <p:nvPr/>
              </p:nvGrpSpPr>
              <p:grpSpPr bwMode="auto">
                <a:xfrm>
                  <a:off x="1789" y="3248"/>
                  <a:ext cx="321" cy="113"/>
                  <a:chOff x="1789" y="3248"/>
                  <a:chExt cx="321" cy="113"/>
                </a:xfrm>
              </p:grpSpPr>
              <p:sp>
                <p:nvSpPr>
                  <p:cNvPr id="15655" name="Freeform 331" descr="50%"/>
                  <p:cNvSpPr>
                    <a:spLocks/>
                  </p:cNvSpPr>
                  <p:nvPr/>
                </p:nvSpPr>
                <p:spPr bwMode="auto">
                  <a:xfrm>
                    <a:off x="1870" y="3321"/>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656" name="Freeform 332" descr="50%"/>
                  <p:cNvSpPr>
                    <a:spLocks/>
                  </p:cNvSpPr>
                  <p:nvPr/>
                </p:nvSpPr>
                <p:spPr bwMode="auto">
                  <a:xfrm>
                    <a:off x="1789" y="3248"/>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657" name="Group 333"/>
                  <p:cNvGrpSpPr>
                    <a:grpSpLocks/>
                  </p:cNvGrpSpPr>
                  <p:nvPr/>
                </p:nvGrpSpPr>
                <p:grpSpPr bwMode="auto">
                  <a:xfrm>
                    <a:off x="1816" y="3310"/>
                    <a:ext cx="2" cy="3"/>
                    <a:chOff x="1816" y="3310"/>
                    <a:chExt cx="2" cy="3"/>
                  </a:xfrm>
                </p:grpSpPr>
                <p:sp>
                  <p:nvSpPr>
                    <p:cNvPr id="15668" name="Oval 334" descr="50%"/>
                    <p:cNvSpPr>
                      <a:spLocks noChangeArrowheads="1"/>
                    </p:cNvSpPr>
                    <p:nvPr/>
                  </p:nvSpPr>
                  <p:spPr bwMode="auto">
                    <a:xfrm>
                      <a:off x="1816" y="3310"/>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669" name="Arc 335" descr="50%"/>
                    <p:cNvSpPr>
                      <a:spLocks/>
                    </p:cNvSpPr>
                    <p:nvPr/>
                  </p:nvSpPr>
                  <p:spPr bwMode="auto">
                    <a:xfrm>
                      <a:off x="1817" y="3311"/>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658" name="Group 336"/>
                  <p:cNvGrpSpPr>
                    <a:grpSpLocks/>
                  </p:cNvGrpSpPr>
                  <p:nvPr/>
                </p:nvGrpSpPr>
                <p:grpSpPr bwMode="auto">
                  <a:xfrm>
                    <a:off x="1833" y="3322"/>
                    <a:ext cx="23" cy="4"/>
                    <a:chOff x="1833" y="3322"/>
                    <a:chExt cx="23" cy="4"/>
                  </a:xfrm>
                </p:grpSpPr>
                <p:sp>
                  <p:nvSpPr>
                    <p:cNvPr id="15663" name="Arc 337" descr="50%"/>
                    <p:cNvSpPr>
                      <a:spLocks/>
                    </p:cNvSpPr>
                    <p:nvPr/>
                  </p:nvSpPr>
                  <p:spPr bwMode="auto">
                    <a:xfrm>
                      <a:off x="1837" y="332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64" name="Arc 338" descr="50%"/>
                    <p:cNvSpPr>
                      <a:spLocks/>
                    </p:cNvSpPr>
                    <p:nvPr/>
                  </p:nvSpPr>
                  <p:spPr bwMode="auto">
                    <a:xfrm>
                      <a:off x="1833" y="332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65" name="Arc 339" descr="50%"/>
                    <p:cNvSpPr>
                      <a:spLocks/>
                    </p:cNvSpPr>
                    <p:nvPr/>
                  </p:nvSpPr>
                  <p:spPr bwMode="auto">
                    <a:xfrm>
                      <a:off x="1840" y="332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66" name="Arc 340" descr="50%"/>
                    <p:cNvSpPr>
                      <a:spLocks/>
                    </p:cNvSpPr>
                    <p:nvPr/>
                  </p:nvSpPr>
                  <p:spPr bwMode="auto">
                    <a:xfrm>
                      <a:off x="1844" y="332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67" name="Arc 341" descr="50%"/>
                    <p:cNvSpPr>
                      <a:spLocks/>
                    </p:cNvSpPr>
                    <p:nvPr/>
                  </p:nvSpPr>
                  <p:spPr bwMode="auto">
                    <a:xfrm>
                      <a:off x="1850" y="3322"/>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659" name="Freeform 342" descr="50%"/>
                  <p:cNvSpPr>
                    <a:spLocks/>
                  </p:cNvSpPr>
                  <p:nvPr/>
                </p:nvSpPr>
                <p:spPr bwMode="auto">
                  <a:xfrm>
                    <a:off x="1789" y="3250"/>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660" name="Group 343"/>
                  <p:cNvGrpSpPr>
                    <a:grpSpLocks/>
                  </p:cNvGrpSpPr>
                  <p:nvPr/>
                </p:nvGrpSpPr>
                <p:grpSpPr bwMode="auto">
                  <a:xfrm>
                    <a:off x="1853" y="3324"/>
                    <a:ext cx="47" cy="37"/>
                    <a:chOff x="1853" y="3324"/>
                    <a:chExt cx="47" cy="37"/>
                  </a:xfrm>
                </p:grpSpPr>
                <p:sp>
                  <p:nvSpPr>
                    <p:cNvPr id="15661" name="Freeform 344" descr="50%"/>
                    <p:cNvSpPr>
                      <a:spLocks/>
                    </p:cNvSpPr>
                    <p:nvPr/>
                  </p:nvSpPr>
                  <p:spPr bwMode="auto">
                    <a:xfrm>
                      <a:off x="1853" y="3330"/>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662" name="Freeform 345" descr="50%"/>
                    <p:cNvSpPr>
                      <a:spLocks/>
                    </p:cNvSpPr>
                    <p:nvPr/>
                  </p:nvSpPr>
                  <p:spPr bwMode="auto">
                    <a:xfrm>
                      <a:off x="1854" y="3324"/>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grpSp>
            <p:nvGrpSpPr>
              <p:cNvPr id="15407" name="Group 346"/>
              <p:cNvGrpSpPr>
                <a:grpSpLocks/>
              </p:cNvGrpSpPr>
              <p:nvPr/>
            </p:nvGrpSpPr>
            <p:grpSpPr bwMode="auto">
              <a:xfrm>
                <a:off x="2137" y="2864"/>
                <a:ext cx="321" cy="497"/>
                <a:chOff x="2137" y="2864"/>
                <a:chExt cx="321" cy="497"/>
              </a:xfrm>
            </p:grpSpPr>
            <p:grpSp>
              <p:nvGrpSpPr>
                <p:cNvPr id="15570" name="Group 347"/>
                <p:cNvGrpSpPr>
                  <a:grpSpLocks/>
                </p:cNvGrpSpPr>
                <p:nvPr/>
              </p:nvGrpSpPr>
              <p:grpSpPr bwMode="auto">
                <a:xfrm>
                  <a:off x="2137" y="2864"/>
                  <a:ext cx="321" cy="113"/>
                  <a:chOff x="2137" y="2864"/>
                  <a:chExt cx="321" cy="113"/>
                </a:xfrm>
              </p:grpSpPr>
              <p:sp>
                <p:nvSpPr>
                  <p:cNvPr id="15635" name="Freeform 348" descr="50%"/>
                  <p:cNvSpPr>
                    <a:spLocks/>
                  </p:cNvSpPr>
                  <p:nvPr/>
                </p:nvSpPr>
                <p:spPr bwMode="auto">
                  <a:xfrm>
                    <a:off x="2218" y="2937"/>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636" name="Freeform 349" descr="50%"/>
                  <p:cNvSpPr>
                    <a:spLocks/>
                  </p:cNvSpPr>
                  <p:nvPr/>
                </p:nvSpPr>
                <p:spPr bwMode="auto">
                  <a:xfrm>
                    <a:off x="2137" y="2864"/>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637" name="Group 350"/>
                  <p:cNvGrpSpPr>
                    <a:grpSpLocks/>
                  </p:cNvGrpSpPr>
                  <p:nvPr/>
                </p:nvGrpSpPr>
                <p:grpSpPr bwMode="auto">
                  <a:xfrm>
                    <a:off x="2164" y="2926"/>
                    <a:ext cx="2" cy="3"/>
                    <a:chOff x="2164" y="2926"/>
                    <a:chExt cx="2" cy="3"/>
                  </a:xfrm>
                </p:grpSpPr>
                <p:sp>
                  <p:nvSpPr>
                    <p:cNvPr id="15648" name="Oval 351" descr="50%"/>
                    <p:cNvSpPr>
                      <a:spLocks noChangeArrowheads="1"/>
                    </p:cNvSpPr>
                    <p:nvPr/>
                  </p:nvSpPr>
                  <p:spPr bwMode="auto">
                    <a:xfrm>
                      <a:off x="2164" y="2926"/>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649" name="Arc 352" descr="50%"/>
                    <p:cNvSpPr>
                      <a:spLocks/>
                    </p:cNvSpPr>
                    <p:nvPr/>
                  </p:nvSpPr>
                  <p:spPr bwMode="auto">
                    <a:xfrm>
                      <a:off x="2165" y="292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638" name="Group 353"/>
                  <p:cNvGrpSpPr>
                    <a:grpSpLocks/>
                  </p:cNvGrpSpPr>
                  <p:nvPr/>
                </p:nvGrpSpPr>
                <p:grpSpPr bwMode="auto">
                  <a:xfrm>
                    <a:off x="2181" y="2938"/>
                    <a:ext cx="23" cy="4"/>
                    <a:chOff x="2181" y="2938"/>
                    <a:chExt cx="23" cy="4"/>
                  </a:xfrm>
                </p:grpSpPr>
                <p:sp>
                  <p:nvSpPr>
                    <p:cNvPr id="15643" name="Arc 354" descr="50%"/>
                    <p:cNvSpPr>
                      <a:spLocks/>
                    </p:cNvSpPr>
                    <p:nvPr/>
                  </p:nvSpPr>
                  <p:spPr bwMode="auto">
                    <a:xfrm>
                      <a:off x="2185" y="293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44" name="Arc 355" descr="50%"/>
                    <p:cNvSpPr>
                      <a:spLocks/>
                    </p:cNvSpPr>
                    <p:nvPr/>
                  </p:nvSpPr>
                  <p:spPr bwMode="auto">
                    <a:xfrm>
                      <a:off x="2181" y="293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45" name="Arc 356" descr="50%"/>
                    <p:cNvSpPr>
                      <a:spLocks/>
                    </p:cNvSpPr>
                    <p:nvPr/>
                  </p:nvSpPr>
                  <p:spPr bwMode="auto">
                    <a:xfrm>
                      <a:off x="2188" y="293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46" name="Arc 357" descr="50%"/>
                    <p:cNvSpPr>
                      <a:spLocks/>
                    </p:cNvSpPr>
                    <p:nvPr/>
                  </p:nvSpPr>
                  <p:spPr bwMode="auto">
                    <a:xfrm>
                      <a:off x="2192" y="293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47" name="Arc 358" descr="50%"/>
                    <p:cNvSpPr>
                      <a:spLocks/>
                    </p:cNvSpPr>
                    <p:nvPr/>
                  </p:nvSpPr>
                  <p:spPr bwMode="auto">
                    <a:xfrm>
                      <a:off x="2198" y="2938"/>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639" name="Freeform 359" descr="50%"/>
                  <p:cNvSpPr>
                    <a:spLocks/>
                  </p:cNvSpPr>
                  <p:nvPr/>
                </p:nvSpPr>
                <p:spPr bwMode="auto">
                  <a:xfrm>
                    <a:off x="2137" y="2866"/>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640" name="Group 360"/>
                  <p:cNvGrpSpPr>
                    <a:grpSpLocks/>
                  </p:cNvGrpSpPr>
                  <p:nvPr/>
                </p:nvGrpSpPr>
                <p:grpSpPr bwMode="auto">
                  <a:xfrm>
                    <a:off x="2201" y="2940"/>
                    <a:ext cx="47" cy="37"/>
                    <a:chOff x="2201" y="2940"/>
                    <a:chExt cx="47" cy="37"/>
                  </a:xfrm>
                </p:grpSpPr>
                <p:sp>
                  <p:nvSpPr>
                    <p:cNvPr id="15641" name="Freeform 361" descr="50%"/>
                    <p:cNvSpPr>
                      <a:spLocks/>
                    </p:cNvSpPr>
                    <p:nvPr/>
                  </p:nvSpPr>
                  <p:spPr bwMode="auto">
                    <a:xfrm>
                      <a:off x="2201" y="2946"/>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642" name="Freeform 362" descr="50%"/>
                    <p:cNvSpPr>
                      <a:spLocks/>
                    </p:cNvSpPr>
                    <p:nvPr/>
                  </p:nvSpPr>
                  <p:spPr bwMode="auto">
                    <a:xfrm>
                      <a:off x="2202" y="294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571" name="Group 363"/>
                <p:cNvGrpSpPr>
                  <a:grpSpLocks/>
                </p:cNvGrpSpPr>
                <p:nvPr/>
              </p:nvGrpSpPr>
              <p:grpSpPr bwMode="auto">
                <a:xfrm>
                  <a:off x="2137" y="2960"/>
                  <a:ext cx="321" cy="113"/>
                  <a:chOff x="2137" y="2960"/>
                  <a:chExt cx="321" cy="113"/>
                </a:xfrm>
              </p:grpSpPr>
              <p:sp>
                <p:nvSpPr>
                  <p:cNvPr id="15620" name="Freeform 364" descr="50%"/>
                  <p:cNvSpPr>
                    <a:spLocks/>
                  </p:cNvSpPr>
                  <p:nvPr/>
                </p:nvSpPr>
                <p:spPr bwMode="auto">
                  <a:xfrm>
                    <a:off x="2218" y="3033"/>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621" name="Freeform 365" descr="50%"/>
                  <p:cNvSpPr>
                    <a:spLocks/>
                  </p:cNvSpPr>
                  <p:nvPr/>
                </p:nvSpPr>
                <p:spPr bwMode="auto">
                  <a:xfrm>
                    <a:off x="2137" y="2960"/>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622" name="Group 366"/>
                  <p:cNvGrpSpPr>
                    <a:grpSpLocks/>
                  </p:cNvGrpSpPr>
                  <p:nvPr/>
                </p:nvGrpSpPr>
                <p:grpSpPr bwMode="auto">
                  <a:xfrm>
                    <a:off x="2164" y="3022"/>
                    <a:ext cx="2" cy="3"/>
                    <a:chOff x="2164" y="3022"/>
                    <a:chExt cx="2" cy="3"/>
                  </a:xfrm>
                </p:grpSpPr>
                <p:sp>
                  <p:nvSpPr>
                    <p:cNvPr id="15633" name="Oval 367" descr="50%"/>
                    <p:cNvSpPr>
                      <a:spLocks noChangeArrowheads="1"/>
                    </p:cNvSpPr>
                    <p:nvPr/>
                  </p:nvSpPr>
                  <p:spPr bwMode="auto">
                    <a:xfrm>
                      <a:off x="2164" y="3022"/>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634" name="Arc 368" descr="50%"/>
                    <p:cNvSpPr>
                      <a:spLocks/>
                    </p:cNvSpPr>
                    <p:nvPr/>
                  </p:nvSpPr>
                  <p:spPr bwMode="auto">
                    <a:xfrm>
                      <a:off x="2165" y="3023"/>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623" name="Group 369"/>
                  <p:cNvGrpSpPr>
                    <a:grpSpLocks/>
                  </p:cNvGrpSpPr>
                  <p:nvPr/>
                </p:nvGrpSpPr>
                <p:grpSpPr bwMode="auto">
                  <a:xfrm>
                    <a:off x="2181" y="3034"/>
                    <a:ext cx="23" cy="4"/>
                    <a:chOff x="2181" y="3034"/>
                    <a:chExt cx="23" cy="4"/>
                  </a:xfrm>
                </p:grpSpPr>
                <p:sp>
                  <p:nvSpPr>
                    <p:cNvPr id="15628" name="Arc 370" descr="50%"/>
                    <p:cNvSpPr>
                      <a:spLocks/>
                    </p:cNvSpPr>
                    <p:nvPr/>
                  </p:nvSpPr>
                  <p:spPr bwMode="auto">
                    <a:xfrm>
                      <a:off x="2185" y="303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29" name="Arc 371" descr="50%"/>
                    <p:cNvSpPr>
                      <a:spLocks/>
                    </p:cNvSpPr>
                    <p:nvPr/>
                  </p:nvSpPr>
                  <p:spPr bwMode="auto">
                    <a:xfrm>
                      <a:off x="2181" y="303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30" name="Arc 372" descr="50%"/>
                    <p:cNvSpPr>
                      <a:spLocks/>
                    </p:cNvSpPr>
                    <p:nvPr/>
                  </p:nvSpPr>
                  <p:spPr bwMode="auto">
                    <a:xfrm>
                      <a:off x="2188" y="3034"/>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31" name="Arc 373" descr="50%"/>
                    <p:cNvSpPr>
                      <a:spLocks/>
                    </p:cNvSpPr>
                    <p:nvPr/>
                  </p:nvSpPr>
                  <p:spPr bwMode="auto">
                    <a:xfrm>
                      <a:off x="2192" y="3034"/>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32" name="Arc 374" descr="50%"/>
                    <p:cNvSpPr>
                      <a:spLocks/>
                    </p:cNvSpPr>
                    <p:nvPr/>
                  </p:nvSpPr>
                  <p:spPr bwMode="auto">
                    <a:xfrm>
                      <a:off x="2198" y="3034"/>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624" name="Freeform 375" descr="50%"/>
                  <p:cNvSpPr>
                    <a:spLocks/>
                  </p:cNvSpPr>
                  <p:nvPr/>
                </p:nvSpPr>
                <p:spPr bwMode="auto">
                  <a:xfrm>
                    <a:off x="2137" y="2962"/>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625" name="Group 376"/>
                  <p:cNvGrpSpPr>
                    <a:grpSpLocks/>
                  </p:cNvGrpSpPr>
                  <p:nvPr/>
                </p:nvGrpSpPr>
                <p:grpSpPr bwMode="auto">
                  <a:xfrm>
                    <a:off x="2201" y="3036"/>
                    <a:ext cx="47" cy="37"/>
                    <a:chOff x="2201" y="3036"/>
                    <a:chExt cx="47" cy="37"/>
                  </a:xfrm>
                </p:grpSpPr>
                <p:sp>
                  <p:nvSpPr>
                    <p:cNvPr id="15626" name="Freeform 377" descr="50%"/>
                    <p:cNvSpPr>
                      <a:spLocks/>
                    </p:cNvSpPr>
                    <p:nvPr/>
                  </p:nvSpPr>
                  <p:spPr bwMode="auto">
                    <a:xfrm>
                      <a:off x="2201" y="3042"/>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627" name="Freeform 378" descr="50%"/>
                    <p:cNvSpPr>
                      <a:spLocks/>
                    </p:cNvSpPr>
                    <p:nvPr/>
                  </p:nvSpPr>
                  <p:spPr bwMode="auto">
                    <a:xfrm>
                      <a:off x="2202" y="3036"/>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572" name="Group 379"/>
                <p:cNvGrpSpPr>
                  <a:grpSpLocks/>
                </p:cNvGrpSpPr>
                <p:nvPr/>
              </p:nvGrpSpPr>
              <p:grpSpPr bwMode="auto">
                <a:xfrm>
                  <a:off x="2137" y="3056"/>
                  <a:ext cx="321" cy="113"/>
                  <a:chOff x="2137" y="3056"/>
                  <a:chExt cx="321" cy="113"/>
                </a:xfrm>
              </p:grpSpPr>
              <p:sp>
                <p:nvSpPr>
                  <p:cNvPr id="15605" name="Freeform 380" descr="50%"/>
                  <p:cNvSpPr>
                    <a:spLocks/>
                  </p:cNvSpPr>
                  <p:nvPr/>
                </p:nvSpPr>
                <p:spPr bwMode="auto">
                  <a:xfrm>
                    <a:off x="2218" y="3129"/>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606" name="Freeform 381" descr="50%"/>
                  <p:cNvSpPr>
                    <a:spLocks/>
                  </p:cNvSpPr>
                  <p:nvPr/>
                </p:nvSpPr>
                <p:spPr bwMode="auto">
                  <a:xfrm>
                    <a:off x="2137" y="3056"/>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607" name="Group 382"/>
                  <p:cNvGrpSpPr>
                    <a:grpSpLocks/>
                  </p:cNvGrpSpPr>
                  <p:nvPr/>
                </p:nvGrpSpPr>
                <p:grpSpPr bwMode="auto">
                  <a:xfrm>
                    <a:off x="2164" y="3118"/>
                    <a:ext cx="2" cy="3"/>
                    <a:chOff x="2164" y="3118"/>
                    <a:chExt cx="2" cy="3"/>
                  </a:xfrm>
                </p:grpSpPr>
                <p:sp>
                  <p:nvSpPr>
                    <p:cNvPr id="15618" name="Oval 383" descr="50%"/>
                    <p:cNvSpPr>
                      <a:spLocks noChangeArrowheads="1"/>
                    </p:cNvSpPr>
                    <p:nvPr/>
                  </p:nvSpPr>
                  <p:spPr bwMode="auto">
                    <a:xfrm>
                      <a:off x="2164" y="3118"/>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619" name="Arc 384" descr="50%"/>
                    <p:cNvSpPr>
                      <a:spLocks/>
                    </p:cNvSpPr>
                    <p:nvPr/>
                  </p:nvSpPr>
                  <p:spPr bwMode="auto">
                    <a:xfrm>
                      <a:off x="2165" y="3119"/>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608" name="Group 385"/>
                  <p:cNvGrpSpPr>
                    <a:grpSpLocks/>
                  </p:cNvGrpSpPr>
                  <p:nvPr/>
                </p:nvGrpSpPr>
                <p:grpSpPr bwMode="auto">
                  <a:xfrm>
                    <a:off x="2181" y="3130"/>
                    <a:ext cx="23" cy="4"/>
                    <a:chOff x="2181" y="3130"/>
                    <a:chExt cx="23" cy="4"/>
                  </a:xfrm>
                </p:grpSpPr>
                <p:sp>
                  <p:nvSpPr>
                    <p:cNvPr id="15613" name="Arc 386" descr="50%"/>
                    <p:cNvSpPr>
                      <a:spLocks/>
                    </p:cNvSpPr>
                    <p:nvPr/>
                  </p:nvSpPr>
                  <p:spPr bwMode="auto">
                    <a:xfrm>
                      <a:off x="2185" y="313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14" name="Arc 387" descr="50%"/>
                    <p:cNvSpPr>
                      <a:spLocks/>
                    </p:cNvSpPr>
                    <p:nvPr/>
                  </p:nvSpPr>
                  <p:spPr bwMode="auto">
                    <a:xfrm>
                      <a:off x="2181" y="313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15" name="Arc 388" descr="50%"/>
                    <p:cNvSpPr>
                      <a:spLocks/>
                    </p:cNvSpPr>
                    <p:nvPr/>
                  </p:nvSpPr>
                  <p:spPr bwMode="auto">
                    <a:xfrm>
                      <a:off x="2188" y="3130"/>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16" name="Arc 389" descr="50%"/>
                    <p:cNvSpPr>
                      <a:spLocks/>
                    </p:cNvSpPr>
                    <p:nvPr/>
                  </p:nvSpPr>
                  <p:spPr bwMode="auto">
                    <a:xfrm>
                      <a:off x="2192" y="3130"/>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17" name="Arc 390" descr="50%"/>
                    <p:cNvSpPr>
                      <a:spLocks/>
                    </p:cNvSpPr>
                    <p:nvPr/>
                  </p:nvSpPr>
                  <p:spPr bwMode="auto">
                    <a:xfrm>
                      <a:off x="2198" y="3130"/>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609" name="Freeform 391" descr="50%"/>
                  <p:cNvSpPr>
                    <a:spLocks/>
                  </p:cNvSpPr>
                  <p:nvPr/>
                </p:nvSpPr>
                <p:spPr bwMode="auto">
                  <a:xfrm>
                    <a:off x="2137" y="3058"/>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610" name="Group 392"/>
                  <p:cNvGrpSpPr>
                    <a:grpSpLocks/>
                  </p:cNvGrpSpPr>
                  <p:nvPr/>
                </p:nvGrpSpPr>
                <p:grpSpPr bwMode="auto">
                  <a:xfrm>
                    <a:off x="2201" y="3132"/>
                    <a:ext cx="47" cy="37"/>
                    <a:chOff x="2201" y="3132"/>
                    <a:chExt cx="47" cy="37"/>
                  </a:xfrm>
                </p:grpSpPr>
                <p:sp>
                  <p:nvSpPr>
                    <p:cNvPr id="15611" name="Freeform 393" descr="50%"/>
                    <p:cNvSpPr>
                      <a:spLocks/>
                    </p:cNvSpPr>
                    <p:nvPr/>
                  </p:nvSpPr>
                  <p:spPr bwMode="auto">
                    <a:xfrm>
                      <a:off x="2201" y="3138"/>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612" name="Freeform 394" descr="50%"/>
                    <p:cNvSpPr>
                      <a:spLocks/>
                    </p:cNvSpPr>
                    <p:nvPr/>
                  </p:nvSpPr>
                  <p:spPr bwMode="auto">
                    <a:xfrm>
                      <a:off x="2202" y="3132"/>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573" name="Group 395"/>
                <p:cNvGrpSpPr>
                  <a:grpSpLocks/>
                </p:cNvGrpSpPr>
                <p:nvPr/>
              </p:nvGrpSpPr>
              <p:grpSpPr bwMode="auto">
                <a:xfrm>
                  <a:off x="2137" y="3152"/>
                  <a:ext cx="321" cy="113"/>
                  <a:chOff x="2137" y="3152"/>
                  <a:chExt cx="321" cy="113"/>
                </a:xfrm>
              </p:grpSpPr>
              <p:sp>
                <p:nvSpPr>
                  <p:cNvPr id="15590" name="Freeform 396" descr="50%"/>
                  <p:cNvSpPr>
                    <a:spLocks/>
                  </p:cNvSpPr>
                  <p:nvPr/>
                </p:nvSpPr>
                <p:spPr bwMode="auto">
                  <a:xfrm>
                    <a:off x="2218" y="3225"/>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591" name="Freeform 397" descr="50%"/>
                  <p:cNvSpPr>
                    <a:spLocks/>
                  </p:cNvSpPr>
                  <p:nvPr/>
                </p:nvSpPr>
                <p:spPr bwMode="auto">
                  <a:xfrm>
                    <a:off x="2137" y="3152"/>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592" name="Group 398"/>
                  <p:cNvGrpSpPr>
                    <a:grpSpLocks/>
                  </p:cNvGrpSpPr>
                  <p:nvPr/>
                </p:nvGrpSpPr>
                <p:grpSpPr bwMode="auto">
                  <a:xfrm>
                    <a:off x="2164" y="3214"/>
                    <a:ext cx="2" cy="3"/>
                    <a:chOff x="2164" y="3214"/>
                    <a:chExt cx="2" cy="3"/>
                  </a:xfrm>
                </p:grpSpPr>
                <p:sp>
                  <p:nvSpPr>
                    <p:cNvPr id="15603" name="Oval 399" descr="50%"/>
                    <p:cNvSpPr>
                      <a:spLocks noChangeArrowheads="1"/>
                    </p:cNvSpPr>
                    <p:nvPr/>
                  </p:nvSpPr>
                  <p:spPr bwMode="auto">
                    <a:xfrm>
                      <a:off x="2164" y="3214"/>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604" name="Arc 400" descr="50%"/>
                    <p:cNvSpPr>
                      <a:spLocks/>
                    </p:cNvSpPr>
                    <p:nvPr/>
                  </p:nvSpPr>
                  <p:spPr bwMode="auto">
                    <a:xfrm>
                      <a:off x="2165" y="3215"/>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593" name="Group 401"/>
                  <p:cNvGrpSpPr>
                    <a:grpSpLocks/>
                  </p:cNvGrpSpPr>
                  <p:nvPr/>
                </p:nvGrpSpPr>
                <p:grpSpPr bwMode="auto">
                  <a:xfrm>
                    <a:off x="2181" y="3226"/>
                    <a:ext cx="23" cy="4"/>
                    <a:chOff x="2181" y="3226"/>
                    <a:chExt cx="23" cy="4"/>
                  </a:xfrm>
                </p:grpSpPr>
                <p:sp>
                  <p:nvSpPr>
                    <p:cNvPr id="15598" name="Arc 402" descr="50%"/>
                    <p:cNvSpPr>
                      <a:spLocks/>
                    </p:cNvSpPr>
                    <p:nvPr/>
                  </p:nvSpPr>
                  <p:spPr bwMode="auto">
                    <a:xfrm>
                      <a:off x="2185" y="322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99" name="Arc 403" descr="50%"/>
                    <p:cNvSpPr>
                      <a:spLocks/>
                    </p:cNvSpPr>
                    <p:nvPr/>
                  </p:nvSpPr>
                  <p:spPr bwMode="auto">
                    <a:xfrm>
                      <a:off x="2181" y="322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00" name="Arc 404" descr="50%"/>
                    <p:cNvSpPr>
                      <a:spLocks/>
                    </p:cNvSpPr>
                    <p:nvPr/>
                  </p:nvSpPr>
                  <p:spPr bwMode="auto">
                    <a:xfrm>
                      <a:off x="2188" y="3226"/>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01" name="Arc 405" descr="50%"/>
                    <p:cNvSpPr>
                      <a:spLocks/>
                    </p:cNvSpPr>
                    <p:nvPr/>
                  </p:nvSpPr>
                  <p:spPr bwMode="auto">
                    <a:xfrm>
                      <a:off x="2192" y="3226"/>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02" name="Arc 406" descr="50%"/>
                    <p:cNvSpPr>
                      <a:spLocks/>
                    </p:cNvSpPr>
                    <p:nvPr/>
                  </p:nvSpPr>
                  <p:spPr bwMode="auto">
                    <a:xfrm>
                      <a:off x="2198" y="3226"/>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594" name="Freeform 407" descr="50%"/>
                  <p:cNvSpPr>
                    <a:spLocks/>
                  </p:cNvSpPr>
                  <p:nvPr/>
                </p:nvSpPr>
                <p:spPr bwMode="auto">
                  <a:xfrm>
                    <a:off x="2137" y="3154"/>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595" name="Group 408"/>
                  <p:cNvGrpSpPr>
                    <a:grpSpLocks/>
                  </p:cNvGrpSpPr>
                  <p:nvPr/>
                </p:nvGrpSpPr>
                <p:grpSpPr bwMode="auto">
                  <a:xfrm>
                    <a:off x="2201" y="3228"/>
                    <a:ext cx="47" cy="37"/>
                    <a:chOff x="2201" y="3228"/>
                    <a:chExt cx="47" cy="37"/>
                  </a:xfrm>
                </p:grpSpPr>
                <p:sp>
                  <p:nvSpPr>
                    <p:cNvPr id="15596" name="Freeform 409" descr="50%"/>
                    <p:cNvSpPr>
                      <a:spLocks/>
                    </p:cNvSpPr>
                    <p:nvPr/>
                  </p:nvSpPr>
                  <p:spPr bwMode="auto">
                    <a:xfrm>
                      <a:off x="2201" y="3234"/>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597" name="Freeform 410" descr="50%"/>
                    <p:cNvSpPr>
                      <a:spLocks/>
                    </p:cNvSpPr>
                    <p:nvPr/>
                  </p:nvSpPr>
                  <p:spPr bwMode="auto">
                    <a:xfrm>
                      <a:off x="2202" y="3228"/>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574" name="Group 411"/>
                <p:cNvGrpSpPr>
                  <a:grpSpLocks/>
                </p:cNvGrpSpPr>
                <p:nvPr/>
              </p:nvGrpSpPr>
              <p:grpSpPr bwMode="auto">
                <a:xfrm>
                  <a:off x="2137" y="3248"/>
                  <a:ext cx="321" cy="113"/>
                  <a:chOff x="2137" y="3248"/>
                  <a:chExt cx="321" cy="113"/>
                </a:xfrm>
              </p:grpSpPr>
              <p:sp>
                <p:nvSpPr>
                  <p:cNvPr id="15575" name="Freeform 412" descr="50%"/>
                  <p:cNvSpPr>
                    <a:spLocks/>
                  </p:cNvSpPr>
                  <p:nvPr/>
                </p:nvSpPr>
                <p:spPr bwMode="auto">
                  <a:xfrm>
                    <a:off x="2218" y="3321"/>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576" name="Freeform 413" descr="50%"/>
                  <p:cNvSpPr>
                    <a:spLocks/>
                  </p:cNvSpPr>
                  <p:nvPr/>
                </p:nvSpPr>
                <p:spPr bwMode="auto">
                  <a:xfrm>
                    <a:off x="2137" y="3248"/>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577" name="Group 414"/>
                  <p:cNvGrpSpPr>
                    <a:grpSpLocks/>
                  </p:cNvGrpSpPr>
                  <p:nvPr/>
                </p:nvGrpSpPr>
                <p:grpSpPr bwMode="auto">
                  <a:xfrm>
                    <a:off x="2164" y="3310"/>
                    <a:ext cx="2" cy="3"/>
                    <a:chOff x="2164" y="3310"/>
                    <a:chExt cx="2" cy="3"/>
                  </a:xfrm>
                </p:grpSpPr>
                <p:sp>
                  <p:nvSpPr>
                    <p:cNvPr id="15588" name="Oval 415" descr="50%"/>
                    <p:cNvSpPr>
                      <a:spLocks noChangeArrowheads="1"/>
                    </p:cNvSpPr>
                    <p:nvPr/>
                  </p:nvSpPr>
                  <p:spPr bwMode="auto">
                    <a:xfrm>
                      <a:off x="2164" y="3310"/>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589" name="Arc 416" descr="50%"/>
                    <p:cNvSpPr>
                      <a:spLocks/>
                    </p:cNvSpPr>
                    <p:nvPr/>
                  </p:nvSpPr>
                  <p:spPr bwMode="auto">
                    <a:xfrm>
                      <a:off x="2165" y="3311"/>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578" name="Group 417"/>
                  <p:cNvGrpSpPr>
                    <a:grpSpLocks/>
                  </p:cNvGrpSpPr>
                  <p:nvPr/>
                </p:nvGrpSpPr>
                <p:grpSpPr bwMode="auto">
                  <a:xfrm>
                    <a:off x="2181" y="3322"/>
                    <a:ext cx="23" cy="4"/>
                    <a:chOff x="2181" y="3322"/>
                    <a:chExt cx="23" cy="4"/>
                  </a:xfrm>
                </p:grpSpPr>
                <p:sp>
                  <p:nvSpPr>
                    <p:cNvPr id="15583" name="Arc 418" descr="50%"/>
                    <p:cNvSpPr>
                      <a:spLocks/>
                    </p:cNvSpPr>
                    <p:nvPr/>
                  </p:nvSpPr>
                  <p:spPr bwMode="auto">
                    <a:xfrm>
                      <a:off x="2185" y="332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84" name="Arc 419" descr="50%"/>
                    <p:cNvSpPr>
                      <a:spLocks/>
                    </p:cNvSpPr>
                    <p:nvPr/>
                  </p:nvSpPr>
                  <p:spPr bwMode="auto">
                    <a:xfrm>
                      <a:off x="2181" y="332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85" name="Arc 420" descr="50%"/>
                    <p:cNvSpPr>
                      <a:spLocks/>
                    </p:cNvSpPr>
                    <p:nvPr/>
                  </p:nvSpPr>
                  <p:spPr bwMode="auto">
                    <a:xfrm>
                      <a:off x="2188" y="332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86" name="Arc 421" descr="50%"/>
                    <p:cNvSpPr>
                      <a:spLocks/>
                    </p:cNvSpPr>
                    <p:nvPr/>
                  </p:nvSpPr>
                  <p:spPr bwMode="auto">
                    <a:xfrm>
                      <a:off x="2192" y="332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87" name="Arc 422" descr="50%"/>
                    <p:cNvSpPr>
                      <a:spLocks/>
                    </p:cNvSpPr>
                    <p:nvPr/>
                  </p:nvSpPr>
                  <p:spPr bwMode="auto">
                    <a:xfrm>
                      <a:off x="2198" y="3322"/>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579" name="Freeform 423" descr="50%"/>
                  <p:cNvSpPr>
                    <a:spLocks/>
                  </p:cNvSpPr>
                  <p:nvPr/>
                </p:nvSpPr>
                <p:spPr bwMode="auto">
                  <a:xfrm>
                    <a:off x="2137" y="3250"/>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580" name="Group 424"/>
                  <p:cNvGrpSpPr>
                    <a:grpSpLocks/>
                  </p:cNvGrpSpPr>
                  <p:nvPr/>
                </p:nvGrpSpPr>
                <p:grpSpPr bwMode="auto">
                  <a:xfrm>
                    <a:off x="2201" y="3324"/>
                    <a:ext cx="47" cy="37"/>
                    <a:chOff x="2201" y="3324"/>
                    <a:chExt cx="47" cy="37"/>
                  </a:xfrm>
                </p:grpSpPr>
                <p:sp>
                  <p:nvSpPr>
                    <p:cNvPr id="15581" name="Freeform 425" descr="50%"/>
                    <p:cNvSpPr>
                      <a:spLocks/>
                    </p:cNvSpPr>
                    <p:nvPr/>
                  </p:nvSpPr>
                  <p:spPr bwMode="auto">
                    <a:xfrm>
                      <a:off x="2201" y="3330"/>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582" name="Freeform 426" descr="50%"/>
                    <p:cNvSpPr>
                      <a:spLocks/>
                    </p:cNvSpPr>
                    <p:nvPr/>
                  </p:nvSpPr>
                  <p:spPr bwMode="auto">
                    <a:xfrm>
                      <a:off x="2202" y="3324"/>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grpSp>
            <p:nvGrpSpPr>
              <p:cNvPr id="15408" name="Group 427"/>
              <p:cNvGrpSpPr>
                <a:grpSpLocks/>
              </p:cNvGrpSpPr>
              <p:nvPr/>
            </p:nvGrpSpPr>
            <p:grpSpPr bwMode="auto">
              <a:xfrm>
                <a:off x="2509" y="2864"/>
                <a:ext cx="321" cy="497"/>
                <a:chOff x="2509" y="2864"/>
                <a:chExt cx="321" cy="497"/>
              </a:xfrm>
            </p:grpSpPr>
            <p:grpSp>
              <p:nvGrpSpPr>
                <p:cNvPr id="15490" name="Group 428"/>
                <p:cNvGrpSpPr>
                  <a:grpSpLocks/>
                </p:cNvGrpSpPr>
                <p:nvPr/>
              </p:nvGrpSpPr>
              <p:grpSpPr bwMode="auto">
                <a:xfrm>
                  <a:off x="2509" y="2864"/>
                  <a:ext cx="321" cy="113"/>
                  <a:chOff x="2509" y="2864"/>
                  <a:chExt cx="321" cy="113"/>
                </a:xfrm>
              </p:grpSpPr>
              <p:sp>
                <p:nvSpPr>
                  <p:cNvPr id="15555" name="Freeform 429" descr="50%"/>
                  <p:cNvSpPr>
                    <a:spLocks/>
                  </p:cNvSpPr>
                  <p:nvPr/>
                </p:nvSpPr>
                <p:spPr bwMode="auto">
                  <a:xfrm>
                    <a:off x="2590" y="2937"/>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556" name="Freeform 430" descr="50%"/>
                  <p:cNvSpPr>
                    <a:spLocks/>
                  </p:cNvSpPr>
                  <p:nvPr/>
                </p:nvSpPr>
                <p:spPr bwMode="auto">
                  <a:xfrm>
                    <a:off x="2509" y="2864"/>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557" name="Group 431"/>
                  <p:cNvGrpSpPr>
                    <a:grpSpLocks/>
                  </p:cNvGrpSpPr>
                  <p:nvPr/>
                </p:nvGrpSpPr>
                <p:grpSpPr bwMode="auto">
                  <a:xfrm>
                    <a:off x="2536" y="2926"/>
                    <a:ext cx="2" cy="3"/>
                    <a:chOff x="2536" y="2926"/>
                    <a:chExt cx="2" cy="3"/>
                  </a:xfrm>
                </p:grpSpPr>
                <p:sp>
                  <p:nvSpPr>
                    <p:cNvPr id="15568" name="Oval 432" descr="50%"/>
                    <p:cNvSpPr>
                      <a:spLocks noChangeArrowheads="1"/>
                    </p:cNvSpPr>
                    <p:nvPr/>
                  </p:nvSpPr>
                  <p:spPr bwMode="auto">
                    <a:xfrm>
                      <a:off x="2536" y="2926"/>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569" name="Arc 433" descr="50%"/>
                    <p:cNvSpPr>
                      <a:spLocks/>
                    </p:cNvSpPr>
                    <p:nvPr/>
                  </p:nvSpPr>
                  <p:spPr bwMode="auto">
                    <a:xfrm>
                      <a:off x="2537" y="292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558" name="Group 434"/>
                  <p:cNvGrpSpPr>
                    <a:grpSpLocks/>
                  </p:cNvGrpSpPr>
                  <p:nvPr/>
                </p:nvGrpSpPr>
                <p:grpSpPr bwMode="auto">
                  <a:xfrm>
                    <a:off x="2553" y="2938"/>
                    <a:ext cx="23" cy="4"/>
                    <a:chOff x="2553" y="2938"/>
                    <a:chExt cx="23" cy="4"/>
                  </a:xfrm>
                </p:grpSpPr>
                <p:sp>
                  <p:nvSpPr>
                    <p:cNvPr id="15563" name="Arc 435" descr="50%"/>
                    <p:cNvSpPr>
                      <a:spLocks/>
                    </p:cNvSpPr>
                    <p:nvPr/>
                  </p:nvSpPr>
                  <p:spPr bwMode="auto">
                    <a:xfrm>
                      <a:off x="2557" y="293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64" name="Arc 436" descr="50%"/>
                    <p:cNvSpPr>
                      <a:spLocks/>
                    </p:cNvSpPr>
                    <p:nvPr/>
                  </p:nvSpPr>
                  <p:spPr bwMode="auto">
                    <a:xfrm>
                      <a:off x="2553" y="293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65" name="Arc 437" descr="50%"/>
                    <p:cNvSpPr>
                      <a:spLocks/>
                    </p:cNvSpPr>
                    <p:nvPr/>
                  </p:nvSpPr>
                  <p:spPr bwMode="auto">
                    <a:xfrm>
                      <a:off x="2560" y="293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66" name="Arc 438" descr="50%"/>
                    <p:cNvSpPr>
                      <a:spLocks/>
                    </p:cNvSpPr>
                    <p:nvPr/>
                  </p:nvSpPr>
                  <p:spPr bwMode="auto">
                    <a:xfrm>
                      <a:off x="2564" y="293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67" name="Arc 439" descr="50%"/>
                    <p:cNvSpPr>
                      <a:spLocks/>
                    </p:cNvSpPr>
                    <p:nvPr/>
                  </p:nvSpPr>
                  <p:spPr bwMode="auto">
                    <a:xfrm>
                      <a:off x="2570" y="2938"/>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559" name="Freeform 440" descr="50%"/>
                  <p:cNvSpPr>
                    <a:spLocks/>
                  </p:cNvSpPr>
                  <p:nvPr/>
                </p:nvSpPr>
                <p:spPr bwMode="auto">
                  <a:xfrm>
                    <a:off x="2509" y="2866"/>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560" name="Group 441"/>
                  <p:cNvGrpSpPr>
                    <a:grpSpLocks/>
                  </p:cNvGrpSpPr>
                  <p:nvPr/>
                </p:nvGrpSpPr>
                <p:grpSpPr bwMode="auto">
                  <a:xfrm>
                    <a:off x="2573" y="2940"/>
                    <a:ext cx="47" cy="37"/>
                    <a:chOff x="2573" y="2940"/>
                    <a:chExt cx="47" cy="37"/>
                  </a:xfrm>
                </p:grpSpPr>
                <p:sp>
                  <p:nvSpPr>
                    <p:cNvPr id="15561" name="Freeform 442" descr="50%"/>
                    <p:cNvSpPr>
                      <a:spLocks/>
                    </p:cNvSpPr>
                    <p:nvPr/>
                  </p:nvSpPr>
                  <p:spPr bwMode="auto">
                    <a:xfrm>
                      <a:off x="2573" y="2946"/>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562" name="Freeform 443" descr="50%"/>
                    <p:cNvSpPr>
                      <a:spLocks/>
                    </p:cNvSpPr>
                    <p:nvPr/>
                  </p:nvSpPr>
                  <p:spPr bwMode="auto">
                    <a:xfrm>
                      <a:off x="2574" y="294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491" name="Group 444"/>
                <p:cNvGrpSpPr>
                  <a:grpSpLocks/>
                </p:cNvGrpSpPr>
                <p:nvPr/>
              </p:nvGrpSpPr>
              <p:grpSpPr bwMode="auto">
                <a:xfrm>
                  <a:off x="2509" y="2960"/>
                  <a:ext cx="321" cy="113"/>
                  <a:chOff x="2509" y="2960"/>
                  <a:chExt cx="321" cy="113"/>
                </a:xfrm>
              </p:grpSpPr>
              <p:sp>
                <p:nvSpPr>
                  <p:cNvPr id="15540" name="Freeform 445" descr="50%"/>
                  <p:cNvSpPr>
                    <a:spLocks/>
                  </p:cNvSpPr>
                  <p:nvPr/>
                </p:nvSpPr>
                <p:spPr bwMode="auto">
                  <a:xfrm>
                    <a:off x="2590" y="3033"/>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541" name="Freeform 446" descr="50%"/>
                  <p:cNvSpPr>
                    <a:spLocks/>
                  </p:cNvSpPr>
                  <p:nvPr/>
                </p:nvSpPr>
                <p:spPr bwMode="auto">
                  <a:xfrm>
                    <a:off x="2509" y="2960"/>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542" name="Group 447"/>
                  <p:cNvGrpSpPr>
                    <a:grpSpLocks/>
                  </p:cNvGrpSpPr>
                  <p:nvPr/>
                </p:nvGrpSpPr>
                <p:grpSpPr bwMode="auto">
                  <a:xfrm>
                    <a:off x="2536" y="3022"/>
                    <a:ext cx="2" cy="3"/>
                    <a:chOff x="2536" y="3022"/>
                    <a:chExt cx="2" cy="3"/>
                  </a:xfrm>
                </p:grpSpPr>
                <p:sp>
                  <p:nvSpPr>
                    <p:cNvPr id="15553" name="Oval 448" descr="50%"/>
                    <p:cNvSpPr>
                      <a:spLocks noChangeArrowheads="1"/>
                    </p:cNvSpPr>
                    <p:nvPr/>
                  </p:nvSpPr>
                  <p:spPr bwMode="auto">
                    <a:xfrm>
                      <a:off x="2536" y="3022"/>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554" name="Arc 449" descr="50%"/>
                    <p:cNvSpPr>
                      <a:spLocks/>
                    </p:cNvSpPr>
                    <p:nvPr/>
                  </p:nvSpPr>
                  <p:spPr bwMode="auto">
                    <a:xfrm>
                      <a:off x="2537" y="3023"/>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543" name="Group 450"/>
                  <p:cNvGrpSpPr>
                    <a:grpSpLocks/>
                  </p:cNvGrpSpPr>
                  <p:nvPr/>
                </p:nvGrpSpPr>
                <p:grpSpPr bwMode="auto">
                  <a:xfrm>
                    <a:off x="2553" y="3034"/>
                    <a:ext cx="23" cy="4"/>
                    <a:chOff x="2553" y="3034"/>
                    <a:chExt cx="23" cy="4"/>
                  </a:xfrm>
                </p:grpSpPr>
                <p:sp>
                  <p:nvSpPr>
                    <p:cNvPr id="15548" name="Arc 451" descr="50%"/>
                    <p:cNvSpPr>
                      <a:spLocks/>
                    </p:cNvSpPr>
                    <p:nvPr/>
                  </p:nvSpPr>
                  <p:spPr bwMode="auto">
                    <a:xfrm>
                      <a:off x="2557" y="303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49" name="Arc 452" descr="50%"/>
                    <p:cNvSpPr>
                      <a:spLocks/>
                    </p:cNvSpPr>
                    <p:nvPr/>
                  </p:nvSpPr>
                  <p:spPr bwMode="auto">
                    <a:xfrm>
                      <a:off x="2553" y="303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50" name="Arc 453" descr="50%"/>
                    <p:cNvSpPr>
                      <a:spLocks/>
                    </p:cNvSpPr>
                    <p:nvPr/>
                  </p:nvSpPr>
                  <p:spPr bwMode="auto">
                    <a:xfrm>
                      <a:off x="2560" y="3034"/>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51" name="Arc 454" descr="50%"/>
                    <p:cNvSpPr>
                      <a:spLocks/>
                    </p:cNvSpPr>
                    <p:nvPr/>
                  </p:nvSpPr>
                  <p:spPr bwMode="auto">
                    <a:xfrm>
                      <a:off x="2564" y="3034"/>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52" name="Arc 455" descr="50%"/>
                    <p:cNvSpPr>
                      <a:spLocks/>
                    </p:cNvSpPr>
                    <p:nvPr/>
                  </p:nvSpPr>
                  <p:spPr bwMode="auto">
                    <a:xfrm>
                      <a:off x="2570" y="3034"/>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544" name="Freeform 456" descr="50%"/>
                  <p:cNvSpPr>
                    <a:spLocks/>
                  </p:cNvSpPr>
                  <p:nvPr/>
                </p:nvSpPr>
                <p:spPr bwMode="auto">
                  <a:xfrm>
                    <a:off x="2509" y="2962"/>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545" name="Group 457"/>
                  <p:cNvGrpSpPr>
                    <a:grpSpLocks/>
                  </p:cNvGrpSpPr>
                  <p:nvPr/>
                </p:nvGrpSpPr>
                <p:grpSpPr bwMode="auto">
                  <a:xfrm>
                    <a:off x="2573" y="3036"/>
                    <a:ext cx="47" cy="37"/>
                    <a:chOff x="2573" y="3036"/>
                    <a:chExt cx="47" cy="37"/>
                  </a:xfrm>
                </p:grpSpPr>
                <p:sp>
                  <p:nvSpPr>
                    <p:cNvPr id="15546" name="Freeform 458" descr="50%"/>
                    <p:cNvSpPr>
                      <a:spLocks/>
                    </p:cNvSpPr>
                    <p:nvPr/>
                  </p:nvSpPr>
                  <p:spPr bwMode="auto">
                    <a:xfrm>
                      <a:off x="2573" y="3042"/>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547" name="Freeform 459" descr="50%"/>
                    <p:cNvSpPr>
                      <a:spLocks/>
                    </p:cNvSpPr>
                    <p:nvPr/>
                  </p:nvSpPr>
                  <p:spPr bwMode="auto">
                    <a:xfrm>
                      <a:off x="2574" y="3036"/>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492" name="Group 460"/>
                <p:cNvGrpSpPr>
                  <a:grpSpLocks/>
                </p:cNvGrpSpPr>
                <p:nvPr/>
              </p:nvGrpSpPr>
              <p:grpSpPr bwMode="auto">
                <a:xfrm>
                  <a:off x="2509" y="3056"/>
                  <a:ext cx="321" cy="113"/>
                  <a:chOff x="2509" y="3056"/>
                  <a:chExt cx="321" cy="113"/>
                </a:xfrm>
              </p:grpSpPr>
              <p:sp>
                <p:nvSpPr>
                  <p:cNvPr id="15525" name="Freeform 461" descr="50%"/>
                  <p:cNvSpPr>
                    <a:spLocks/>
                  </p:cNvSpPr>
                  <p:nvPr/>
                </p:nvSpPr>
                <p:spPr bwMode="auto">
                  <a:xfrm>
                    <a:off x="2590" y="3129"/>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526" name="Freeform 462" descr="50%"/>
                  <p:cNvSpPr>
                    <a:spLocks/>
                  </p:cNvSpPr>
                  <p:nvPr/>
                </p:nvSpPr>
                <p:spPr bwMode="auto">
                  <a:xfrm>
                    <a:off x="2509" y="3056"/>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527" name="Group 463"/>
                  <p:cNvGrpSpPr>
                    <a:grpSpLocks/>
                  </p:cNvGrpSpPr>
                  <p:nvPr/>
                </p:nvGrpSpPr>
                <p:grpSpPr bwMode="auto">
                  <a:xfrm>
                    <a:off x="2536" y="3118"/>
                    <a:ext cx="2" cy="3"/>
                    <a:chOff x="2536" y="3118"/>
                    <a:chExt cx="2" cy="3"/>
                  </a:xfrm>
                </p:grpSpPr>
                <p:sp>
                  <p:nvSpPr>
                    <p:cNvPr id="15538" name="Oval 464" descr="50%"/>
                    <p:cNvSpPr>
                      <a:spLocks noChangeArrowheads="1"/>
                    </p:cNvSpPr>
                    <p:nvPr/>
                  </p:nvSpPr>
                  <p:spPr bwMode="auto">
                    <a:xfrm>
                      <a:off x="2536" y="3118"/>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539" name="Arc 465" descr="50%"/>
                    <p:cNvSpPr>
                      <a:spLocks/>
                    </p:cNvSpPr>
                    <p:nvPr/>
                  </p:nvSpPr>
                  <p:spPr bwMode="auto">
                    <a:xfrm>
                      <a:off x="2537" y="3119"/>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528" name="Group 466"/>
                  <p:cNvGrpSpPr>
                    <a:grpSpLocks/>
                  </p:cNvGrpSpPr>
                  <p:nvPr/>
                </p:nvGrpSpPr>
                <p:grpSpPr bwMode="auto">
                  <a:xfrm>
                    <a:off x="2553" y="3130"/>
                    <a:ext cx="23" cy="4"/>
                    <a:chOff x="2553" y="3130"/>
                    <a:chExt cx="23" cy="4"/>
                  </a:xfrm>
                </p:grpSpPr>
                <p:sp>
                  <p:nvSpPr>
                    <p:cNvPr id="15533" name="Arc 467" descr="50%"/>
                    <p:cNvSpPr>
                      <a:spLocks/>
                    </p:cNvSpPr>
                    <p:nvPr/>
                  </p:nvSpPr>
                  <p:spPr bwMode="auto">
                    <a:xfrm>
                      <a:off x="2557" y="313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34" name="Arc 468" descr="50%"/>
                    <p:cNvSpPr>
                      <a:spLocks/>
                    </p:cNvSpPr>
                    <p:nvPr/>
                  </p:nvSpPr>
                  <p:spPr bwMode="auto">
                    <a:xfrm>
                      <a:off x="2553" y="313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35" name="Arc 469" descr="50%"/>
                    <p:cNvSpPr>
                      <a:spLocks/>
                    </p:cNvSpPr>
                    <p:nvPr/>
                  </p:nvSpPr>
                  <p:spPr bwMode="auto">
                    <a:xfrm>
                      <a:off x="2560" y="3130"/>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36" name="Arc 470" descr="50%"/>
                    <p:cNvSpPr>
                      <a:spLocks/>
                    </p:cNvSpPr>
                    <p:nvPr/>
                  </p:nvSpPr>
                  <p:spPr bwMode="auto">
                    <a:xfrm>
                      <a:off x="2564" y="3130"/>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37" name="Arc 471" descr="50%"/>
                    <p:cNvSpPr>
                      <a:spLocks/>
                    </p:cNvSpPr>
                    <p:nvPr/>
                  </p:nvSpPr>
                  <p:spPr bwMode="auto">
                    <a:xfrm>
                      <a:off x="2570" y="3130"/>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529" name="Freeform 472" descr="50%"/>
                  <p:cNvSpPr>
                    <a:spLocks/>
                  </p:cNvSpPr>
                  <p:nvPr/>
                </p:nvSpPr>
                <p:spPr bwMode="auto">
                  <a:xfrm>
                    <a:off x="2509" y="3058"/>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530" name="Group 473"/>
                  <p:cNvGrpSpPr>
                    <a:grpSpLocks/>
                  </p:cNvGrpSpPr>
                  <p:nvPr/>
                </p:nvGrpSpPr>
                <p:grpSpPr bwMode="auto">
                  <a:xfrm>
                    <a:off x="2573" y="3132"/>
                    <a:ext cx="47" cy="37"/>
                    <a:chOff x="2573" y="3132"/>
                    <a:chExt cx="47" cy="37"/>
                  </a:xfrm>
                </p:grpSpPr>
                <p:sp>
                  <p:nvSpPr>
                    <p:cNvPr id="15531" name="Freeform 474" descr="50%"/>
                    <p:cNvSpPr>
                      <a:spLocks/>
                    </p:cNvSpPr>
                    <p:nvPr/>
                  </p:nvSpPr>
                  <p:spPr bwMode="auto">
                    <a:xfrm>
                      <a:off x="2573" y="3138"/>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532" name="Freeform 475" descr="50%"/>
                    <p:cNvSpPr>
                      <a:spLocks/>
                    </p:cNvSpPr>
                    <p:nvPr/>
                  </p:nvSpPr>
                  <p:spPr bwMode="auto">
                    <a:xfrm>
                      <a:off x="2574" y="3132"/>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493" name="Group 476"/>
                <p:cNvGrpSpPr>
                  <a:grpSpLocks/>
                </p:cNvGrpSpPr>
                <p:nvPr/>
              </p:nvGrpSpPr>
              <p:grpSpPr bwMode="auto">
                <a:xfrm>
                  <a:off x="2509" y="3152"/>
                  <a:ext cx="321" cy="113"/>
                  <a:chOff x="2509" y="3152"/>
                  <a:chExt cx="321" cy="113"/>
                </a:xfrm>
              </p:grpSpPr>
              <p:sp>
                <p:nvSpPr>
                  <p:cNvPr id="15510" name="Freeform 477" descr="50%"/>
                  <p:cNvSpPr>
                    <a:spLocks/>
                  </p:cNvSpPr>
                  <p:nvPr/>
                </p:nvSpPr>
                <p:spPr bwMode="auto">
                  <a:xfrm>
                    <a:off x="2590" y="3225"/>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511" name="Freeform 478" descr="50%"/>
                  <p:cNvSpPr>
                    <a:spLocks/>
                  </p:cNvSpPr>
                  <p:nvPr/>
                </p:nvSpPr>
                <p:spPr bwMode="auto">
                  <a:xfrm>
                    <a:off x="2509" y="3152"/>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512" name="Group 479"/>
                  <p:cNvGrpSpPr>
                    <a:grpSpLocks/>
                  </p:cNvGrpSpPr>
                  <p:nvPr/>
                </p:nvGrpSpPr>
                <p:grpSpPr bwMode="auto">
                  <a:xfrm>
                    <a:off x="2536" y="3214"/>
                    <a:ext cx="2" cy="3"/>
                    <a:chOff x="2536" y="3214"/>
                    <a:chExt cx="2" cy="3"/>
                  </a:xfrm>
                </p:grpSpPr>
                <p:sp>
                  <p:nvSpPr>
                    <p:cNvPr id="15523" name="Oval 480" descr="50%"/>
                    <p:cNvSpPr>
                      <a:spLocks noChangeArrowheads="1"/>
                    </p:cNvSpPr>
                    <p:nvPr/>
                  </p:nvSpPr>
                  <p:spPr bwMode="auto">
                    <a:xfrm>
                      <a:off x="2536" y="3214"/>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524" name="Arc 481" descr="50%"/>
                    <p:cNvSpPr>
                      <a:spLocks/>
                    </p:cNvSpPr>
                    <p:nvPr/>
                  </p:nvSpPr>
                  <p:spPr bwMode="auto">
                    <a:xfrm>
                      <a:off x="2537" y="3215"/>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513" name="Group 482"/>
                  <p:cNvGrpSpPr>
                    <a:grpSpLocks/>
                  </p:cNvGrpSpPr>
                  <p:nvPr/>
                </p:nvGrpSpPr>
                <p:grpSpPr bwMode="auto">
                  <a:xfrm>
                    <a:off x="2553" y="3226"/>
                    <a:ext cx="23" cy="4"/>
                    <a:chOff x="2553" y="3226"/>
                    <a:chExt cx="23" cy="4"/>
                  </a:xfrm>
                </p:grpSpPr>
                <p:sp>
                  <p:nvSpPr>
                    <p:cNvPr id="15518" name="Arc 483" descr="50%"/>
                    <p:cNvSpPr>
                      <a:spLocks/>
                    </p:cNvSpPr>
                    <p:nvPr/>
                  </p:nvSpPr>
                  <p:spPr bwMode="auto">
                    <a:xfrm>
                      <a:off x="2557" y="322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19" name="Arc 484" descr="50%"/>
                    <p:cNvSpPr>
                      <a:spLocks/>
                    </p:cNvSpPr>
                    <p:nvPr/>
                  </p:nvSpPr>
                  <p:spPr bwMode="auto">
                    <a:xfrm>
                      <a:off x="2553" y="322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20" name="Arc 485" descr="50%"/>
                    <p:cNvSpPr>
                      <a:spLocks/>
                    </p:cNvSpPr>
                    <p:nvPr/>
                  </p:nvSpPr>
                  <p:spPr bwMode="auto">
                    <a:xfrm>
                      <a:off x="2560" y="3226"/>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21" name="Arc 486" descr="50%"/>
                    <p:cNvSpPr>
                      <a:spLocks/>
                    </p:cNvSpPr>
                    <p:nvPr/>
                  </p:nvSpPr>
                  <p:spPr bwMode="auto">
                    <a:xfrm>
                      <a:off x="2564" y="3226"/>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22" name="Arc 487" descr="50%"/>
                    <p:cNvSpPr>
                      <a:spLocks/>
                    </p:cNvSpPr>
                    <p:nvPr/>
                  </p:nvSpPr>
                  <p:spPr bwMode="auto">
                    <a:xfrm>
                      <a:off x="2570" y="3226"/>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514" name="Freeform 488" descr="50%"/>
                  <p:cNvSpPr>
                    <a:spLocks/>
                  </p:cNvSpPr>
                  <p:nvPr/>
                </p:nvSpPr>
                <p:spPr bwMode="auto">
                  <a:xfrm>
                    <a:off x="2509" y="3154"/>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515" name="Group 489"/>
                  <p:cNvGrpSpPr>
                    <a:grpSpLocks/>
                  </p:cNvGrpSpPr>
                  <p:nvPr/>
                </p:nvGrpSpPr>
                <p:grpSpPr bwMode="auto">
                  <a:xfrm>
                    <a:off x="2573" y="3228"/>
                    <a:ext cx="47" cy="37"/>
                    <a:chOff x="2573" y="3228"/>
                    <a:chExt cx="47" cy="37"/>
                  </a:xfrm>
                </p:grpSpPr>
                <p:sp>
                  <p:nvSpPr>
                    <p:cNvPr id="15516" name="Freeform 490" descr="50%"/>
                    <p:cNvSpPr>
                      <a:spLocks/>
                    </p:cNvSpPr>
                    <p:nvPr/>
                  </p:nvSpPr>
                  <p:spPr bwMode="auto">
                    <a:xfrm>
                      <a:off x="2573" y="3234"/>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517" name="Freeform 491" descr="50%"/>
                    <p:cNvSpPr>
                      <a:spLocks/>
                    </p:cNvSpPr>
                    <p:nvPr/>
                  </p:nvSpPr>
                  <p:spPr bwMode="auto">
                    <a:xfrm>
                      <a:off x="2574" y="3228"/>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494" name="Group 492"/>
                <p:cNvGrpSpPr>
                  <a:grpSpLocks/>
                </p:cNvGrpSpPr>
                <p:nvPr/>
              </p:nvGrpSpPr>
              <p:grpSpPr bwMode="auto">
                <a:xfrm>
                  <a:off x="2509" y="3248"/>
                  <a:ext cx="321" cy="113"/>
                  <a:chOff x="2509" y="3248"/>
                  <a:chExt cx="321" cy="113"/>
                </a:xfrm>
              </p:grpSpPr>
              <p:sp>
                <p:nvSpPr>
                  <p:cNvPr id="15495" name="Freeform 493" descr="50%"/>
                  <p:cNvSpPr>
                    <a:spLocks/>
                  </p:cNvSpPr>
                  <p:nvPr/>
                </p:nvSpPr>
                <p:spPr bwMode="auto">
                  <a:xfrm>
                    <a:off x="2590" y="3321"/>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496" name="Freeform 494" descr="50%"/>
                  <p:cNvSpPr>
                    <a:spLocks/>
                  </p:cNvSpPr>
                  <p:nvPr/>
                </p:nvSpPr>
                <p:spPr bwMode="auto">
                  <a:xfrm>
                    <a:off x="2509" y="3248"/>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497" name="Group 495"/>
                  <p:cNvGrpSpPr>
                    <a:grpSpLocks/>
                  </p:cNvGrpSpPr>
                  <p:nvPr/>
                </p:nvGrpSpPr>
                <p:grpSpPr bwMode="auto">
                  <a:xfrm>
                    <a:off x="2536" y="3310"/>
                    <a:ext cx="2" cy="3"/>
                    <a:chOff x="2536" y="3310"/>
                    <a:chExt cx="2" cy="3"/>
                  </a:xfrm>
                </p:grpSpPr>
                <p:sp>
                  <p:nvSpPr>
                    <p:cNvPr id="15508" name="Oval 496" descr="50%"/>
                    <p:cNvSpPr>
                      <a:spLocks noChangeArrowheads="1"/>
                    </p:cNvSpPr>
                    <p:nvPr/>
                  </p:nvSpPr>
                  <p:spPr bwMode="auto">
                    <a:xfrm>
                      <a:off x="2536" y="3310"/>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509" name="Arc 497" descr="50%"/>
                    <p:cNvSpPr>
                      <a:spLocks/>
                    </p:cNvSpPr>
                    <p:nvPr/>
                  </p:nvSpPr>
                  <p:spPr bwMode="auto">
                    <a:xfrm>
                      <a:off x="2537" y="3311"/>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498" name="Group 498"/>
                  <p:cNvGrpSpPr>
                    <a:grpSpLocks/>
                  </p:cNvGrpSpPr>
                  <p:nvPr/>
                </p:nvGrpSpPr>
                <p:grpSpPr bwMode="auto">
                  <a:xfrm>
                    <a:off x="2553" y="3322"/>
                    <a:ext cx="23" cy="4"/>
                    <a:chOff x="2553" y="3322"/>
                    <a:chExt cx="23" cy="4"/>
                  </a:xfrm>
                </p:grpSpPr>
                <p:sp>
                  <p:nvSpPr>
                    <p:cNvPr id="15503" name="Arc 499" descr="50%"/>
                    <p:cNvSpPr>
                      <a:spLocks/>
                    </p:cNvSpPr>
                    <p:nvPr/>
                  </p:nvSpPr>
                  <p:spPr bwMode="auto">
                    <a:xfrm>
                      <a:off x="2557" y="332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04" name="Arc 500" descr="50%"/>
                    <p:cNvSpPr>
                      <a:spLocks/>
                    </p:cNvSpPr>
                    <p:nvPr/>
                  </p:nvSpPr>
                  <p:spPr bwMode="auto">
                    <a:xfrm>
                      <a:off x="2553" y="332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05" name="Arc 501" descr="50%"/>
                    <p:cNvSpPr>
                      <a:spLocks/>
                    </p:cNvSpPr>
                    <p:nvPr/>
                  </p:nvSpPr>
                  <p:spPr bwMode="auto">
                    <a:xfrm>
                      <a:off x="2560" y="332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06" name="Arc 502" descr="50%"/>
                    <p:cNvSpPr>
                      <a:spLocks/>
                    </p:cNvSpPr>
                    <p:nvPr/>
                  </p:nvSpPr>
                  <p:spPr bwMode="auto">
                    <a:xfrm>
                      <a:off x="2564" y="332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07" name="Arc 503" descr="50%"/>
                    <p:cNvSpPr>
                      <a:spLocks/>
                    </p:cNvSpPr>
                    <p:nvPr/>
                  </p:nvSpPr>
                  <p:spPr bwMode="auto">
                    <a:xfrm>
                      <a:off x="2570" y="3322"/>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499" name="Freeform 504" descr="50%"/>
                  <p:cNvSpPr>
                    <a:spLocks/>
                  </p:cNvSpPr>
                  <p:nvPr/>
                </p:nvSpPr>
                <p:spPr bwMode="auto">
                  <a:xfrm>
                    <a:off x="2509" y="3250"/>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500" name="Group 505"/>
                  <p:cNvGrpSpPr>
                    <a:grpSpLocks/>
                  </p:cNvGrpSpPr>
                  <p:nvPr/>
                </p:nvGrpSpPr>
                <p:grpSpPr bwMode="auto">
                  <a:xfrm>
                    <a:off x="2573" y="3324"/>
                    <a:ext cx="47" cy="37"/>
                    <a:chOff x="2573" y="3324"/>
                    <a:chExt cx="47" cy="37"/>
                  </a:xfrm>
                </p:grpSpPr>
                <p:sp>
                  <p:nvSpPr>
                    <p:cNvPr id="15501" name="Freeform 506" descr="50%"/>
                    <p:cNvSpPr>
                      <a:spLocks/>
                    </p:cNvSpPr>
                    <p:nvPr/>
                  </p:nvSpPr>
                  <p:spPr bwMode="auto">
                    <a:xfrm>
                      <a:off x="2573" y="3330"/>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502" name="Freeform 507" descr="50%"/>
                    <p:cNvSpPr>
                      <a:spLocks/>
                    </p:cNvSpPr>
                    <p:nvPr/>
                  </p:nvSpPr>
                  <p:spPr bwMode="auto">
                    <a:xfrm>
                      <a:off x="2574" y="3324"/>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grpSp>
            <p:nvGrpSpPr>
              <p:cNvPr id="15409" name="Group 508"/>
              <p:cNvGrpSpPr>
                <a:grpSpLocks/>
              </p:cNvGrpSpPr>
              <p:nvPr/>
            </p:nvGrpSpPr>
            <p:grpSpPr bwMode="auto">
              <a:xfrm>
                <a:off x="2893" y="2864"/>
                <a:ext cx="321" cy="497"/>
                <a:chOff x="2893" y="2864"/>
                <a:chExt cx="321" cy="497"/>
              </a:xfrm>
            </p:grpSpPr>
            <p:grpSp>
              <p:nvGrpSpPr>
                <p:cNvPr id="15410" name="Group 509"/>
                <p:cNvGrpSpPr>
                  <a:grpSpLocks/>
                </p:cNvGrpSpPr>
                <p:nvPr/>
              </p:nvGrpSpPr>
              <p:grpSpPr bwMode="auto">
                <a:xfrm>
                  <a:off x="2893" y="2864"/>
                  <a:ext cx="321" cy="113"/>
                  <a:chOff x="2893" y="2864"/>
                  <a:chExt cx="321" cy="113"/>
                </a:xfrm>
              </p:grpSpPr>
              <p:sp>
                <p:nvSpPr>
                  <p:cNvPr id="15475" name="Freeform 510" descr="50%"/>
                  <p:cNvSpPr>
                    <a:spLocks/>
                  </p:cNvSpPr>
                  <p:nvPr/>
                </p:nvSpPr>
                <p:spPr bwMode="auto">
                  <a:xfrm>
                    <a:off x="2974" y="2937"/>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476" name="Freeform 511" descr="50%"/>
                  <p:cNvSpPr>
                    <a:spLocks/>
                  </p:cNvSpPr>
                  <p:nvPr/>
                </p:nvSpPr>
                <p:spPr bwMode="auto">
                  <a:xfrm>
                    <a:off x="2893" y="2864"/>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477" name="Group 512"/>
                  <p:cNvGrpSpPr>
                    <a:grpSpLocks/>
                  </p:cNvGrpSpPr>
                  <p:nvPr/>
                </p:nvGrpSpPr>
                <p:grpSpPr bwMode="auto">
                  <a:xfrm>
                    <a:off x="2920" y="2926"/>
                    <a:ext cx="2" cy="3"/>
                    <a:chOff x="2920" y="2926"/>
                    <a:chExt cx="2" cy="3"/>
                  </a:xfrm>
                </p:grpSpPr>
                <p:sp>
                  <p:nvSpPr>
                    <p:cNvPr id="15488" name="Oval 513" descr="50%"/>
                    <p:cNvSpPr>
                      <a:spLocks noChangeArrowheads="1"/>
                    </p:cNvSpPr>
                    <p:nvPr/>
                  </p:nvSpPr>
                  <p:spPr bwMode="auto">
                    <a:xfrm>
                      <a:off x="2920" y="2926"/>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489" name="Arc 514" descr="50%"/>
                    <p:cNvSpPr>
                      <a:spLocks/>
                    </p:cNvSpPr>
                    <p:nvPr/>
                  </p:nvSpPr>
                  <p:spPr bwMode="auto">
                    <a:xfrm>
                      <a:off x="2921" y="292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478" name="Group 515"/>
                  <p:cNvGrpSpPr>
                    <a:grpSpLocks/>
                  </p:cNvGrpSpPr>
                  <p:nvPr/>
                </p:nvGrpSpPr>
                <p:grpSpPr bwMode="auto">
                  <a:xfrm>
                    <a:off x="2937" y="2938"/>
                    <a:ext cx="23" cy="4"/>
                    <a:chOff x="2937" y="2938"/>
                    <a:chExt cx="23" cy="4"/>
                  </a:xfrm>
                </p:grpSpPr>
                <p:sp>
                  <p:nvSpPr>
                    <p:cNvPr id="15483" name="Arc 516" descr="50%"/>
                    <p:cNvSpPr>
                      <a:spLocks/>
                    </p:cNvSpPr>
                    <p:nvPr/>
                  </p:nvSpPr>
                  <p:spPr bwMode="auto">
                    <a:xfrm>
                      <a:off x="2941" y="293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84" name="Arc 517" descr="50%"/>
                    <p:cNvSpPr>
                      <a:spLocks/>
                    </p:cNvSpPr>
                    <p:nvPr/>
                  </p:nvSpPr>
                  <p:spPr bwMode="auto">
                    <a:xfrm>
                      <a:off x="2937" y="293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85" name="Arc 518" descr="50%"/>
                    <p:cNvSpPr>
                      <a:spLocks/>
                    </p:cNvSpPr>
                    <p:nvPr/>
                  </p:nvSpPr>
                  <p:spPr bwMode="auto">
                    <a:xfrm>
                      <a:off x="2944" y="293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86" name="Arc 519" descr="50%"/>
                    <p:cNvSpPr>
                      <a:spLocks/>
                    </p:cNvSpPr>
                    <p:nvPr/>
                  </p:nvSpPr>
                  <p:spPr bwMode="auto">
                    <a:xfrm>
                      <a:off x="2948" y="293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87" name="Arc 520" descr="50%"/>
                    <p:cNvSpPr>
                      <a:spLocks/>
                    </p:cNvSpPr>
                    <p:nvPr/>
                  </p:nvSpPr>
                  <p:spPr bwMode="auto">
                    <a:xfrm>
                      <a:off x="2954" y="2938"/>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479" name="Freeform 521" descr="50%"/>
                  <p:cNvSpPr>
                    <a:spLocks/>
                  </p:cNvSpPr>
                  <p:nvPr/>
                </p:nvSpPr>
                <p:spPr bwMode="auto">
                  <a:xfrm>
                    <a:off x="2893" y="2866"/>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480" name="Group 522"/>
                  <p:cNvGrpSpPr>
                    <a:grpSpLocks/>
                  </p:cNvGrpSpPr>
                  <p:nvPr/>
                </p:nvGrpSpPr>
                <p:grpSpPr bwMode="auto">
                  <a:xfrm>
                    <a:off x="2957" y="2940"/>
                    <a:ext cx="47" cy="37"/>
                    <a:chOff x="2957" y="2940"/>
                    <a:chExt cx="47" cy="37"/>
                  </a:xfrm>
                </p:grpSpPr>
                <p:sp>
                  <p:nvSpPr>
                    <p:cNvPr id="15481" name="Freeform 523" descr="50%"/>
                    <p:cNvSpPr>
                      <a:spLocks/>
                    </p:cNvSpPr>
                    <p:nvPr/>
                  </p:nvSpPr>
                  <p:spPr bwMode="auto">
                    <a:xfrm>
                      <a:off x="2957" y="2946"/>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482" name="Freeform 524" descr="50%"/>
                    <p:cNvSpPr>
                      <a:spLocks/>
                    </p:cNvSpPr>
                    <p:nvPr/>
                  </p:nvSpPr>
                  <p:spPr bwMode="auto">
                    <a:xfrm>
                      <a:off x="2958" y="294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411" name="Group 525"/>
                <p:cNvGrpSpPr>
                  <a:grpSpLocks/>
                </p:cNvGrpSpPr>
                <p:nvPr/>
              </p:nvGrpSpPr>
              <p:grpSpPr bwMode="auto">
                <a:xfrm>
                  <a:off x="2893" y="2960"/>
                  <a:ext cx="321" cy="113"/>
                  <a:chOff x="2893" y="2960"/>
                  <a:chExt cx="321" cy="113"/>
                </a:xfrm>
              </p:grpSpPr>
              <p:sp>
                <p:nvSpPr>
                  <p:cNvPr id="15460" name="Freeform 526" descr="50%"/>
                  <p:cNvSpPr>
                    <a:spLocks/>
                  </p:cNvSpPr>
                  <p:nvPr/>
                </p:nvSpPr>
                <p:spPr bwMode="auto">
                  <a:xfrm>
                    <a:off x="2974" y="3033"/>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461" name="Freeform 527" descr="50%"/>
                  <p:cNvSpPr>
                    <a:spLocks/>
                  </p:cNvSpPr>
                  <p:nvPr/>
                </p:nvSpPr>
                <p:spPr bwMode="auto">
                  <a:xfrm>
                    <a:off x="2893" y="2960"/>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462" name="Group 528"/>
                  <p:cNvGrpSpPr>
                    <a:grpSpLocks/>
                  </p:cNvGrpSpPr>
                  <p:nvPr/>
                </p:nvGrpSpPr>
                <p:grpSpPr bwMode="auto">
                  <a:xfrm>
                    <a:off x="2920" y="3022"/>
                    <a:ext cx="2" cy="3"/>
                    <a:chOff x="2920" y="3022"/>
                    <a:chExt cx="2" cy="3"/>
                  </a:xfrm>
                </p:grpSpPr>
                <p:sp>
                  <p:nvSpPr>
                    <p:cNvPr id="15473" name="Oval 529" descr="50%"/>
                    <p:cNvSpPr>
                      <a:spLocks noChangeArrowheads="1"/>
                    </p:cNvSpPr>
                    <p:nvPr/>
                  </p:nvSpPr>
                  <p:spPr bwMode="auto">
                    <a:xfrm>
                      <a:off x="2920" y="3022"/>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474" name="Arc 530" descr="50%"/>
                    <p:cNvSpPr>
                      <a:spLocks/>
                    </p:cNvSpPr>
                    <p:nvPr/>
                  </p:nvSpPr>
                  <p:spPr bwMode="auto">
                    <a:xfrm>
                      <a:off x="2921" y="3023"/>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463" name="Group 531"/>
                  <p:cNvGrpSpPr>
                    <a:grpSpLocks/>
                  </p:cNvGrpSpPr>
                  <p:nvPr/>
                </p:nvGrpSpPr>
                <p:grpSpPr bwMode="auto">
                  <a:xfrm>
                    <a:off x="2937" y="3034"/>
                    <a:ext cx="23" cy="4"/>
                    <a:chOff x="2937" y="3034"/>
                    <a:chExt cx="23" cy="4"/>
                  </a:xfrm>
                </p:grpSpPr>
                <p:sp>
                  <p:nvSpPr>
                    <p:cNvPr id="15468" name="Arc 532" descr="50%"/>
                    <p:cNvSpPr>
                      <a:spLocks/>
                    </p:cNvSpPr>
                    <p:nvPr/>
                  </p:nvSpPr>
                  <p:spPr bwMode="auto">
                    <a:xfrm>
                      <a:off x="2941" y="303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69" name="Arc 533" descr="50%"/>
                    <p:cNvSpPr>
                      <a:spLocks/>
                    </p:cNvSpPr>
                    <p:nvPr/>
                  </p:nvSpPr>
                  <p:spPr bwMode="auto">
                    <a:xfrm>
                      <a:off x="2937" y="303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70" name="Arc 534" descr="50%"/>
                    <p:cNvSpPr>
                      <a:spLocks/>
                    </p:cNvSpPr>
                    <p:nvPr/>
                  </p:nvSpPr>
                  <p:spPr bwMode="auto">
                    <a:xfrm>
                      <a:off x="2944" y="3034"/>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71" name="Arc 535" descr="50%"/>
                    <p:cNvSpPr>
                      <a:spLocks/>
                    </p:cNvSpPr>
                    <p:nvPr/>
                  </p:nvSpPr>
                  <p:spPr bwMode="auto">
                    <a:xfrm>
                      <a:off x="2948" y="3034"/>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72" name="Arc 536" descr="50%"/>
                    <p:cNvSpPr>
                      <a:spLocks/>
                    </p:cNvSpPr>
                    <p:nvPr/>
                  </p:nvSpPr>
                  <p:spPr bwMode="auto">
                    <a:xfrm>
                      <a:off x="2954" y="3034"/>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464" name="Freeform 537" descr="50%"/>
                  <p:cNvSpPr>
                    <a:spLocks/>
                  </p:cNvSpPr>
                  <p:nvPr/>
                </p:nvSpPr>
                <p:spPr bwMode="auto">
                  <a:xfrm>
                    <a:off x="2893" y="2962"/>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465" name="Group 538"/>
                  <p:cNvGrpSpPr>
                    <a:grpSpLocks/>
                  </p:cNvGrpSpPr>
                  <p:nvPr/>
                </p:nvGrpSpPr>
                <p:grpSpPr bwMode="auto">
                  <a:xfrm>
                    <a:off x="2957" y="3036"/>
                    <a:ext cx="47" cy="37"/>
                    <a:chOff x="2957" y="3036"/>
                    <a:chExt cx="47" cy="37"/>
                  </a:xfrm>
                </p:grpSpPr>
                <p:sp>
                  <p:nvSpPr>
                    <p:cNvPr id="15466" name="Freeform 539" descr="50%"/>
                    <p:cNvSpPr>
                      <a:spLocks/>
                    </p:cNvSpPr>
                    <p:nvPr/>
                  </p:nvSpPr>
                  <p:spPr bwMode="auto">
                    <a:xfrm>
                      <a:off x="2957" y="3042"/>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467" name="Freeform 540" descr="50%"/>
                    <p:cNvSpPr>
                      <a:spLocks/>
                    </p:cNvSpPr>
                    <p:nvPr/>
                  </p:nvSpPr>
                  <p:spPr bwMode="auto">
                    <a:xfrm>
                      <a:off x="2958" y="3036"/>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412" name="Group 541"/>
                <p:cNvGrpSpPr>
                  <a:grpSpLocks/>
                </p:cNvGrpSpPr>
                <p:nvPr/>
              </p:nvGrpSpPr>
              <p:grpSpPr bwMode="auto">
                <a:xfrm>
                  <a:off x="2893" y="3056"/>
                  <a:ext cx="321" cy="113"/>
                  <a:chOff x="2893" y="3056"/>
                  <a:chExt cx="321" cy="113"/>
                </a:xfrm>
              </p:grpSpPr>
              <p:sp>
                <p:nvSpPr>
                  <p:cNvPr id="15445" name="Freeform 542" descr="50%"/>
                  <p:cNvSpPr>
                    <a:spLocks/>
                  </p:cNvSpPr>
                  <p:nvPr/>
                </p:nvSpPr>
                <p:spPr bwMode="auto">
                  <a:xfrm>
                    <a:off x="2974" y="3129"/>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446" name="Freeform 543" descr="50%"/>
                  <p:cNvSpPr>
                    <a:spLocks/>
                  </p:cNvSpPr>
                  <p:nvPr/>
                </p:nvSpPr>
                <p:spPr bwMode="auto">
                  <a:xfrm>
                    <a:off x="2893" y="3056"/>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447" name="Group 544"/>
                  <p:cNvGrpSpPr>
                    <a:grpSpLocks/>
                  </p:cNvGrpSpPr>
                  <p:nvPr/>
                </p:nvGrpSpPr>
                <p:grpSpPr bwMode="auto">
                  <a:xfrm>
                    <a:off x="2920" y="3118"/>
                    <a:ext cx="2" cy="3"/>
                    <a:chOff x="2920" y="3118"/>
                    <a:chExt cx="2" cy="3"/>
                  </a:xfrm>
                </p:grpSpPr>
                <p:sp>
                  <p:nvSpPr>
                    <p:cNvPr id="15458" name="Oval 545" descr="50%"/>
                    <p:cNvSpPr>
                      <a:spLocks noChangeArrowheads="1"/>
                    </p:cNvSpPr>
                    <p:nvPr/>
                  </p:nvSpPr>
                  <p:spPr bwMode="auto">
                    <a:xfrm>
                      <a:off x="2920" y="3118"/>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459" name="Arc 546" descr="50%"/>
                    <p:cNvSpPr>
                      <a:spLocks/>
                    </p:cNvSpPr>
                    <p:nvPr/>
                  </p:nvSpPr>
                  <p:spPr bwMode="auto">
                    <a:xfrm>
                      <a:off x="2921" y="3119"/>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448" name="Group 547"/>
                  <p:cNvGrpSpPr>
                    <a:grpSpLocks/>
                  </p:cNvGrpSpPr>
                  <p:nvPr/>
                </p:nvGrpSpPr>
                <p:grpSpPr bwMode="auto">
                  <a:xfrm>
                    <a:off x="2937" y="3130"/>
                    <a:ext cx="23" cy="4"/>
                    <a:chOff x="2937" y="3130"/>
                    <a:chExt cx="23" cy="4"/>
                  </a:xfrm>
                </p:grpSpPr>
                <p:sp>
                  <p:nvSpPr>
                    <p:cNvPr id="15453" name="Arc 548" descr="50%"/>
                    <p:cNvSpPr>
                      <a:spLocks/>
                    </p:cNvSpPr>
                    <p:nvPr/>
                  </p:nvSpPr>
                  <p:spPr bwMode="auto">
                    <a:xfrm>
                      <a:off x="2941" y="313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54" name="Arc 549" descr="50%"/>
                    <p:cNvSpPr>
                      <a:spLocks/>
                    </p:cNvSpPr>
                    <p:nvPr/>
                  </p:nvSpPr>
                  <p:spPr bwMode="auto">
                    <a:xfrm>
                      <a:off x="2937" y="313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55" name="Arc 550" descr="50%"/>
                    <p:cNvSpPr>
                      <a:spLocks/>
                    </p:cNvSpPr>
                    <p:nvPr/>
                  </p:nvSpPr>
                  <p:spPr bwMode="auto">
                    <a:xfrm>
                      <a:off x="2944" y="3130"/>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56" name="Arc 551" descr="50%"/>
                    <p:cNvSpPr>
                      <a:spLocks/>
                    </p:cNvSpPr>
                    <p:nvPr/>
                  </p:nvSpPr>
                  <p:spPr bwMode="auto">
                    <a:xfrm>
                      <a:off x="2948" y="3130"/>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57" name="Arc 552" descr="50%"/>
                    <p:cNvSpPr>
                      <a:spLocks/>
                    </p:cNvSpPr>
                    <p:nvPr/>
                  </p:nvSpPr>
                  <p:spPr bwMode="auto">
                    <a:xfrm>
                      <a:off x="2954" y="3130"/>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449" name="Freeform 553" descr="50%"/>
                  <p:cNvSpPr>
                    <a:spLocks/>
                  </p:cNvSpPr>
                  <p:nvPr/>
                </p:nvSpPr>
                <p:spPr bwMode="auto">
                  <a:xfrm>
                    <a:off x="2893" y="3058"/>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450" name="Group 554"/>
                  <p:cNvGrpSpPr>
                    <a:grpSpLocks/>
                  </p:cNvGrpSpPr>
                  <p:nvPr/>
                </p:nvGrpSpPr>
                <p:grpSpPr bwMode="auto">
                  <a:xfrm>
                    <a:off x="2957" y="3132"/>
                    <a:ext cx="47" cy="37"/>
                    <a:chOff x="2957" y="3132"/>
                    <a:chExt cx="47" cy="37"/>
                  </a:xfrm>
                </p:grpSpPr>
                <p:sp>
                  <p:nvSpPr>
                    <p:cNvPr id="15451" name="Freeform 555" descr="50%"/>
                    <p:cNvSpPr>
                      <a:spLocks/>
                    </p:cNvSpPr>
                    <p:nvPr/>
                  </p:nvSpPr>
                  <p:spPr bwMode="auto">
                    <a:xfrm>
                      <a:off x="2957" y="3138"/>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452" name="Freeform 556" descr="50%"/>
                    <p:cNvSpPr>
                      <a:spLocks/>
                    </p:cNvSpPr>
                    <p:nvPr/>
                  </p:nvSpPr>
                  <p:spPr bwMode="auto">
                    <a:xfrm>
                      <a:off x="2958" y="3132"/>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413" name="Group 557"/>
                <p:cNvGrpSpPr>
                  <a:grpSpLocks/>
                </p:cNvGrpSpPr>
                <p:nvPr/>
              </p:nvGrpSpPr>
              <p:grpSpPr bwMode="auto">
                <a:xfrm>
                  <a:off x="2893" y="3152"/>
                  <a:ext cx="321" cy="113"/>
                  <a:chOff x="2893" y="3152"/>
                  <a:chExt cx="321" cy="113"/>
                </a:xfrm>
              </p:grpSpPr>
              <p:sp>
                <p:nvSpPr>
                  <p:cNvPr id="15430" name="Freeform 558" descr="50%"/>
                  <p:cNvSpPr>
                    <a:spLocks/>
                  </p:cNvSpPr>
                  <p:nvPr/>
                </p:nvSpPr>
                <p:spPr bwMode="auto">
                  <a:xfrm>
                    <a:off x="2974" y="3225"/>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431" name="Freeform 559" descr="50%"/>
                  <p:cNvSpPr>
                    <a:spLocks/>
                  </p:cNvSpPr>
                  <p:nvPr/>
                </p:nvSpPr>
                <p:spPr bwMode="auto">
                  <a:xfrm>
                    <a:off x="2893" y="3152"/>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432" name="Group 560"/>
                  <p:cNvGrpSpPr>
                    <a:grpSpLocks/>
                  </p:cNvGrpSpPr>
                  <p:nvPr/>
                </p:nvGrpSpPr>
                <p:grpSpPr bwMode="auto">
                  <a:xfrm>
                    <a:off x="2920" y="3214"/>
                    <a:ext cx="2" cy="3"/>
                    <a:chOff x="2920" y="3214"/>
                    <a:chExt cx="2" cy="3"/>
                  </a:xfrm>
                </p:grpSpPr>
                <p:sp>
                  <p:nvSpPr>
                    <p:cNvPr id="15443" name="Oval 561" descr="50%"/>
                    <p:cNvSpPr>
                      <a:spLocks noChangeArrowheads="1"/>
                    </p:cNvSpPr>
                    <p:nvPr/>
                  </p:nvSpPr>
                  <p:spPr bwMode="auto">
                    <a:xfrm>
                      <a:off x="2920" y="3214"/>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444" name="Arc 562" descr="50%"/>
                    <p:cNvSpPr>
                      <a:spLocks/>
                    </p:cNvSpPr>
                    <p:nvPr/>
                  </p:nvSpPr>
                  <p:spPr bwMode="auto">
                    <a:xfrm>
                      <a:off x="2921" y="3215"/>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433" name="Group 563"/>
                  <p:cNvGrpSpPr>
                    <a:grpSpLocks/>
                  </p:cNvGrpSpPr>
                  <p:nvPr/>
                </p:nvGrpSpPr>
                <p:grpSpPr bwMode="auto">
                  <a:xfrm>
                    <a:off x="2937" y="3226"/>
                    <a:ext cx="23" cy="4"/>
                    <a:chOff x="2937" y="3226"/>
                    <a:chExt cx="23" cy="4"/>
                  </a:xfrm>
                </p:grpSpPr>
                <p:sp>
                  <p:nvSpPr>
                    <p:cNvPr id="15438" name="Arc 564" descr="50%"/>
                    <p:cNvSpPr>
                      <a:spLocks/>
                    </p:cNvSpPr>
                    <p:nvPr/>
                  </p:nvSpPr>
                  <p:spPr bwMode="auto">
                    <a:xfrm>
                      <a:off x="2941" y="322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39" name="Arc 565" descr="50%"/>
                    <p:cNvSpPr>
                      <a:spLocks/>
                    </p:cNvSpPr>
                    <p:nvPr/>
                  </p:nvSpPr>
                  <p:spPr bwMode="auto">
                    <a:xfrm>
                      <a:off x="2937" y="322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40" name="Arc 566" descr="50%"/>
                    <p:cNvSpPr>
                      <a:spLocks/>
                    </p:cNvSpPr>
                    <p:nvPr/>
                  </p:nvSpPr>
                  <p:spPr bwMode="auto">
                    <a:xfrm>
                      <a:off x="2944" y="3226"/>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41" name="Arc 567" descr="50%"/>
                    <p:cNvSpPr>
                      <a:spLocks/>
                    </p:cNvSpPr>
                    <p:nvPr/>
                  </p:nvSpPr>
                  <p:spPr bwMode="auto">
                    <a:xfrm>
                      <a:off x="2948" y="3226"/>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42" name="Arc 568" descr="50%"/>
                    <p:cNvSpPr>
                      <a:spLocks/>
                    </p:cNvSpPr>
                    <p:nvPr/>
                  </p:nvSpPr>
                  <p:spPr bwMode="auto">
                    <a:xfrm>
                      <a:off x="2954" y="3226"/>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434" name="Freeform 569" descr="50%"/>
                  <p:cNvSpPr>
                    <a:spLocks/>
                  </p:cNvSpPr>
                  <p:nvPr/>
                </p:nvSpPr>
                <p:spPr bwMode="auto">
                  <a:xfrm>
                    <a:off x="2893" y="3154"/>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435" name="Group 570"/>
                  <p:cNvGrpSpPr>
                    <a:grpSpLocks/>
                  </p:cNvGrpSpPr>
                  <p:nvPr/>
                </p:nvGrpSpPr>
                <p:grpSpPr bwMode="auto">
                  <a:xfrm>
                    <a:off x="2957" y="3228"/>
                    <a:ext cx="47" cy="37"/>
                    <a:chOff x="2957" y="3228"/>
                    <a:chExt cx="47" cy="37"/>
                  </a:xfrm>
                </p:grpSpPr>
                <p:sp>
                  <p:nvSpPr>
                    <p:cNvPr id="15436" name="Freeform 571" descr="50%"/>
                    <p:cNvSpPr>
                      <a:spLocks/>
                    </p:cNvSpPr>
                    <p:nvPr/>
                  </p:nvSpPr>
                  <p:spPr bwMode="auto">
                    <a:xfrm>
                      <a:off x="2957" y="3234"/>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437" name="Freeform 572" descr="50%"/>
                    <p:cNvSpPr>
                      <a:spLocks/>
                    </p:cNvSpPr>
                    <p:nvPr/>
                  </p:nvSpPr>
                  <p:spPr bwMode="auto">
                    <a:xfrm>
                      <a:off x="2958" y="3228"/>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414" name="Group 573"/>
                <p:cNvGrpSpPr>
                  <a:grpSpLocks/>
                </p:cNvGrpSpPr>
                <p:nvPr/>
              </p:nvGrpSpPr>
              <p:grpSpPr bwMode="auto">
                <a:xfrm>
                  <a:off x="2893" y="3248"/>
                  <a:ext cx="321" cy="113"/>
                  <a:chOff x="2893" y="3248"/>
                  <a:chExt cx="321" cy="113"/>
                </a:xfrm>
              </p:grpSpPr>
              <p:sp>
                <p:nvSpPr>
                  <p:cNvPr id="15415" name="Freeform 574" descr="50%"/>
                  <p:cNvSpPr>
                    <a:spLocks/>
                  </p:cNvSpPr>
                  <p:nvPr/>
                </p:nvSpPr>
                <p:spPr bwMode="auto">
                  <a:xfrm>
                    <a:off x="2974" y="3321"/>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416" name="Freeform 575" descr="50%"/>
                  <p:cNvSpPr>
                    <a:spLocks/>
                  </p:cNvSpPr>
                  <p:nvPr/>
                </p:nvSpPr>
                <p:spPr bwMode="auto">
                  <a:xfrm>
                    <a:off x="2893" y="3248"/>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417" name="Group 576"/>
                  <p:cNvGrpSpPr>
                    <a:grpSpLocks/>
                  </p:cNvGrpSpPr>
                  <p:nvPr/>
                </p:nvGrpSpPr>
                <p:grpSpPr bwMode="auto">
                  <a:xfrm>
                    <a:off x="2920" y="3310"/>
                    <a:ext cx="2" cy="3"/>
                    <a:chOff x="2920" y="3310"/>
                    <a:chExt cx="2" cy="3"/>
                  </a:xfrm>
                </p:grpSpPr>
                <p:sp>
                  <p:nvSpPr>
                    <p:cNvPr id="15428" name="Oval 577" descr="50%"/>
                    <p:cNvSpPr>
                      <a:spLocks noChangeArrowheads="1"/>
                    </p:cNvSpPr>
                    <p:nvPr/>
                  </p:nvSpPr>
                  <p:spPr bwMode="auto">
                    <a:xfrm>
                      <a:off x="2920" y="3310"/>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429" name="Arc 578" descr="50%"/>
                    <p:cNvSpPr>
                      <a:spLocks/>
                    </p:cNvSpPr>
                    <p:nvPr/>
                  </p:nvSpPr>
                  <p:spPr bwMode="auto">
                    <a:xfrm>
                      <a:off x="2921" y="3311"/>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418" name="Group 579"/>
                  <p:cNvGrpSpPr>
                    <a:grpSpLocks/>
                  </p:cNvGrpSpPr>
                  <p:nvPr/>
                </p:nvGrpSpPr>
                <p:grpSpPr bwMode="auto">
                  <a:xfrm>
                    <a:off x="2937" y="3322"/>
                    <a:ext cx="23" cy="4"/>
                    <a:chOff x="2937" y="3322"/>
                    <a:chExt cx="23" cy="4"/>
                  </a:xfrm>
                </p:grpSpPr>
                <p:sp>
                  <p:nvSpPr>
                    <p:cNvPr id="15423" name="Arc 580" descr="50%"/>
                    <p:cNvSpPr>
                      <a:spLocks/>
                    </p:cNvSpPr>
                    <p:nvPr/>
                  </p:nvSpPr>
                  <p:spPr bwMode="auto">
                    <a:xfrm>
                      <a:off x="2941" y="332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24" name="Arc 581" descr="50%"/>
                    <p:cNvSpPr>
                      <a:spLocks/>
                    </p:cNvSpPr>
                    <p:nvPr/>
                  </p:nvSpPr>
                  <p:spPr bwMode="auto">
                    <a:xfrm>
                      <a:off x="2937" y="332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25" name="Arc 582" descr="50%"/>
                    <p:cNvSpPr>
                      <a:spLocks/>
                    </p:cNvSpPr>
                    <p:nvPr/>
                  </p:nvSpPr>
                  <p:spPr bwMode="auto">
                    <a:xfrm>
                      <a:off x="2944" y="332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26" name="Arc 583" descr="50%"/>
                    <p:cNvSpPr>
                      <a:spLocks/>
                    </p:cNvSpPr>
                    <p:nvPr/>
                  </p:nvSpPr>
                  <p:spPr bwMode="auto">
                    <a:xfrm>
                      <a:off x="2948" y="332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27" name="Arc 584" descr="50%"/>
                    <p:cNvSpPr>
                      <a:spLocks/>
                    </p:cNvSpPr>
                    <p:nvPr/>
                  </p:nvSpPr>
                  <p:spPr bwMode="auto">
                    <a:xfrm>
                      <a:off x="2954" y="3322"/>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419" name="Freeform 585" descr="50%"/>
                  <p:cNvSpPr>
                    <a:spLocks/>
                  </p:cNvSpPr>
                  <p:nvPr/>
                </p:nvSpPr>
                <p:spPr bwMode="auto">
                  <a:xfrm>
                    <a:off x="2893" y="3250"/>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420" name="Group 586"/>
                  <p:cNvGrpSpPr>
                    <a:grpSpLocks/>
                  </p:cNvGrpSpPr>
                  <p:nvPr/>
                </p:nvGrpSpPr>
                <p:grpSpPr bwMode="auto">
                  <a:xfrm>
                    <a:off x="2957" y="3324"/>
                    <a:ext cx="47" cy="37"/>
                    <a:chOff x="2957" y="3324"/>
                    <a:chExt cx="47" cy="37"/>
                  </a:xfrm>
                </p:grpSpPr>
                <p:sp>
                  <p:nvSpPr>
                    <p:cNvPr id="15421" name="Freeform 587" descr="50%"/>
                    <p:cNvSpPr>
                      <a:spLocks/>
                    </p:cNvSpPr>
                    <p:nvPr/>
                  </p:nvSpPr>
                  <p:spPr bwMode="auto">
                    <a:xfrm>
                      <a:off x="2957" y="3330"/>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422" name="Freeform 588" descr="50%"/>
                    <p:cNvSpPr>
                      <a:spLocks/>
                    </p:cNvSpPr>
                    <p:nvPr/>
                  </p:nvSpPr>
                  <p:spPr bwMode="auto">
                    <a:xfrm>
                      <a:off x="2958" y="3324"/>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grpSp>
      </p:grpSp>
      <p:sp>
        <p:nvSpPr>
          <p:cNvPr id="589" name="Rectangle 2"/>
          <p:cNvSpPr txBox="1">
            <a:spLocks noRot="1" noChangeArrowheads="1"/>
          </p:cNvSpPr>
          <p:nvPr/>
        </p:nvSpPr>
        <p:spPr bwMode="auto">
          <a:xfrm>
            <a:off x="1719465" y="10258"/>
            <a:ext cx="10081683" cy="981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4400">
                <a:solidFill>
                  <a:srgbClr val="FF3300"/>
                </a:solidFill>
                <a:latin typeface="+mj-lt"/>
                <a:ea typeface="+mj-ea"/>
                <a:cs typeface="+mj-cs"/>
              </a:defRPr>
            </a:lvl1pPr>
            <a:lvl2pPr algn="l" rtl="0" eaLnBrk="1" fontAlgn="base" hangingPunct="1">
              <a:spcBef>
                <a:spcPct val="0"/>
              </a:spcBef>
              <a:spcAft>
                <a:spcPct val="0"/>
              </a:spcAft>
              <a:defRPr sz="4400">
                <a:solidFill>
                  <a:srgbClr val="FF3300"/>
                </a:solidFill>
                <a:latin typeface="Arial" pitchFamily="34" charset="0"/>
                <a:ea typeface="华文行楷" pitchFamily="2" charset="-122"/>
              </a:defRPr>
            </a:lvl2pPr>
            <a:lvl3pPr algn="l" rtl="0" eaLnBrk="1" fontAlgn="base" hangingPunct="1">
              <a:spcBef>
                <a:spcPct val="0"/>
              </a:spcBef>
              <a:spcAft>
                <a:spcPct val="0"/>
              </a:spcAft>
              <a:defRPr sz="4400">
                <a:solidFill>
                  <a:srgbClr val="FF3300"/>
                </a:solidFill>
                <a:latin typeface="Arial" pitchFamily="34" charset="0"/>
                <a:ea typeface="华文行楷" pitchFamily="2" charset="-122"/>
              </a:defRPr>
            </a:lvl3pPr>
            <a:lvl4pPr algn="l" rtl="0" eaLnBrk="1" fontAlgn="base" hangingPunct="1">
              <a:spcBef>
                <a:spcPct val="0"/>
              </a:spcBef>
              <a:spcAft>
                <a:spcPct val="0"/>
              </a:spcAft>
              <a:defRPr sz="4400">
                <a:solidFill>
                  <a:srgbClr val="FF3300"/>
                </a:solidFill>
                <a:latin typeface="Arial" pitchFamily="34" charset="0"/>
                <a:ea typeface="华文行楷" pitchFamily="2" charset="-122"/>
              </a:defRPr>
            </a:lvl4pPr>
            <a:lvl5pPr algn="l" rtl="0" eaLnBrk="1" fontAlgn="base" hangingPunct="1">
              <a:spcBef>
                <a:spcPct val="0"/>
              </a:spcBef>
              <a:spcAft>
                <a:spcPct val="0"/>
              </a:spcAft>
              <a:defRPr sz="4400">
                <a:solidFill>
                  <a:srgbClr val="FF3300"/>
                </a:solidFill>
                <a:latin typeface="Arial" pitchFamily="34" charset="0"/>
                <a:ea typeface="华文行楷" pitchFamily="2" charset="-122"/>
              </a:defRPr>
            </a:lvl5pPr>
            <a:lvl6pPr marL="457200" algn="l" rtl="0" eaLnBrk="1" fontAlgn="base" hangingPunct="1">
              <a:spcBef>
                <a:spcPct val="0"/>
              </a:spcBef>
              <a:spcAft>
                <a:spcPct val="0"/>
              </a:spcAft>
              <a:defRPr sz="4400">
                <a:solidFill>
                  <a:srgbClr val="FF3300"/>
                </a:solidFill>
                <a:latin typeface="Arial" pitchFamily="34" charset="0"/>
                <a:ea typeface="华文行楷" pitchFamily="2" charset="-122"/>
              </a:defRPr>
            </a:lvl6pPr>
            <a:lvl7pPr marL="914400" algn="l" rtl="0" eaLnBrk="1" fontAlgn="base" hangingPunct="1">
              <a:spcBef>
                <a:spcPct val="0"/>
              </a:spcBef>
              <a:spcAft>
                <a:spcPct val="0"/>
              </a:spcAft>
              <a:defRPr sz="4400">
                <a:solidFill>
                  <a:srgbClr val="FF3300"/>
                </a:solidFill>
                <a:latin typeface="Arial" pitchFamily="34" charset="0"/>
                <a:ea typeface="华文行楷" pitchFamily="2" charset="-122"/>
              </a:defRPr>
            </a:lvl7pPr>
            <a:lvl8pPr marL="1371600" algn="l" rtl="0" eaLnBrk="1" fontAlgn="base" hangingPunct="1">
              <a:spcBef>
                <a:spcPct val="0"/>
              </a:spcBef>
              <a:spcAft>
                <a:spcPct val="0"/>
              </a:spcAft>
              <a:defRPr sz="4400">
                <a:solidFill>
                  <a:srgbClr val="FF3300"/>
                </a:solidFill>
                <a:latin typeface="Arial" pitchFamily="34" charset="0"/>
                <a:ea typeface="华文行楷" pitchFamily="2" charset="-122"/>
              </a:defRPr>
            </a:lvl8pPr>
            <a:lvl9pPr marL="1828800" algn="l" rtl="0" eaLnBrk="1" fontAlgn="base" hangingPunct="1">
              <a:spcBef>
                <a:spcPct val="0"/>
              </a:spcBef>
              <a:spcAft>
                <a:spcPct val="0"/>
              </a:spcAft>
              <a:defRPr sz="4400">
                <a:solidFill>
                  <a:srgbClr val="FF3300"/>
                </a:solidFill>
                <a:latin typeface="Arial" pitchFamily="34" charset="0"/>
                <a:ea typeface="华文行楷" pitchFamily="2" charset="-122"/>
              </a:defRPr>
            </a:lvl9pPr>
          </a:lstStyle>
          <a:p>
            <a:r>
              <a:rPr lang="en-US" altLang="zh-CN" i="0" kern="0" dirty="0" err="1" smtClean="0">
                <a:solidFill>
                  <a:schemeClr val="bg1"/>
                </a:solidFill>
              </a:rPr>
              <a:t>i</a:t>
            </a:r>
            <a:r>
              <a:rPr lang="en-US" altLang="zh-CN" i="0" kern="0" dirty="0" err="1" smtClean="0"/>
              <a:t>Evolution</a:t>
            </a:r>
            <a:r>
              <a:rPr lang="en-US" altLang="zh-CN" i="0" kern="0" dirty="0" smtClean="0"/>
              <a:t> of computer </a:t>
            </a:r>
            <a:r>
              <a:rPr lang="en-US" altLang="zh-CN" i="0" kern="0" dirty="0" err="1" smtClean="0"/>
              <a:t>market</a:t>
            </a:r>
            <a:r>
              <a:rPr lang="en-US" altLang="zh-CN" i="0" kern="0" dirty="0" err="1" smtClean="0">
                <a:solidFill>
                  <a:schemeClr val="bg1"/>
                </a:solidFill>
              </a:rPr>
              <a:t>eomputer</a:t>
            </a:r>
            <a:r>
              <a:rPr lang="en-US" altLang="zh-CN" i="0" kern="0" dirty="0" smtClean="0">
                <a:solidFill>
                  <a:schemeClr val="bg1"/>
                </a:solidFill>
              </a:rPr>
              <a:t>  </a:t>
            </a:r>
          </a:p>
        </p:txBody>
      </p:sp>
      <p:sp>
        <p:nvSpPr>
          <p:cNvPr id="2" name="文本框 1"/>
          <p:cNvSpPr txBox="1"/>
          <p:nvPr/>
        </p:nvSpPr>
        <p:spPr>
          <a:xfrm>
            <a:off x="6930593" y="884053"/>
            <a:ext cx="4870555" cy="1938992"/>
          </a:xfrm>
          <a:prstGeom prst="rect">
            <a:avLst/>
          </a:prstGeom>
          <a:noFill/>
        </p:spPr>
        <p:txBody>
          <a:bodyPr wrap="square" rtlCol="0">
            <a:spAutoFit/>
          </a:bodyPr>
          <a:lstStyle/>
          <a:p>
            <a:pPr algn="l"/>
            <a:r>
              <a:rPr lang="en-US" altLang="zh-CN" sz="2400" dirty="0" smtClean="0">
                <a:solidFill>
                  <a:srgbClr val="3333FF"/>
                </a:solidFill>
              </a:rPr>
              <a:t>*   Microprocessor performance improvement:</a:t>
            </a:r>
            <a:r>
              <a:rPr lang="zh-CN" altLang="en-US" sz="2400" dirty="0" smtClean="0">
                <a:solidFill>
                  <a:srgbClr val="3333FF"/>
                </a:solidFill>
              </a:rPr>
              <a:t>　</a:t>
            </a:r>
            <a:r>
              <a:rPr lang="en-US" altLang="zh-CN" sz="2400" dirty="0" smtClean="0">
                <a:solidFill>
                  <a:srgbClr val="3333FF"/>
                </a:solidFill>
              </a:rPr>
              <a:t>35% yearly </a:t>
            </a:r>
          </a:p>
          <a:p>
            <a:pPr algn="l"/>
            <a:endParaRPr lang="en-US" altLang="zh-CN" sz="2400" dirty="0" smtClean="0">
              <a:solidFill>
                <a:srgbClr val="3333FF"/>
              </a:solidFill>
            </a:endParaRPr>
          </a:p>
          <a:p>
            <a:pPr algn="l"/>
            <a:r>
              <a:rPr lang="en-US" altLang="zh-CN" sz="2400" dirty="0" smtClean="0">
                <a:solidFill>
                  <a:srgbClr val="3333FF"/>
                </a:solidFill>
              </a:rPr>
              <a:t>*   Cost advantages of a mass-produced microprocessor</a:t>
            </a:r>
            <a:endParaRPr lang="zh-CN" altLang="en-US" sz="2400" dirty="0">
              <a:solidFill>
                <a:srgbClr val="3333FF"/>
              </a:solidFill>
            </a:endParaRPr>
          </a:p>
        </p:txBody>
      </p:sp>
      <p:sp>
        <p:nvSpPr>
          <p:cNvPr id="3" name="文本框 2"/>
          <p:cNvSpPr txBox="1"/>
          <p:nvPr/>
        </p:nvSpPr>
        <p:spPr>
          <a:xfrm>
            <a:off x="6186355" y="4587757"/>
            <a:ext cx="6021841" cy="1077218"/>
          </a:xfrm>
          <a:prstGeom prst="rect">
            <a:avLst/>
          </a:prstGeom>
          <a:noFill/>
        </p:spPr>
        <p:txBody>
          <a:bodyPr wrap="none" rtlCol="0">
            <a:spAutoFit/>
          </a:bodyPr>
          <a:lstStyle/>
          <a:p>
            <a:r>
              <a:rPr lang="en-US" altLang="zh-CN" dirty="0" smtClean="0">
                <a:solidFill>
                  <a:srgbClr val="3333FF"/>
                </a:solidFill>
              </a:rPr>
              <a:t>Easier success of new architecture:</a:t>
            </a:r>
          </a:p>
          <a:p>
            <a:pPr marL="285750" indent="-285750" algn="l">
              <a:buFont typeface="Arial" panose="020B0604020202020204" pitchFamily="34" charset="0"/>
              <a:buChar char="•"/>
            </a:pPr>
            <a:r>
              <a:rPr lang="en-US" altLang="zh-CN" sz="1800" dirty="0" smtClean="0"/>
              <a:t>Virtual elimination of assembly language programming</a:t>
            </a:r>
            <a:endParaRPr lang="en-US" altLang="zh-CN" dirty="0"/>
          </a:p>
          <a:p>
            <a:pPr marL="285750" indent="-285750" algn="l">
              <a:buFont typeface="Arial" panose="020B0604020202020204" pitchFamily="34" charset="0"/>
              <a:buChar char="•"/>
            </a:pPr>
            <a:r>
              <a:rPr lang="en-US" altLang="zh-CN" sz="1800" dirty="0" smtClean="0"/>
              <a:t>Creation of standardized vendor-independent  OS </a:t>
            </a:r>
          </a:p>
        </p:txBody>
      </p:sp>
    </p:spTree>
  </p:cSld>
  <p:clrMapOvr>
    <a:masterClrMapping/>
  </p:clrMapOvr>
  <p:transition spd="slow">
    <p:random/>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Top conferences and Journals</a:t>
            </a:r>
            <a:endParaRPr lang="zh-CN" altLang="en-US" dirty="0"/>
          </a:p>
        </p:txBody>
      </p:sp>
      <p:sp>
        <p:nvSpPr>
          <p:cNvPr id="3" name="内容占位符 2"/>
          <p:cNvSpPr>
            <a:spLocks noGrp="1"/>
          </p:cNvSpPr>
          <p:nvPr>
            <p:ph idx="1"/>
          </p:nvPr>
        </p:nvSpPr>
        <p:spPr>
          <a:xfrm>
            <a:off x="911424" y="1125539"/>
            <a:ext cx="10946143" cy="4795837"/>
          </a:xfrm>
        </p:spPr>
        <p:txBody>
          <a:bodyPr/>
          <a:lstStyle/>
          <a:p>
            <a:r>
              <a:rPr lang="en-US" altLang="zh-CN" dirty="0" smtClean="0"/>
              <a:t>Top conference:  </a:t>
            </a:r>
          </a:p>
          <a:p>
            <a:pPr lvl="1"/>
            <a:r>
              <a:rPr lang="en-US" altLang="zh-CN" dirty="0" smtClean="0">
                <a:solidFill>
                  <a:srgbClr val="FF0000"/>
                </a:solidFill>
              </a:rPr>
              <a:t> </a:t>
            </a:r>
            <a:r>
              <a:rPr lang="en-US" altLang="zh-CN" dirty="0" err="1" smtClean="0">
                <a:solidFill>
                  <a:srgbClr val="FF0000"/>
                </a:solidFill>
              </a:rPr>
              <a:t>ISCA</a:t>
            </a:r>
            <a:endParaRPr lang="en-US" altLang="zh-CN" dirty="0" smtClean="0">
              <a:solidFill>
                <a:srgbClr val="FF0000"/>
              </a:solidFill>
            </a:endParaRPr>
          </a:p>
          <a:p>
            <a:pPr lvl="1"/>
            <a:r>
              <a:rPr lang="en-US" altLang="zh-CN" dirty="0" smtClean="0">
                <a:solidFill>
                  <a:srgbClr val="FF0000"/>
                </a:solidFill>
              </a:rPr>
              <a:t> MICRO, </a:t>
            </a:r>
          </a:p>
          <a:p>
            <a:pPr lvl="1"/>
            <a:r>
              <a:rPr lang="en-US" altLang="zh-CN" dirty="0" smtClean="0">
                <a:solidFill>
                  <a:srgbClr val="FF0000"/>
                </a:solidFill>
              </a:rPr>
              <a:t>…</a:t>
            </a:r>
          </a:p>
          <a:p>
            <a:r>
              <a:rPr lang="en-US" altLang="zh-CN" dirty="0" smtClean="0"/>
              <a:t>Top journals:  </a:t>
            </a:r>
          </a:p>
          <a:p>
            <a:pPr lvl="1"/>
            <a:r>
              <a:rPr lang="en-US" altLang="zh-CN" dirty="0" smtClean="0">
                <a:solidFill>
                  <a:srgbClr val="FF0000"/>
                </a:solidFill>
              </a:rPr>
              <a:t>IEEE Tran. on Computers                                          </a:t>
            </a:r>
            <a:r>
              <a:rPr lang="en-US" altLang="zh-CN" dirty="0" smtClean="0">
                <a:solidFill>
                  <a:srgbClr val="FF0000"/>
                </a:solidFill>
              </a:rPr>
              <a:t>IF  3.183</a:t>
            </a:r>
            <a:endParaRPr lang="en-US" altLang="zh-CN" dirty="0" smtClean="0">
              <a:solidFill>
                <a:srgbClr val="FF0000"/>
              </a:solidFill>
            </a:endParaRPr>
          </a:p>
          <a:p>
            <a:pPr lvl="1"/>
            <a:r>
              <a:rPr lang="en-US" altLang="zh-CN" dirty="0" smtClean="0">
                <a:solidFill>
                  <a:srgbClr val="FF0000"/>
                </a:solidFill>
              </a:rPr>
              <a:t>ACM Tran. on Computer Systems                             </a:t>
            </a:r>
            <a:r>
              <a:rPr lang="en-US" altLang="zh-CN" dirty="0" smtClean="0">
                <a:solidFill>
                  <a:srgbClr val="FF0000"/>
                </a:solidFill>
              </a:rPr>
              <a:t>IF  1.692</a:t>
            </a:r>
            <a:endParaRPr lang="en-US" altLang="zh-CN" dirty="0" smtClean="0">
              <a:solidFill>
                <a:srgbClr val="FF0000"/>
              </a:solidFill>
            </a:endParaRPr>
          </a:p>
          <a:p>
            <a:pPr lvl="1"/>
            <a:r>
              <a:rPr lang="en-US" altLang="zh-CN" dirty="0" smtClean="0">
                <a:solidFill>
                  <a:srgbClr val="FF0000"/>
                </a:solidFill>
              </a:rPr>
              <a:t>IEEE Tran. on Parallel and Distributed Systems.      </a:t>
            </a:r>
            <a:r>
              <a:rPr lang="en-US" altLang="zh-CN" dirty="0" smtClean="0">
                <a:solidFill>
                  <a:srgbClr val="FF0000"/>
                </a:solidFill>
              </a:rPr>
              <a:t>IF  3.757 </a:t>
            </a:r>
            <a:endParaRPr lang="en-US" altLang="zh-CN" dirty="0" smtClean="0">
              <a:solidFill>
                <a:srgbClr val="FF0000"/>
              </a:solidFill>
            </a:endParaRPr>
          </a:p>
          <a:p>
            <a:pPr marL="457200" lvl="1" indent="0">
              <a:buNone/>
            </a:pPr>
            <a:endParaRPr lang="zh-CN" altLang="en-US" dirty="0">
              <a:solidFill>
                <a:srgbClr val="FF0000"/>
              </a:solidFill>
            </a:endParaRPr>
          </a:p>
        </p:txBody>
      </p:sp>
    </p:spTree>
  </p:cSld>
  <p:clrMapOvr>
    <a:masterClrMapping/>
  </p:clrMapOvr>
  <p:transition spd="slow">
    <p:pull dir="ru"/>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87488" y="3068960"/>
            <a:ext cx="9144000" cy="2387600"/>
          </a:xfrm>
        </p:spPr>
        <p:txBody>
          <a:bodyPr/>
          <a:lstStyle/>
          <a:p>
            <a:endParaRPr lang="zh-CN" altLang="en-US"/>
          </a:p>
        </p:txBody>
      </p:sp>
      <p:sp>
        <p:nvSpPr>
          <p:cNvPr id="6" name="内容占位符 5"/>
          <p:cNvSpPr>
            <a:spLocks noGrp="1"/>
          </p:cNvSpPr>
          <p:nvPr>
            <p:ph type="subTitle" idx="1"/>
          </p:nvPr>
        </p:nvSpPr>
        <p:spPr>
          <a:xfrm>
            <a:off x="1199456" y="1122363"/>
            <a:ext cx="9144000" cy="1655762"/>
          </a:xfrm>
        </p:spPr>
        <p:txBody>
          <a:bodyPr/>
          <a:lstStyle/>
          <a:p>
            <a:r>
              <a:rPr lang="en-US" altLang="zh-CN" dirty="0" smtClean="0">
                <a:solidFill>
                  <a:srgbClr val="FF0000"/>
                </a:solidFill>
              </a:rPr>
              <a:t>What’s a CA designer’s task ?</a:t>
            </a:r>
          </a:p>
        </p:txBody>
      </p:sp>
    </p:spTree>
  </p:cSld>
  <p:clrMapOvr>
    <a:masterClrMapping/>
  </p:clrMapOvr>
  <p:transition spd="slow">
    <p:pull dir="ru"/>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rrowheads="1"/>
          </p:cNvSpPr>
          <p:nvPr>
            <p:ph type="title"/>
          </p:nvPr>
        </p:nvSpPr>
        <p:spPr>
          <a:xfrm>
            <a:off x="2782889" y="1"/>
            <a:ext cx="8137525" cy="692695"/>
          </a:xfrm>
        </p:spPr>
        <p:txBody>
          <a:bodyPr/>
          <a:lstStyle/>
          <a:p>
            <a:pPr eaLnBrk="1" hangingPunct="1"/>
            <a:r>
              <a:rPr lang="en-US" altLang="zh-CN" sz="3200" dirty="0"/>
              <a:t>Computer Design Engineering life cycle</a:t>
            </a:r>
            <a:r>
              <a:rPr lang="en-US" altLang="zh-CN" sz="4000" dirty="0"/>
              <a:t> </a:t>
            </a:r>
          </a:p>
        </p:txBody>
      </p:sp>
      <p:sp>
        <p:nvSpPr>
          <p:cNvPr id="215049" name="Rectangle 9"/>
          <p:cNvSpPr>
            <a:spLocks noGrp="1" noRot="1" noChangeArrowheads="1"/>
          </p:cNvSpPr>
          <p:nvPr>
            <p:ph idx="1"/>
          </p:nvPr>
        </p:nvSpPr>
        <p:spPr>
          <a:xfrm>
            <a:off x="2134642" y="1918802"/>
            <a:ext cx="2786062" cy="887412"/>
          </a:xfrm>
        </p:spPr>
        <p:txBody>
          <a:bodyPr/>
          <a:lstStyle/>
          <a:p>
            <a:pPr eaLnBrk="1" hangingPunct="1">
              <a:lnSpc>
                <a:spcPct val="90000"/>
              </a:lnSpc>
              <a:buFont typeface="Wingdings" pitchFamily="2" charset="2"/>
              <a:buNone/>
            </a:pPr>
            <a:r>
              <a:rPr lang="en-US" altLang="zh-CN" sz="2000" b="1" dirty="0">
                <a:latin typeface="Comic Sans MS" pitchFamily="66" charset="0"/>
              </a:rPr>
              <a:t>User requirement</a:t>
            </a:r>
          </a:p>
          <a:p>
            <a:pPr eaLnBrk="1" hangingPunct="1">
              <a:lnSpc>
                <a:spcPct val="90000"/>
              </a:lnSpc>
              <a:buFont typeface="Wingdings" pitchFamily="2" charset="2"/>
              <a:buNone/>
            </a:pPr>
            <a:r>
              <a:rPr lang="en-US" altLang="zh-CN" sz="2000" b="1" dirty="0">
                <a:latin typeface="Comic Sans MS" pitchFamily="66" charset="0"/>
              </a:rPr>
              <a:t>Analysis(1.2)</a:t>
            </a:r>
          </a:p>
        </p:txBody>
      </p:sp>
      <p:grpSp>
        <p:nvGrpSpPr>
          <p:cNvPr id="63491" name="Group 3"/>
          <p:cNvGrpSpPr>
            <a:grpSpLocks/>
          </p:cNvGrpSpPr>
          <p:nvPr/>
        </p:nvGrpSpPr>
        <p:grpSpPr bwMode="auto">
          <a:xfrm>
            <a:off x="3766812" y="692696"/>
            <a:ext cx="5113337" cy="5543550"/>
            <a:chOff x="1334" y="872"/>
            <a:chExt cx="3065" cy="3185"/>
          </a:xfrm>
        </p:grpSpPr>
        <p:sp>
          <p:nvSpPr>
            <p:cNvPr id="63501" name="Freeform 4"/>
            <p:cNvSpPr>
              <a:spLocks/>
            </p:cNvSpPr>
            <p:nvPr/>
          </p:nvSpPr>
          <p:spPr bwMode="auto">
            <a:xfrm>
              <a:off x="1406" y="872"/>
              <a:ext cx="1961" cy="2465"/>
            </a:xfrm>
            <a:custGeom>
              <a:avLst/>
              <a:gdLst>
                <a:gd name="T0" fmla="*/ 1195 w 1961"/>
                <a:gd name="T1" fmla="*/ 335 h 2465"/>
                <a:gd name="T2" fmla="*/ 1123 w 1961"/>
                <a:gd name="T3" fmla="*/ 347 h 2465"/>
                <a:gd name="T4" fmla="*/ 1064 w 1961"/>
                <a:gd name="T5" fmla="*/ 359 h 2465"/>
                <a:gd name="T6" fmla="*/ 1004 w 1961"/>
                <a:gd name="T7" fmla="*/ 371 h 2465"/>
                <a:gd name="T8" fmla="*/ 944 w 1961"/>
                <a:gd name="T9" fmla="*/ 395 h 2465"/>
                <a:gd name="T10" fmla="*/ 884 w 1961"/>
                <a:gd name="T11" fmla="*/ 419 h 2465"/>
                <a:gd name="T12" fmla="*/ 813 w 1961"/>
                <a:gd name="T13" fmla="*/ 455 h 2465"/>
                <a:gd name="T14" fmla="*/ 753 w 1961"/>
                <a:gd name="T15" fmla="*/ 478 h 2465"/>
                <a:gd name="T16" fmla="*/ 705 w 1961"/>
                <a:gd name="T17" fmla="*/ 514 h 2465"/>
                <a:gd name="T18" fmla="*/ 645 w 1961"/>
                <a:gd name="T19" fmla="*/ 550 h 2465"/>
                <a:gd name="T20" fmla="*/ 586 w 1961"/>
                <a:gd name="T21" fmla="*/ 586 h 2465"/>
                <a:gd name="T22" fmla="*/ 538 w 1961"/>
                <a:gd name="T23" fmla="*/ 634 h 2465"/>
                <a:gd name="T24" fmla="*/ 454 w 1961"/>
                <a:gd name="T25" fmla="*/ 706 h 2465"/>
                <a:gd name="T26" fmla="*/ 382 w 1961"/>
                <a:gd name="T27" fmla="*/ 777 h 2465"/>
                <a:gd name="T28" fmla="*/ 323 w 1961"/>
                <a:gd name="T29" fmla="*/ 849 h 2465"/>
                <a:gd name="T30" fmla="*/ 263 w 1961"/>
                <a:gd name="T31" fmla="*/ 921 h 2465"/>
                <a:gd name="T32" fmla="*/ 215 w 1961"/>
                <a:gd name="T33" fmla="*/ 1005 h 2465"/>
                <a:gd name="T34" fmla="*/ 167 w 1961"/>
                <a:gd name="T35" fmla="*/ 1088 h 2465"/>
                <a:gd name="T36" fmla="*/ 120 w 1961"/>
                <a:gd name="T37" fmla="*/ 1184 h 2465"/>
                <a:gd name="T38" fmla="*/ 84 w 1961"/>
                <a:gd name="T39" fmla="*/ 1280 h 2465"/>
                <a:gd name="T40" fmla="*/ 48 w 1961"/>
                <a:gd name="T41" fmla="*/ 1411 h 2465"/>
                <a:gd name="T42" fmla="*/ 24 w 1961"/>
                <a:gd name="T43" fmla="*/ 1531 h 2465"/>
                <a:gd name="T44" fmla="*/ 12 w 1961"/>
                <a:gd name="T45" fmla="*/ 1687 h 2465"/>
                <a:gd name="T46" fmla="*/ 12 w 1961"/>
                <a:gd name="T47" fmla="*/ 1818 h 2465"/>
                <a:gd name="T48" fmla="*/ 24 w 1961"/>
                <a:gd name="T49" fmla="*/ 1938 h 2465"/>
                <a:gd name="T50" fmla="*/ 36 w 1961"/>
                <a:gd name="T51" fmla="*/ 2069 h 2465"/>
                <a:gd name="T52" fmla="*/ 84 w 1961"/>
                <a:gd name="T53" fmla="*/ 2213 h 2465"/>
                <a:gd name="T54" fmla="*/ 131 w 1961"/>
                <a:gd name="T55" fmla="*/ 2344 h 2465"/>
                <a:gd name="T56" fmla="*/ 203 w 1961"/>
                <a:gd name="T57" fmla="*/ 2464 h 2465"/>
                <a:gd name="T58" fmla="*/ 753 w 1961"/>
                <a:gd name="T59" fmla="*/ 2069 h 2465"/>
                <a:gd name="T60" fmla="*/ 717 w 1961"/>
                <a:gd name="T61" fmla="*/ 1974 h 2465"/>
                <a:gd name="T62" fmla="*/ 693 w 1961"/>
                <a:gd name="T63" fmla="*/ 1866 h 2465"/>
                <a:gd name="T64" fmla="*/ 681 w 1961"/>
                <a:gd name="T65" fmla="*/ 1782 h 2465"/>
                <a:gd name="T66" fmla="*/ 681 w 1961"/>
                <a:gd name="T67" fmla="*/ 1675 h 2465"/>
                <a:gd name="T68" fmla="*/ 705 w 1961"/>
                <a:gd name="T69" fmla="*/ 1567 h 2465"/>
                <a:gd name="T70" fmla="*/ 741 w 1961"/>
                <a:gd name="T71" fmla="*/ 1459 h 2465"/>
                <a:gd name="T72" fmla="*/ 777 w 1961"/>
                <a:gd name="T73" fmla="*/ 1376 h 2465"/>
                <a:gd name="T74" fmla="*/ 825 w 1961"/>
                <a:gd name="T75" fmla="*/ 1304 h 2465"/>
                <a:gd name="T76" fmla="*/ 872 w 1961"/>
                <a:gd name="T77" fmla="*/ 1256 h 2465"/>
                <a:gd name="T78" fmla="*/ 920 w 1961"/>
                <a:gd name="T79" fmla="*/ 1208 h 2465"/>
                <a:gd name="T80" fmla="*/ 968 w 1961"/>
                <a:gd name="T81" fmla="*/ 1160 h 2465"/>
                <a:gd name="T82" fmla="*/ 1028 w 1961"/>
                <a:gd name="T83" fmla="*/ 1112 h 2465"/>
                <a:gd name="T84" fmla="*/ 1088 w 1961"/>
                <a:gd name="T85" fmla="*/ 1077 h 2465"/>
                <a:gd name="T86" fmla="*/ 1159 w 1961"/>
                <a:gd name="T87" fmla="*/ 1041 h 2465"/>
                <a:gd name="T88" fmla="*/ 1219 w 1961"/>
                <a:gd name="T89" fmla="*/ 1017 h 2465"/>
                <a:gd name="T90" fmla="*/ 1303 w 1961"/>
                <a:gd name="T91" fmla="*/ 1005 h 2465"/>
                <a:gd name="T92" fmla="*/ 1386 w 1961"/>
                <a:gd name="T93" fmla="*/ 993 h 2465"/>
                <a:gd name="T94" fmla="*/ 1410 w 1961"/>
                <a:gd name="T95" fmla="*/ 1352 h 2465"/>
                <a:gd name="T96" fmla="*/ 1410 w 1961"/>
                <a:gd name="T97" fmla="*/ 0 h 2465"/>
                <a:gd name="T98" fmla="*/ 1386 w 1961"/>
                <a:gd name="T99" fmla="*/ 311 h 2465"/>
                <a:gd name="T100" fmla="*/ 1303 w 1961"/>
                <a:gd name="T101" fmla="*/ 311 h 2465"/>
                <a:gd name="T102" fmla="*/ 1219 w 1961"/>
                <a:gd name="T103" fmla="*/ 323 h 246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61"/>
                <a:gd name="T157" fmla="*/ 0 h 2465"/>
                <a:gd name="T158" fmla="*/ 1961 w 1961"/>
                <a:gd name="T159" fmla="*/ 2465 h 246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61" h="2465">
                  <a:moveTo>
                    <a:pt x="1219" y="323"/>
                  </a:moveTo>
                  <a:lnTo>
                    <a:pt x="1195" y="335"/>
                  </a:lnTo>
                  <a:lnTo>
                    <a:pt x="1159" y="335"/>
                  </a:lnTo>
                  <a:lnTo>
                    <a:pt x="1123" y="347"/>
                  </a:lnTo>
                  <a:lnTo>
                    <a:pt x="1100" y="347"/>
                  </a:lnTo>
                  <a:lnTo>
                    <a:pt x="1064" y="359"/>
                  </a:lnTo>
                  <a:lnTo>
                    <a:pt x="1040" y="371"/>
                  </a:lnTo>
                  <a:lnTo>
                    <a:pt x="1004" y="371"/>
                  </a:lnTo>
                  <a:lnTo>
                    <a:pt x="980" y="383"/>
                  </a:lnTo>
                  <a:lnTo>
                    <a:pt x="944" y="395"/>
                  </a:lnTo>
                  <a:lnTo>
                    <a:pt x="908" y="407"/>
                  </a:lnTo>
                  <a:lnTo>
                    <a:pt x="884" y="419"/>
                  </a:lnTo>
                  <a:lnTo>
                    <a:pt x="849" y="431"/>
                  </a:lnTo>
                  <a:lnTo>
                    <a:pt x="813" y="455"/>
                  </a:lnTo>
                  <a:lnTo>
                    <a:pt x="789" y="466"/>
                  </a:lnTo>
                  <a:lnTo>
                    <a:pt x="753" y="478"/>
                  </a:lnTo>
                  <a:lnTo>
                    <a:pt x="729" y="502"/>
                  </a:lnTo>
                  <a:lnTo>
                    <a:pt x="705" y="514"/>
                  </a:lnTo>
                  <a:lnTo>
                    <a:pt x="681" y="526"/>
                  </a:lnTo>
                  <a:lnTo>
                    <a:pt x="645" y="550"/>
                  </a:lnTo>
                  <a:lnTo>
                    <a:pt x="621" y="574"/>
                  </a:lnTo>
                  <a:lnTo>
                    <a:pt x="586" y="586"/>
                  </a:lnTo>
                  <a:lnTo>
                    <a:pt x="562" y="610"/>
                  </a:lnTo>
                  <a:lnTo>
                    <a:pt x="538" y="634"/>
                  </a:lnTo>
                  <a:lnTo>
                    <a:pt x="490" y="670"/>
                  </a:lnTo>
                  <a:lnTo>
                    <a:pt x="454" y="706"/>
                  </a:lnTo>
                  <a:lnTo>
                    <a:pt x="418" y="730"/>
                  </a:lnTo>
                  <a:lnTo>
                    <a:pt x="382" y="777"/>
                  </a:lnTo>
                  <a:lnTo>
                    <a:pt x="359" y="813"/>
                  </a:lnTo>
                  <a:lnTo>
                    <a:pt x="323" y="849"/>
                  </a:lnTo>
                  <a:lnTo>
                    <a:pt x="287" y="885"/>
                  </a:lnTo>
                  <a:lnTo>
                    <a:pt x="263" y="921"/>
                  </a:lnTo>
                  <a:lnTo>
                    <a:pt x="239" y="969"/>
                  </a:lnTo>
                  <a:lnTo>
                    <a:pt x="215" y="1005"/>
                  </a:lnTo>
                  <a:lnTo>
                    <a:pt x="191" y="1053"/>
                  </a:lnTo>
                  <a:lnTo>
                    <a:pt x="167" y="1088"/>
                  </a:lnTo>
                  <a:lnTo>
                    <a:pt x="143" y="1136"/>
                  </a:lnTo>
                  <a:lnTo>
                    <a:pt x="120" y="1184"/>
                  </a:lnTo>
                  <a:lnTo>
                    <a:pt x="96" y="1232"/>
                  </a:lnTo>
                  <a:lnTo>
                    <a:pt x="84" y="1280"/>
                  </a:lnTo>
                  <a:lnTo>
                    <a:pt x="60" y="1352"/>
                  </a:lnTo>
                  <a:lnTo>
                    <a:pt x="48" y="1411"/>
                  </a:lnTo>
                  <a:lnTo>
                    <a:pt x="36" y="1471"/>
                  </a:lnTo>
                  <a:lnTo>
                    <a:pt x="24" y="1531"/>
                  </a:lnTo>
                  <a:lnTo>
                    <a:pt x="12" y="1603"/>
                  </a:lnTo>
                  <a:lnTo>
                    <a:pt x="12" y="1687"/>
                  </a:lnTo>
                  <a:lnTo>
                    <a:pt x="0" y="1758"/>
                  </a:lnTo>
                  <a:lnTo>
                    <a:pt x="12" y="1818"/>
                  </a:lnTo>
                  <a:lnTo>
                    <a:pt x="12" y="1878"/>
                  </a:lnTo>
                  <a:lnTo>
                    <a:pt x="24" y="1938"/>
                  </a:lnTo>
                  <a:lnTo>
                    <a:pt x="24" y="2009"/>
                  </a:lnTo>
                  <a:lnTo>
                    <a:pt x="36" y="2069"/>
                  </a:lnTo>
                  <a:lnTo>
                    <a:pt x="60" y="2141"/>
                  </a:lnTo>
                  <a:lnTo>
                    <a:pt x="84" y="2213"/>
                  </a:lnTo>
                  <a:lnTo>
                    <a:pt x="108" y="2273"/>
                  </a:lnTo>
                  <a:lnTo>
                    <a:pt x="131" y="2344"/>
                  </a:lnTo>
                  <a:lnTo>
                    <a:pt x="167" y="2404"/>
                  </a:lnTo>
                  <a:lnTo>
                    <a:pt x="203" y="2464"/>
                  </a:lnTo>
                  <a:lnTo>
                    <a:pt x="777" y="2129"/>
                  </a:lnTo>
                  <a:lnTo>
                    <a:pt x="753" y="2069"/>
                  </a:lnTo>
                  <a:lnTo>
                    <a:pt x="729" y="2021"/>
                  </a:lnTo>
                  <a:lnTo>
                    <a:pt x="717" y="1974"/>
                  </a:lnTo>
                  <a:lnTo>
                    <a:pt x="705" y="1914"/>
                  </a:lnTo>
                  <a:lnTo>
                    <a:pt x="693" y="1866"/>
                  </a:lnTo>
                  <a:lnTo>
                    <a:pt x="693" y="1830"/>
                  </a:lnTo>
                  <a:lnTo>
                    <a:pt x="681" y="1782"/>
                  </a:lnTo>
                  <a:lnTo>
                    <a:pt x="681" y="1734"/>
                  </a:lnTo>
                  <a:lnTo>
                    <a:pt x="681" y="1675"/>
                  </a:lnTo>
                  <a:lnTo>
                    <a:pt x="693" y="1627"/>
                  </a:lnTo>
                  <a:lnTo>
                    <a:pt x="705" y="1567"/>
                  </a:lnTo>
                  <a:lnTo>
                    <a:pt x="717" y="1519"/>
                  </a:lnTo>
                  <a:lnTo>
                    <a:pt x="741" y="1459"/>
                  </a:lnTo>
                  <a:lnTo>
                    <a:pt x="753" y="1411"/>
                  </a:lnTo>
                  <a:lnTo>
                    <a:pt x="777" y="1376"/>
                  </a:lnTo>
                  <a:lnTo>
                    <a:pt x="801" y="1340"/>
                  </a:lnTo>
                  <a:lnTo>
                    <a:pt x="825" y="1304"/>
                  </a:lnTo>
                  <a:lnTo>
                    <a:pt x="849" y="1280"/>
                  </a:lnTo>
                  <a:lnTo>
                    <a:pt x="872" y="1256"/>
                  </a:lnTo>
                  <a:lnTo>
                    <a:pt x="896" y="1220"/>
                  </a:lnTo>
                  <a:lnTo>
                    <a:pt x="920" y="1208"/>
                  </a:lnTo>
                  <a:lnTo>
                    <a:pt x="944" y="1172"/>
                  </a:lnTo>
                  <a:lnTo>
                    <a:pt x="968" y="1160"/>
                  </a:lnTo>
                  <a:lnTo>
                    <a:pt x="992" y="1136"/>
                  </a:lnTo>
                  <a:lnTo>
                    <a:pt x="1028" y="1112"/>
                  </a:lnTo>
                  <a:lnTo>
                    <a:pt x="1064" y="1088"/>
                  </a:lnTo>
                  <a:lnTo>
                    <a:pt x="1088" y="1077"/>
                  </a:lnTo>
                  <a:lnTo>
                    <a:pt x="1123" y="1053"/>
                  </a:lnTo>
                  <a:lnTo>
                    <a:pt x="1159" y="1041"/>
                  </a:lnTo>
                  <a:lnTo>
                    <a:pt x="1183" y="1029"/>
                  </a:lnTo>
                  <a:lnTo>
                    <a:pt x="1219" y="1017"/>
                  </a:lnTo>
                  <a:lnTo>
                    <a:pt x="1267" y="1005"/>
                  </a:lnTo>
                  <a:lnTo>
                    <a:pt x="1303" y="1005"/>
                  </a:lnTo>
                  <a:lnTo>
                    <a:pt x="1350" y="993"/>
                  </a:lnTo>
                  <a:lnTo>
                    <a:pt x="1386" y="993"/>
                  </a:lnTo>
                  <a:lnTo>
                    <a:pt x="1410" y="993"/>
                  </a:lnTo>
                  <a:lnTo>
                    <a:pt x="1410" y="1352"/>
                  </a:lnTo>
                  <a:lnTo>
                    <a:pt x="1960" y="682"/>
                  </a:lnTo>
                  <a:lnTo>
                    <a:pt x="1410" y="0"/>
                  </a:lnTo>
                  <a:lnTo>
                    <a:pt x="1410" y="311"/>
                  </a:lnTo>
                  <a:lnTo>
                    <a:pt x="1386" y="311"/>
                  </a:lnTo>
                  <a:lnTo>
                    <a:pt x="1339" y="311"/>
                  </a:lnTo>
                  <a:lnTo>
                    <a:pt x="1303" y="311"/>
                  </a:lnTo>
                  <a:lnTo>
                    <a:pt x="1255" y="323"/>
                  </a:lnTo>
                  <a:lnTo>
                    <a:pt x="1219" y="323"/>
                  </a:lnTo>
                </a:path>
              </a:pathLst>
            </a:custGeom>
            <a:solidFill>
              <a:srgbClr val="FF0000"/>
            </a:solidFill>
            <a:ln w="127000" cap="rnd">
              <a:noFill/>
              <a:round/>
              <a:headEnd/>
              <a:tailEnd/>
            </a:ln>
          </p:spPr>
          <p:txBody>
            <a:bodyPr/>
            <a:lstStyle/>
            <a:p>
              <a:endParaRPr lang="zh-CN" altLang="en-US"/>
            </a:p>
          </p:txBody>
        </p:sp>
        <p:grpSp>
          <p:nvGrpSpPr>
            <p:cNvPr id="63502" name="Group 5"/>
            <p:cNvGrpSpPr>
              <a:grpSpLocks/>
            </p:cNvGrpSpPr>
            <p:nvPr/>
          </p:nvGrpSpPr>
          <p:grpSpPr bwMode="auto">
            <a:xfrm>
              <a:off x="1334" y="872"/>
              <a:ext cx="3065" cy="3185"/>
              <a:chOff x="1334" y="872"/>
              <a:chExt cx="3065" cy="3185"/>
            </a:xfrm>
          </p:grpSpPr>
          <p:sp>
            <p:nvSpPr>
              <p:cNvPr id="63503" name="Freeform 6"/>
              <p:cNvSpPr>
                <a:spLocks/>
              </p:cNvSpPr>
              <p:nvPr/>
            </p:nvSpPr>
            <p:spPr bwMode="auto">
              <a:xfrm>
                <a:off x="1334" y="2696"/>
                <a:ext cx="2609" cy="1361"/>
              </a:xfrm>
              <a:custGeom>
                <a:avLst/>
                <a:gdLst>
                  <a:gd name="T0" fmla="*/ 1268 w 2609"/>
                  <a:gd name="T1" fmla="*/ 1336 h 1361"/>
                  <a:gd name="T2" fmla="*/ 1196 w 2609"/>
                  <a:gd name="T3" fmla="*/ 1324 h 1361"/>
                  <a:gd name="T4" fmla="*/ 1148 w 2609"/>
                  <a:gd name="T5" fmla="*/ 1312 h 1361"/>
                  <a:gd name="T6" fmla="*/ 1089 w 2609"/>
                  <a:gd name="T7" fmla="*/ 1300 h 1361"/>
                  <a:gd name="T8" fmla="*/ 1029 w 2609"/>
                  <a:gd name="T9" fmla="*/ 1276 h 1361"/>
                  <a:gd name="T10" fmla="*/ 957 w 2609"/>
                  <a:gd name="T11" fmla="*/ 1253 h 1361"/>
                  <a:gd name="T12" fmla="*/ 897 w 2609"/>
                  <a:gd name="T13" fmla="*/ 1217 h 1361"/>
                  <a:gd name="T14" fmla="*/ 837 w 2609"/>
                  <a:gd name="T15" fmla="*/ 1193 h 1361"/>
                  <a:gd name="T16" fmla="*/ 778 w 2609"/>
                  <a:gd name="T17" fmla="*/ 1157 h 1361"/>
                  <a:gd name="T18" fmla="*/ 730 w 2609"/>
                  <a:gd name="T19" fmla="*/ 1121 h 1361"/>
                  <a:gd name="T20" fmla="*/ 670 w 2609"/>
                  <a:gd name="T21" fmla="*/ 1074 h 1361"/>
                  <a:gd name="T22" fmla="*/ 622 w 2609"/>
                  <a:gd name="T23" fmla="*/ 1038 h 1361"/>
                  <a:gd name="T24" fmla="*/ 538 w 2609"/>
                  <a:gd name="T25" fmla="*/ 978 h 1361"/>
                  <a:gd name="T26" fmla="*/ 467 w 2609"/>
                  <a:gd name="T27" fmla="*/ 895 h 1361"/>
                  <a:gd name="T28" fmla="*/ 407 w 2609"/>
                  <a:gd name="T29" fmla="*/ 823 h 1361"/>
                  <a:gd name="T30" fmla="*/ 347 w 2609"/>
                  <a:gd name="T31" fmla="*/ 752 h 1361"/>
                  <a:gd name="T32" fmla="*/ 287 w 2609"/>
                  <a:gd name="T33" fmla="*/ 656 h 1361"/>
                  <a:gd name="T34" fmla="*/ 275 w 2609"/>
                  <a:gd name="T35" fmla="*/ 0 h 1361"/>
                  <a:gd name="T36" fmla="*/ 873 w 2609"/>
                  <a:gd name="T37" fmla="*/ 322 h 1361"/>
                  <a:gd name="T38" fmla="*/ 921 w 2609"/>
                  <a:gd name="T39" fmla="*/ 394 h 1361"/>
                  <a:gd name="T40" fmla="*/ 981 w 2609"/>
                  <a:gd name="T41" fmla="*/ 453 h 1361"/>
                  <a:gd name="T42" fmla="*/ 1017 w 2609"/>
                  <a:gd name="T43" fmla="*/ 501 h 1361"/>
                  <a:gd name="T44" fmla="*/ 1077 w 2609"/>
                  <a:gd name="T45" fmla="*/ 537 h 1361"/>
                  <a:gd name="T46" fmla="*/ 1148 w 2609"/>
                  <a:gd name="T47" fmla="*/ 585 h 1361"/>
                  <a:gd name="T48" fmla="*/ 1208 w 2609"/>
                  <a:gd name="T49" fmla="*/ 620 h 1361"/>
                  <a:gd name="T50" fmla="*/ 1268 w 2609"/>
                  <a:gd name="T51" fmla="*/ 644 h 1361"/>
                  <a:gd name="T52" fmla="*/ 1340 w 2609"/>
                  <a:gd name="T53" fmla="*/ 668 h 1361"/>
                  <a:gd name="T54" fmla="*/ 1424 w 2609"/>
                  <a:gd name="T55" fmla="*/ 668 h 1361"/>
                  <a:gd name="T56" fmla="*/ 1579 w 2609"/>
                  <a:gd name="T57" fmla="*/ 680 h 1361"/>
                  <a:gd name="T58" fmla="*/ 1699 w 2609"/>
                  <a:gd name="T59" fmla="*/ 656 h 1361"/>
                  <a:gd name="T60" fmla="*/ 1830 w 2609"/>
                  <a:gd name="T61" fmla="*/ 608 h 1361"/>
                  <a:gd name="T62" fmla="*/ 1938 w 2609"/>
                  <a:gd name="T63" fmla="*/ 549 h 1361"/>
                  <a:gd name="T64" fmla="*/ 2608 w 2609"/>
                  <a:gd name="T65" fmla="*/ 859 h 1361"/>
                  <a:gd name="T66" fmla="*/ 2548 w 2609"/>
                  <a:gd name="T67" fmla="*/ 919 h 1361"/>
                  <a:gd name="T68" fmla="*/ 2488 w 2609"/>
                  <a:gd name="T69" fmla="*/ 978 h 1361"/>
                  <a:gd name="T70" fmla="*/ 2417 w 2609"/>
                  <a:gd name="T71" fmla="*/ 1038 h 1361"/>
                  <a:gd name="T72" fmla="*/ 2357 w 2609"/>
                  <a:gd name="T73" fmla="*/ 1086 h 1361"/>
                  <a:gd name="T74" fmla="*/ 2285 w 2609"/>
                  <a:gd name="T75" fmla="*/ 1133 h 1361"/>
                  <a:gd name="T76" fmla="*/ 2213 w 2609"/>
                  <a:gd name="T77" fmla="*/ 1181 h 1361"/>
                  <a:gd name="T78" fmla="*/ 2141 w 2609"/>
                  <a:gd name="T79" fmla="*/ 1217 h 1361"/>
                  <a:gd name="T80" fmla="*/ 2058 w 2609"/>
                  <a:gd name="T81" fmla="*/ 1253 h 1361"/>
                  <a:gd name="T82" fmla="*/ 1974 w 2609"/>
                  <a:gd name="T83" fmla="*/ 1288 h 1361"/>
                  <a:gd name="T84" fmla="*/ 1902 w 2609"/>
                  <a:gd name="T85" fmla="*/ 1312 h 1361"/>
                  <a:gd name="T86" fmla="*/ 1818 w 2609"/>
                  <a:gd name="T87" fmla="*/ 1324 h 1361"/>
                  <a:gd name="T88" fmla="*/ 1735 w 2609"/>
                  <a:gd name="T89" fmla="*/ 1348 h 1361"/>
                  <a:gd name="T90" fmla="*/ 1639 w 2609"/>
                  <a:gd name="T91" fmla="*/ 1360 h 1361"/>
                  <a:gd name="T92" fmla="*/ 1555 w 2609"/>
                  <a:gd name="T93" fmla="*/ 1360 h 1361"/>
                  <a:gd name="T94" fmla="*/ 1471 w 2609"/>
                  <a:gd name="T95" fmla="*/ 1360 h 1361"/>
                  <a:gd name="T96" fmla="*/ 1376 w 2609"/>
                  <a:gd name="T97" fmla="*/ 1348 h 1361"/>
                  <a:gd name="T98" fmla="*/ 1304 w 2609"/>
                  <a:gd name="T99" fmla="*/ 1348 h 136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609"/>
                  <a:gd name="T151" fmla="*/ 0 h 1361"/>
                  <a:gd name="T152" fmla="*/ 2609 w 2609"/>
                  <a:gd name="T153" fmla="*/ 1361 h 136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609" h="1361">
                    <a:moveTo>
                      <a:pt x="1304" y="1348"/>
                    </a:moveTo>
                    <a:lnTo>
                      <a:pt x="1268" y="1336"/>
                    </a:lnTo>
                    <a:lnTo>
                      <a:pt x="1232" y="1336"/>
                    </a:lnTo>
                    <a:lnTo>
                      <a:pt x="1196" y="1324"/>
                    </a:lnTo>
                    <a:lnTo>
                      <a:pt x="1172" y="1324"/>
                    </a:lnTo>
                    <a:lnTo>
                      <a:pt x="1148" y="1312"/>
                    </a:lnTo>
                    <a:lnTo>
                      <a:pt x="1113" y="1300"/>
                    </a:lnTo>
                    <a:lnTo>
                      <a:pt x="1089" y="1300"/>
                    </a:lnTo>
                    <a:lnTo>
                      <a:pt x="1065" y="1288"/>
                    </a:lnTo>
                    <a:lnTo>
                      <a:pt x="1029" y="1276"/>
                    </a:lnTo>
                    <a:lnTo>
                      <a:pt x="993" y="1265"/>
                    </a:lnTo>
                    <a:lnTo>
                      <a:pt x="957" y="1253"/>
                    </a:lnTo>
                    <a:lnTo>
                      <a:pt x="933" y="1229"/>
                    </a:lnTo>
                    <a:lnTo>
                      <a:pt x="897" y="1217"/>
                    </a:lnTo>
                    <a:lnTo>
                      <a:pt x="861" y="1205"/>
                    </a:lnTo>
                    <a:lnTo>
                      <a:pt x="837" y="1193"/>
                    </a:lnTo>
                    <a:lnTo>
                      <a:pt x="814" y="1169"/>
                    </a:lnTo>
                    <a:lnTo>
                      <a:pt x="778" y="1157"/>
                    </a:lnTo>
                    <a:lnTo>
                      <a:pt x="754" y="1133"/>
                    </a:lnTo>
                    <a:lnTo>
                      <a:pt x="730" y="1121"/>
                    </a:lnTo>
                    <a:lnTo>
                      <a:pt x="694" y="1098"/>
                    </a:lnTo>
                    <a:lnTo>
                      <a:pt x="670" y="1074"/>
                    </a:lnTo>
                    <a:lnTo>
                      <a:pt x="646" y="1062"/>
                    </a:lnTo>
                    <a:lnTo>
                      <a:pt x="622" y="1038"/>
                    </a:lnTo>
                    <a:lnTo>
                      <a:pt x="574" y="1014"/>
                    </a:lnTo>
                    <a:lnTo>
                      <a:pt x="538" y="978"/>
                    </a:lnTo>
                    <a:lnTo>
                      <a:pt x="502" y="942"/>
                    </a:lnTo>
                    <a:lnTo>
                      <a:pt x="467" y="895"/>
                    </a:lnTo>
                    <a:lnTo>
                      <a:pt x="431" y="859"/>
                    </a:lnTo>
                    <a:lnTo>
                      <a:pt x="407" y="823"/>
                    </a:lnTo>
                    <a:lnTo>
                      <a:pt x="371" y="787"/>
                    </a:lnTo>
                    <a:lnTo>
                      <a:pt x="347" y="752"/>
                    </a:lnTo>
                    <a:lnTo>
                      <a:pt x="323" y="704"/>
                    </a:lnTo>
                    <a:lnTo>
                      <a:pt x="287" y="656"/>
                    </a:lnTo>
                    <a:lnTo>
                      <a:pt x="0" y="823"/>
                    </a:lnTo>
                    <a:lnTo>
                      <a:pt x="275" y="0"/>
                    </a:lnTo>
                    <a:lnTo>
                      <a:pt x="1172" y="155"/>
                    </a:lnTo>
                    <a:lnTo>
                      <a:pt x="873" y="322"/>
                    </a:lnTo>
                    <a:lnTo>
                      <a:pt x="897" y="358"/>
                    </a:lnTo>
                    <a:lnTo>
                      <a:pt x="921" y="394"/>
                    </a:lnTo>
                    <a:lnTo>
                      <a:pt x="945" y="418"/>
                    </a:lnTo>
                    <a:lnTo>
                      <a:pt x="981" y="453"/>
                    </a:lnTo>
                    <a:lnTo>
                      <a:pt x="993" y="477"/>
                    </a:lnTo>
                    <a:lnTo>
                      <a:pt x="1017" y="501"/>
                    </a:lnTo>
                    <a:lnTo>
                      <a:pt x="1053" y="513"/>
                    </a:lnTo>
                    <a:lnTo>
                      <a:pt x="1077" y="537"/>
                    </a:lnTo>
                    <a:lnTo>
                      <a:pt x="1113" y="561"/>
                    </a:lnTo>
                    <a:lnTo>
                      <a:pt x="1148" y="585"/>
                    </a:lnTo>
                    <a:lnTo>
                      <a:pt x="1172" y="596"/>
                    </a:lnTo>
                    <a:lnTo>
                      <a:pt x="1208" y="620"/>
                    </a:lnTo>
                    <a:lnTo>
                      <a:pt x="1244" y="632"/>
                    </a:lnTo>
                    <a:lnTo>
                      <a:pt x="1268" y="644"/>
                    </a:lnTo>
                    <a:lnTo>
                      <a:pt x="1304" y="656"/>
                    </a:lnTo>
                    <a:lnTo>
                      <a:pt x="1340" y="668"/>
                    </a:lnTo>
                    <a:lnTo>
                      <a:pt x="1388" y="668"/>
                    </a:lnTo>
                    <a:lnTo>
                      <a:pt x="1424" y="668"/>
                    </a:lnTo>
                    <a:lnTo>
                      <a:pt x="1495" y="680"/>
                    </a:lnTo>
                    <a:lnTo>
                      <a:pt x="1579" y="680"/>
                    </a:lnTo>
                    <a:lnTo>
                      <a:pt x="1639" y="668"/>
                    </a:lnTo>
                    <a:lnTo>
                      <a:pt x="1699" y="656"/>
                    </a:lnTo>
                    <a:lnTo>
                      <a:pt x="1771" y="632"/>
                    </a:lnTo>
                    <a:lnTo>
                      <a:pt x="1830" y="608"/>
                    </a:lnTo>
                    <a:lnTo>
                      <a:pt x="1890" y="585"/>
                    </a:lnTo>
                    <a:lnTo>
                      <a:pt x="1938" y="549"/>
                    </a:lnTo>
                    <a:lnTo>
                      <a:pt x="1986" y="501"/>
                    </a:lnTo>
                    <a:lnTo>
                      <a:pt x="2608" y="859"/>
                    </a:lnTo>
                    <a:lnTo>
                      <a:pt x="2584" y="883"/>
                    </a:lnTo>
                    <a:lnTo>
                      <a:pt x="2548" y="919"/>
                    </a:lnTo>
                    <a:lnTo>
                      <a:pt x="2512" y="954"/>
                    </a:lnTo>
                    <a:lnTo>
                      <a:pt x="2488" y="978"/>
                    </a:lnTo>
                    <a:lnTo>
                      <a:pt x="2452" y="1002"/>
                    </a:lnTo>
                    <a:lnTo>
                      <a:pt x="2417" y="1038"/>
                    </a:lnTo>
                    <a:lnTo>
                      <a:pt x="2393" y="1062"/>
                    </a:lnTo>
                    <a:lnTo>
                      <a:pt x="2357" y="1086"/>
                    </a:lnTo>
                    <a:lnTo>
                      <a:pt x="2321" y="1109"/>
                    </a:lnTo>
                    <a:lnTo>
                      <a:pt x="2285" y="1133"/>
                    </a:lnTo>
                    <a:lnTo>
                      <a:pt x="2249" y="1157"/>
                    </a:lnTo>
                    <a:lnTo>
                      <a:pt x="2213" y="1181"/>
                    </a:lnTo>
                    <a:lnTo>
                      <a:pt x="2177" y="1193"/>
                    </a:lnTo>
                    <a:lnTo>
                      <a:pt x="2141" y="1217"/>
                    </a:lnTo>
                    <a:lnTo>
                      <a:pt x="2106" y="1229"/>
                    </a:lnTo>
                    <a:lnTo>
                      <a:pt x="2058" y="1253"/>
                    </a:lnTo>
                    <a:lnTo>
                      <a:pt x="2010" y="1265"/>
                    </a:lnTo>
                    <a:lnTo>
                      <a:pt x="1974" y="1288"/>
                    </a:lnTo>
                    <a:lnTo>
                      <a:pt x="1938" y="1300"/>
                    </a:lnTo>
                    <a:lnTo>
                      <a:pt x="1902" y="1312"/>
                    </a:lnTo>
                    <a:lnTo>
                      <a:pt x="1866" y="1324"/>
                    </a:lnTo>
                    <a:lnTo>
                      <a:pt x="1818" y="1324"/>
                    </a:lnTo>
                    <a:lnTo>
                      <a:pt x="1783" y="1336"/>
                    </a:lnTo>
                    <a:lnTo>
                      <a:pt x="1735" y="1348"/>
                    </a:lnTo>
                    <a:lnTo>
                      <a:pt x="1687" y="1348"/>
                    </a:lnTo>
                    <a:lnTo>
                      <a:pt x="1639" y="1360"/>
                    </a:lnTo>
                    <a:lnTo>
                      <a:pt x="1603" y="1360"/>
                    </a:lnTo>
                    <a:lnTo>
                      <a:pt x="1555" y="1360"/>
                    </a:lnTo>
                    <a:lnTo>
                      <a:pt x="1507" y="1360"/>
                    </a:lnTo>
                    <a:lnTo>
                      <a:pt x="1471" y="1360"/>
                    </a:lnTo>
                    <a:lnTo>
                      <a:pt x="1424" y="1360"/>
                    </a:lnTo>
                    <a:lnTo>
                      <a:pt x="1376" y="1348"/>
                    </a:lnTo>
                    <a:lnTo>
                      <a:pt x="1340" y="1348"/>
                    </a:lnTo>
                    <a:lnTo>
                      <a:pt x="1304" y="1348"/>
                    </a:lnTo>
                  </a:path>
                </a:pathLst>
              </a:custGeom>
              <a:solidFill>
                <a:srgbClr val="0000FF"/>
              </a:solidFill>
              <a:ln w="127000" cap="rnd">
                <a:noFill/>
                <a:round/>
                <a:headEnd/>
                <a:tailEnd/>
              </a:ln>
            </p:spPr>
            <p:txBody>
              <a:bodyPr/>
              <a:lstStyle/>
              <a:p>
                <a:endParaRPr lang="zh-CN" altLang="en-US"/>
              </a:p>
            </p:txBody>
          </p:sp>
          <p:sp>
            <p:nvSpPr>
              <p:cNvPr id="63504" name="Freeform 7"/>
              <p:cNvSpPr>
                <a:spLocks/>
              </p:cNvSpPr>
              <p:nvPr/>
            </p:nvSpPr>
            <p:spPr bwMode="auto">
              <a:xfrm>
                <a:off x="3049" y="1208"/>
                <a:ext cx="1350" cy="2441"/>
              </a:xfrm>
              <a:custGeom>
                <a:avLst/>
                <a:gdLst>
                  <a:gd name="T0" fmla="*/ 36 w 1325"/>
                  <a:gd name="T1" fmla="*/ 0 h 2441"/>
                  <a:gd name="T2" fmla="*/ 95 w 1325"/>
                  <a:gd name="T3" fmla="*/ 12 h 2441"/>
                  <a:gd name="T4" fmla="*/ 155 w 1325"/>
                  <a:gd name="T5" fmla="*/ 36 h 2441"/>
                  <a:gd name="T6" fmla="*/ 215 w 1325"/>
                  <a:gd name="T7" fmla="*/ 48 h 2441"/>
                  <a:gd name="T8" fmla="*/ 274 w 1325"/>
                  <a:gd name="T9" fmla="*/ 72 h 2441"/>
                  <a:gd name="T10" fmla="*/ 334 w 1325"/>
                  <a:gd name="T11" fmla="*/ 96 h 2441"/>
                  <a:gd name="T12" fmla="*/ 406 w 1325"/>
                  <a:gd name="T13" fmla="*/ 120 h 2441"/>
                  <a:gd name="T14" fmla="*/ 465 w 1325"/>
                  <a:gd name="T15" fmla="*/ 155 h 2441"/>
                  <a:gd name="T16" fmla="*/ 513 w 1325"/>
                  <a:gd name="T17" fmla="*/ 191 h 2441"/>
                  <a:gd name="T18" fmla="*/ 573 w 1325"/>
                  <a:gd name="T19" fmla="*/ 215 h 2441"/>
                  <a:gd name="T20" fmla="*/ 632 w 1325"/>
                  <a:gd name="T21" fmla="*/ 263 h 2441"/>
                  <a:gd name="T22" fmla="*/ 680 w 1325"/>
                  <a:gd name="T23" fmla="*/ 299 h 2441"/>
                  <a:gd name="T24" fmla="*/ 763 w 1325"/>
                  <a:gd name="T25" fmla="*/ 383 h 2441"/>
                  <a:gd name="T26" fmla="*/ 835 w 1325"/>
                  <a:gd name="T27" fmla="*/ 455 h 2441"/>
                  <a:gd name="T28" fmla="*/ 895 w 1325"/>
                  <a:gd name="T29" fmla="*/ 514 h 2441"/>
                  <a:gd name="T30" fmla="*/ 954 w 1325"/>
                  <a:gd name="T31" fmla="*/ 598 h 2441"/>
                  <a:gd name="T32" fmla="*/ 1002 w 1325"/>
                  <a:gd name="T33" fmla="*/ 682 h 2441"/>
                  <a:gd name="T34" fmla="*/ 1062 w 1325"/>
                  <a:gd name="T35" fmla="*/ 765 h 2441"/>
                  <a:gd name="T36" fmla="*/ 1097 w 1325"/>
                  <a:gd name="T37" fmla="*/ 861 h 2441"/>
                  <a:gd name="T38" fmla="*/ 1133 w 1325"/>
                  <a:gd name="T39" fmla="*/ 957 h 2441"/>
                  <a:gd name="T40" fmla="*/ 1169 w 1325"/>
                  <a:gd name="T41" fmla="*/ 1076 h 2441"/>
                  <a:gd name="T42" fmla="*/ 1193 w 1325"/>
                  <a:gd name="T43" fmla="*/ 1196 h 2441"/>
                  <a:gd name="T44" fmla="*/ 1217 w 1325"/>
                  <a:gd name="T45" fmla="*/ 1352 h 2441"/>
                  <a:gd name="T46" fmla="*/ 1217 w 1325"/>
                  <a:gd name="T47" fmla="*/ 1495 h 2441"/>
                  <a:gd name="T48" fmla="*/ 1193 w 1325"/>
                  <a:gd name="T49" fmla="*/ 1615 h 2441"/>
                  <a:gd name="T50" fmla="*/ 1181 w 1325"/>
                  <a:gd name="T51" fmla="*/ 1746 h 2441"/>
                  <a:gd name="T52" fmla="*/ 1133 w 1325"/>
                  <a:gd name="T53" fmla="*/ 1878 h 2441"/>
                  <a:gd name="T54" fmla="*/ 1085 w 1325"/>
                  <a:gd name="T55" fmla="*/ 2009 h 2441"/>
                  <a:gd name="T56" fmla="*/ 1026 w 1325"/>
                  <a:gd name="T57" fmla="*/ 2129 h 2441"/>
                  <a:gd name="T58" fmla="*/ 417 w 1325"/>
                  <a:gd name="T59" fmla="*/ 2440 h 2441"/>
                  <a:gd name="T60" fmla="*/ 429 w 1325"/>
                  <a:gd name="T61" fmla="*/ 1794 h 2441"/>
                  <a:gd name="T62" fmla="*/ 489 w 1325"/>
                  <a:gd name="T63" fmla="*/ 1686 h 2441"/>
                  <a:gd name="T64" fmla="*/ 513 w 1325"/>
                  <a:gd name="T65" fmla="*/ 1591 h 2441"/>
                  <a:gd name="T66" fmla="*/ 525 w 1325"/>
                  <a:gd name="T67" fmla="*/ 1495 h 2441"/>
                  <a:gd name="T68" fmla="*/ 537 w 1325"/>
                  <a:gd name="T69" fmla="*/ 1399 h 2441"/>
                  <a:gd name="T70" fmla="*/ 525 w 1325"/>
                  <a:gd name="T71" fmla="*/ 1292 h 2441"/>
                  <a:gd name="T72" fmla="*/ 501 w 1325"/>
                  <a:gd name="T73" fmla="*/ 1184 h 2441"/>
                  <a:gd name="T74" fmla="*/ 465 w 1325"/>
                  <a:gd name="T75" fmla="*/ 1088 h 2441"/>
                  <a:gd name="T76" fmla="*/ 417 w 1325"/>
                  <a:gd name="T77" fmla="*/ 1005 h 2441"/>
                  <a:gd name="T78" fmla="*/ 370 w 1325"/>
                  <a:gd name="T79" fmla="*/ 957 h 2441"/>
                  <a:gd name="T80" fmla="*/ 322 w 1325"/>
                  <a:gd name="T81" fmla="*/ 897 h 2441"/>
                  <a:gd name="T82" fmla="*/ 274 w 1325"/>
                  <a:gd name="T83" fmla="*/ 849 h 2441"/>
                  <a:gd name="T84" fmla="*/ 227 w 1325"/>
                  <a:gd name="T85" fmla="*/ 801 h 2441"/>
                  <a:gd name="T86" fmla="*/ 155 w 1325"/>
                  <a:gd name="T87" fmla="*/ 765 h 2441"/>
                  <a:gd name="T88" fmla="*/ 95 w 1325"/>
                  <a:gd name="T89" fmla="*/ 730 h 2441"/>
                  <a:gd name="T90" fmla="*/ 0 w 1325"/>
                  <a:gd name="T91" fmla="*/ 694 h 244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25"/>
                  <a:gd name="T139" fmla="*/ 0 h 2441"/>
                  <a:gd name="T140" fmla="*/ 1325 w 1325"/>
                  <a:gd name="T141" fmla="*/ 2441 h 244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25" h="2441">
                    <a:moveTo>
                      <a:pt x="0" y="0"/>
                    </a:moveTo>
                    <a:lnTo>
                      <a:pt x="36" y="0"/>
                    </a:lnTo>
                    <a:lnTo>
                      <a:pt x="60" y="12"/>
                    </a:lnTo>
                    <a:lnTo>
                      <a:pt x="95" y="12"/>
                    </a:lnTo>
                    <a:lnTo>
                      <a:pt x="131" y="24"/>
                    </a:lnTo>
                    <a:lnTo>
                      <a:pt x="155" y="36"/>
                    </a:lnTo>
                    <a:lnTo>
                      <a:pt x="179" y="36"/>
                    </a:lnTo>
                    <a:lnTo>
                      <a:pt x="215" y="48"/>
                    </a:lnTo>
                    <a:lnTo>
                      <a:pt x="239" y="60"/>
                    </a:lnTo>
                    <a:lnTo>
                      <a:pt x="274" y="72"/>
                    </a:lnTo>
                    <a:lnTo>
                      <a:pt x="310" y="84"/>
                    </a:lnTo>
                    <a:lnTo>
                      <a:pt x="334" y="96"/>
                    </a:lnTo>
                    <a:lnTo>
                      <a:pt x="370" y="108"/>
                    </a:lnTo>
                    <a:lnTo>
                      <a:pt x="406" y="120"/>
                    </a:lnTo>
                    <a:lnTo>
                      <a:pt x="429" y="144"/>
                    </a:lnTo>
                    <a:lnTo>
                      <a:pt x="465" y="155"/>
                    </a:lnTo>
                    <a:lnTo>
                      <a:pt x="489" y="167"/>
                    </a:lnTo>
                    <a:lnTo>
                      <a:pt x="513" y="191"/>
                    </a:lnTo>
                    <a:lnTo>
                      <a:pt x="537" y="203"/>
                    </a:lnTo>
                    <a:lnTo>
                      <a:pt x="573" y="215"/>
                    </a:lnTo>
                    <a:lnTo>
                      <a:pt x="596" y="239"/>
                    </a:lnTo>
                    <a:lnTo>
                      <a:pt x="632" y="263"/>
                    </a:lnTo>
                    <a:lnTo>
                      <a:pt x="656" y="287"/>
                    </a:lnTo>
                    <a:lnTo>
                      <a:pt x="680" y="299"/>
                    </a:lnTo>
                    <a:lnTo>
                      <a:pt x="728" y="335"/>
                    </a:lnTo>
                    <a:lnTo>
                      <a:pt x="763" y="383"/>
                    </a:lnTo>
                    <a:lnTo>
                      <a:pt x="799" y="407"/>
                    </a:lnTo>
                    <a:lnTo>
                      <a:pt x="835" y="455"/>
                    </a:lnTo>
                    <a:lnTo>
                      <a:pt x="859" y="478"/>
                    </a:lnTo>
                    <a:lnTo>
                      <a:pt x="895" y="514"/>
                    </a:lnTo>
                    <a:lnTo>
                      <a:pt x="930" y="562"/>
                    </a:lnTo>
                    <a:lnTo>
                      <a:pt x="954" y="598"/>
                    </a:lnTo>
                    <a:lnTo>
                      <a:pt x="978" y="634"/>
                    </a:lnTo>
                    <a:lnTo>
                      <a:pt x="1002" y="682"/>
                    </a:lnTo>
                    <a:lnTo>
                      <a:pt x="1038" y="730"/>
                    </a:lnTo>
                    <a:lnTo>
                      <a:pt x="1062" y="765"/>
                    </a:lnTo>
                    <a:lnTo>
                      <a:pt x="1074" y="813"/>
                    </a:lnTo>
                    <a:lnTo>
                      <a:pt x="1097" y="861"/>
                    </a:lnTo>
                    <a:lnTo>
                      <a:pt x="1121" y="909"/>
                    </a:lnTo>
                    <a:lnTo>
                      <a:pt x="1133" y="957"/>
                    </a:lnTo>
                    <a:lnTo>
                      <a:pt x="1157" y="1017"/>
                    </a:lnTo>
                    <a:lnTo>
                      <a:pt x="1169" y="1076"/>
                    </a:lnTo>
                    <a:lnTo>
                      <a:pt x="1181" y="1136"/>
                    </a:lnTo>
                    <a:lnTo>
                      <a:pt x="1193" y="1196"/>
                    </a:lnTo>
                    <a:lnTo>
                      <a:pt x="1205" y="1268"/>
                    </a:lnTo>
                    <a:lnTo>
                      <a:pt x="1217" y="1352"/>
                    </a:lnTo>
                    <a:lnTo>
                      <a:pt x="1217" y="1423"/>
                    </a:lnTo>
                    <a:lnTo>
                      <a:pt x="1217" y="1495"/>
                    </a:lnTo>
                    <a:lnTo>
                      <a:pt x="1205" y="1555"/>
                    </a:lnTo>
                    <a:lnTo>
                      <a:pt x="1193" y="1615"/>
                    </a:lnTo>
                    <a:lnTo>
                      <a:pt x="1193" y="1675"/>
                    </a:lnTo>
                    <a:lnTo>
                      <a:pt x="1181" y="1746"/>
                    </a:lnTo>
                    <a:lnTo>
                      <a:pt x="1157" y="1806"/>
                    </a:lnTo>
                    <a:lnTo>
                      <a:pt x="1133" y="1878"/>
                    </a:lnTo>
                    <a:lnTo>
                      <a:pt x="1109" y="1950"/>
                    </a:lnTo>
                    <a:lnTo>
                      <a:pt x="1085" y="2009"/>
                    </a:lnTo>
                    <a:lnTo>
                      <a:pt x="1062" y="2069"/>
                    </a:lnTo>
                    <a:lnTo>
                      <a:pt x="1026" y="2129"/>
                    </a:lnTo>
                    <a:lnTo>
                      <a:pt x="1324" y="2296"/>
                    </a:lnTo>
                    <a:lnTo>
                      <a:pt x="417" y="2440"/>
                    </a:lnTo>
                    <a:lnTo>
                      <a:pt x="83" y="1603"/>
                    </a:lnTo>
                    <a:lnTo>
                      <a:pt x="429" y="1794"/>
                    </a:lnTo>
                    <a:lnTo>
                      <a:pt x="465" y="1734"/>
                    </a:lnTo>
                    <a:lnTo>
                      <a:pt x="489" y="1686"/>
                    </a:lnTo>
                    <a:lnTo>
                      <a:pt x="501" y="1639"/>
                    </a:lnTo>
                    <a:lnTo>
                      <a:pt x="513" y="1591"/>
                    </a:lnTo>
                    <a:lnTo>
                      <a:pt x="525" y="1543"/>
                    </a:lnTo>
                    <a:lnTo>
                      <a:pt x="525" y="1495"/>
                    </a:lnTo>
                    <a:lnTo>
                      <a:pt x="537" y="1447"/>
                    </a:lnTo>
                    <a:lnTo>
                      <a:pt x="537" y="1399"/>
                    </a:lnTo>
                    <a:lnTo>
                      <a:pt x="537" y="1352"/>
                    </a:lnTo>
                    <a:lnTo>
                      <a:pt x="525" y="1292"/>
                    </a:lnTo>
                    <a:lnTo>
                      <a:pt x="513" y="1232"/>
                    </a:lnTo>
                    <a:lnTo>
                      <a:pt x="501" y="1184"/>
                    </a:lnTo>
                    <a:lnTo>
                      <a:pt x="477" y="1136"/>
                    </a:lnTo>
                    <a:lnTo>
                      <a:pt x="465" y="1088"/>
                    </a:lnTo>
                    <a:lnTo>
                      <a:pt x="441" y="1041"/>
                    </a:lnTo>
                    <a:lnTo>
                      <a:pt x="417" y="1005"/>
                    </a:lnTo>
                    <a:lnTo>
                      <a:pt x="394" y="981"/>
                    </a:lnTo>
                    <a:lnTo>
                      <a:pt x="370" y="957"/>
                    </a:lnTo>
                    <a:lnTo>
                      <a:pt x="346" y="921"/>
                    </a:lnTo>
                    <a:lnTo>
                      <a:pt x="322" y="897"/>
                    </a:lnTo>
                    <a:lnTo>
                      <a:pt x="298" y="873"/>
                    </a:lnTo>
                    <a:lnTo>
                      <a:pt x="274" y="849"/>
                    </a:lnTo>
                    <a:lnTo>
                      <a:pt x="250" y="825"/>
                    </a:lnTo>
                    <a:lnTo>
                      <a:pt x="227" y="801"/>
                    </a:lnTo>
                    <a:lnTo>
                      <a:pt x="191" y="777"/>
                    </a:lnTo>
                    <a:lnTo>
                      <a:pt x="155" y="765"/>
                    </a:lnTo>
                    <a:lnTo>
                      <a:pt x="131" y="742"/>
                    </a:lnTo>
                    <a:lnTo>
                      <a:pt x="95" y="730"/>
                    </a:lnTo>
                    <a:lnTo>
                      <a:pt x="60" y="706"/>
                    </a:lnTo>
                    <a:lnTo>
                      <a:pt x="0" y="694"/>
                    </a:lnTo>
                    <a:lnTo>
                      <a:pt x="0" y="0"/>
                    </a:lnTo>
                  </a:path>
                </a:pathLst>
              </a:custGeom>
              <a:solidFill>
                <a:srgbClr val="008000"/>
              </a:solidFill>
              <a:ln w="127000" cap="rnd">
                <a:noFill/>
                <a:round/>
                <a:headEnd/>
                <a:tailEnd/>
              </a:ln>
            </p:spPr>
            <p:txBody>
              <a:bodyPr/>
              <a:lstStyle/>
              <a:p>
                <a:endParaRPr lang="zh-CN" altLang="en-US"/>
              </a:p>
            </p:txBody>
          </p:sp>
          <p:sp>
            <p:nvSpPr>
              <p:cNvPr id="63505" name="Freeform 8"/>
              <p:cNvSpPr>
                <a:spLocks/>
              </p:cNvSpPr>
              <p:nvPr/>
            </p:nvSpPr>
            <p:spPr bwMode="auto">
              <a:xfrm>
                <a:off x="1406" y="872"/>
                <a:ext cx="1961" cy="2213"/>
              </a:xfrm>
              <a:custGeom>
                <a:avLst/>
                <a:gdLst>
                  <a:gd name="T0" fmla="*/ 1195 w 1961"/>
                  <a:gd name="T1" fmla="*/ 335 h 2213"/>
                  <a:gd name="T2" fmla="*/ 1123 w 1961"/>
                  <a:gd name="T3" fmla="*/ 347 h 2213"/>
                  <a:gd name="T4" fmla="*/ 1064 w 1961"/>
                  <a:gd name="T5" fmla="*/ 359 h 2213"/>
                  <a:gd name="T6" fmla="*/ 1004 w 1961"/>
                  <a:gd name="T7" fmla="*/ 371 h 2213"/>
                  <a:gd name="T8" fmla="*/ 944 w 1961"/>
                  <a:gd name="T9" fmla="*/ 395 h 2213"/>
                  <a:gd name="T10" fmla="*/ 884 w 1961"/>
                  <a:gd name="T11" fmla="*/ 418 h 2213"/>
                  <a:gd name="T12" fmla="*/ 813 w 1961"/>
                  <a:gd name="T13" fmla="*/ 454 h 2213"/>
                  <a:gd name="T14" fmla="*/ 753 w 1961"/>
                  <a:gd name="T15" fmla="*/ 478 h 2213"/>
                  <a:gd name="T16" fmla="*/ 705 w 1961"/>
                  <a:gd name="T17" fmla="*/ 514 h 2213"/>
                  <a:gd name="T18" fmla="*/ 645 w 1961"/>
                  <a:gd name="T19" fmla="*/ 550 h 2213"/>
                  <a:gd name="T20" fmla="*/ 586 w 1961"/>
                  <a:gd name="T21" fmla="*/ 586 h 2213"/>
                  <a:gd name="T22" fmla="*/ 538 w 1961"/>
                  <a:gd name="T23" fmla="*/ 634 h 2213"/>
                  <a:gd name="T24" fmla="*/ 454 w 1961"/>
                  <a:gd name="T25" fmla="*/ 705 h 2213"/>
                  <a:gd name="T26" fmla="*/ 382 w 1961"/>
                  <a:gd name="T27" fmla="*/ 777 h 2213"/>
                  <a:gd name="T28" fmla="*/ 323 w 1961"/>
                  <a:gd name="T29" fmla="*/ 849 h 2213"/>
                  <a:gd name="T30" fmla="*/ 263 w 1961"/>
                  <a:gd name="T31" fmla="*/ 921 h 2213"/>
                  <a:gd name="T32" fmla="*/ 215 w 1961"/>
                  <a:gd name="T33" fmla="*/ 1004 h 2213"/>
                  <a:gd name="T34" fmla="*/ 167 w 1961"/>
                  <a:gd name="T35" fmla="*/ 1088 h 2213"/>
                  <a:gd name="T36" fmla="*/ 120 w 1961"/>
                  <a:gd name="T37" fmla="*/ 1184 h 2213"/>
                  <a:gd name="T38" fmla="*/ 84 w 1961"/>
                  <a:gd name="T39" fmla="*/ 1279 h 2213"/>
                  <a:gd name="T40" fmla="*/ 48 w 1961"/>
                  <a:gd name="T41" fmla="*/ 1411 h 2213"/>
                  <a:gd name="T42" fmla="*/ 24 w 1961"/>
                  <a:gd name="T43" fmla="*/ 1530 h 2213"/>
                  <a:gd name="T44" fmla="*/ 12 w 1961"/>
                  <a:gd name="T45" fmla="*/ 1686 h 2213"/>
                  <a:gd name="T46" fmla="*/ 12 w 1961"/>
                  <a:gd name="T47" fmla="*/ 1817 h 2213"/>
                  <a:gd name="T48" fmla="*/ 24 w 1961"/>
                  <a:gd name="T49" fmla="*/ 1937 h 2213"/>
                  <a:gd name="T50" fmla="*/ 36 w 1961"/>
                  <a:gd name="T51" fmla="*/ 2069 h 2213"/>
                  <a:gd name="T52" fmla="*/ 84 w 1961"/>
                  <a:gd name="T53" fmla="*/ 2212 h 2213"/>
                  <a:gd name="T54" fmla="*/ 693 w 1961"/>
                  <a:gd name="T55" fmla="*/ 1889 h 2213"/>
                  <a:gd name="T56" fmla="*/ 681 w 1961"/>
                  <a:gd name="T57" fmla="*/ 1782 h 2213"/>
                  <a:gd name="T58" fmla="*/ 681 w 1961"/>
                  <a:gd name="T59" fmla="*/ 1674 h 2213"/>
                  <a:gd name="T60" fmla="*/ 705 w 1961"/>
                  <a:gd name="T61" fmla="*/ 1566 h 2213"/>
                  <a:gd name="T62" fmla="*/ 741 w 1961"/>
                  <a:gd name="T63" fmla="*/ 1459 h 2213"/>
                  <a:gd name="T64" fmla="*/ 777 w 1961"/>
                  <a:gd name="T65" fmla="*/ 1375 h 2213"/>
                  <a:gd name="T66" fmla="*/ 825 w 1961"/>
                  <a:gd name="T67" fmla="*/ 1303 h 2213"/>
                  <a:gd name="T68" fmla="*/ 872 w 1961"/>
                  <a:gd name="T69" fmla="*/ 1255 h 2213"/>
                  <a:gd name="T70" fmla="*/ 920 w 1961"/>
                  <a:gd name="T71" fmla="*/ 1208 h 2213"/>
                  <a:gd name="T72" fmla="*/ 968 w 1961"/>
                  <a:gd name="T73" fmla="*/ 1160 h 2213"/>
                  <a:gd name="T74" fmla="*/ 1028 w 1961"/>
                  <a:gd name="T75" fmla="*/ 1112 h 2213"/>
                  <a:gd name="T76" fmla="*/ 1088 w 1961"/>
                  <a:gd name="T77" fmla="*/ 1076 h 2213"/>
                  <a:gd name="T78" fmla="*/ 1159 w 1961"/>
                  <a:gd name="T79" fmla="*/ 1040 h 2213"/>
                  <a:gd name="T80" fmla="*/ 1219 w 1961"/>
                  <a:gd name="T81" fmla="*/ 1016 h 2213"/>
                  <a:gd name="T82" fmla="*/ 1303 w 1961"/>
                  <a:gd name="T83" fmla="*/ 1004 h 2213"/>
                  <a:gd name="T84" fmla="*/ 1386 w 1961"/>
                  <a:gd name="T85" fmla="*/ 992 h 2213"/>
                  <a:gd name="T86" fmla="*/ 1410 w 1961"/>
                  <a:gd name="T87" fmla="*/ 1351 h 2213"/>
                  <a:gd name="T88" fmla="*/ 1410 w 1961"/>
                  <a:gd name="T89" fmla="*/ 0 h 2213"/>
                  <a:gd name="T90" fmla="*/ 1386 w 1961"/>
                  <a:gd name="T91" fmla="*/ 311 h 2213"/>
                  <a:gd name="T92" fmla="*/ 1303 w 1961"/>
                  <a:gd name="T93" fmla="*/ 311 h 2213"/>
                  <a:gd name="T94" fmla="*/ 1219 w 1961"/>
                  <a:gd name="T95" fmla="*/ 323 h 221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61"/>
                  <a:gd name="T145" fmla="*/ 0 h 2213"/>
                  <a:gd name="T146" fmla="*/ 1961 w 1961"/>
                  <a:gd name="T147" fmla="*/ 2213 h 221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61" h="2213">
                    <a:moveTo>
                      <a:pt x="1219" y="323"/>
                    </a:moveTo>
                    <a:lnTo>
                      <a:pt x="1195" y="335"/>
                    </a:lnTo>
                    <a:lnTo>
                      <a:pt x="1159" y="335"/>
                    </a:lnTo>
                    <a:lnTo>
                      <a:pt x="1123" y="347"/>
                    </a:lnTo>
                    <a:lnTo>
                      <a:pt x="1100" y="347"/>
                    </a:lnTo>
                    <a:lnTo>
                      <a:pt x="1064" y="359"/>
                    </a:lnTo>
                    <a:lnTo>
                      <a:pt x="1040" y="371"/>
                    </a:lnTo>
                    <a:lnTo>
                      <a:pt x="1004" y="371"/>
                    </a:lnTo>
                    <a:lnTo>
                      <a:pt x="980" y="383"/>
                    </a:lnTo>
                    <a:lnTo>
                      <a:pt x="944" y="395"/>
                    </a:lnTo>
                    <a:lnTo>
                      <a:pt x="908" y="407"/>
                    </a:lnTo>
                    <a:lnTo>
                      <a:pt x="884" y="418"/>
                    </a:lnTo>
                    <a:lnTo>
                      <a:pt x="849" y="430"/>
                    </a:lnTo>
                    <a:lnTo>
                      <a:pt x="813" y="454"/>
                    </a:lnTo>
                    <a:lnTo>
                      <a:pt x="789" y="466"/>
                    </a:lnTo>
                    <a:lnTo>
                      <a:pt x="753" y="478"/>
                    </a:lnTo>
                    <a:lnTo>
                      <a:pt x="729" y="502"/>
                    </a:lnTo>
                    <a:lnTo>
                      <a:pt x="705" y="514"/>
                    </a:lnTo>
                    <a:lnTo>
                      <a:pt x="681" y="526"/>
                    </a:lnTo>
                    <a:lnTo>
                      <a:pt x="645" y="550"/>
                    </a:lnTo>
                    <a:lnTo>
                      <a:pt x="621" y="574"/>
                    </a:lnTo>
                    <a:lnTo>
                      <a:pt x="586" y="586"/>
                    </a:lnTo>
                    <a:lnTo>
                      <a:pt x="562" y="610"/>
                    </a:lnTo>
                    <a:lnTo>
                      <a:pt x="538" y="634"/>
                    </a:lnTo>
                    <a:lnTo>
                      <a:pt x="490" y="670"/>
                    </a:lnTo>
                    <a:lnTo>
                      <a:pt x="454" y="705"/>
                    </a:lnTo>
                    <a:lnTo>
                      <a:pt x="418" y="729"/>
                    </a:lnTo>
                    <a:lnTo>
                      <a:pt x="382" y="777"/>
                    </a:lnTo>
                    <a:lnTo>
                      <a:pt x="359" y="813"/>
                    </a:lnTo>
                    <a:lnTo>
                      <a:pt x="323" y="849"/>
                    </a:lnTo>
                    <a:lnTo>
                      <a:pt x="287" y="885"/>
                    </a:lnTo>
                    <a:lnTo>
                      <a:pt x="263" y="921"/>
                    </a:lnTo>
                    <a:lnTo>
                      <a:pt x="239" y="968"/>
                    </a:lnTo>
                    <a:lnTo>
                      <a:pt x="215" y="1004"/>
                    </a:lnTo>
                    <a:lnTo>
                      <a:pt x="191" y="1052"/>
                    </a:lnTo>
                    <a:lnTo>
                      <a:pt x="167" y="1088"/>
                    </a:lnTo>
                    <a:lnTo>
                      <a:pt x="143" y="1136"/>
                    </a:lnTo>
                    <a:lnTo>
                      <a:pt x="120" y="1184"/>
                    </a:lnTo>
                    <a:lnTo>
                      <a:pt x="96" y="1232"/>
                    </a:lnTo>
                    <a:lnTo>
                      <a:pt x="84" y="1279"/>
                    </a:lnTo>
                    <a:lnTo>
                      <a:pt x="60" y="1351"/>
                    </a:lnTo>
                    <a:lnTo>
                      <a:pt x="48" y="1411"/>
                    </a:lnTo>
                    <a:lnTo>
                      <a:pt x="36" y="1471"/>
                    </a:lnTo>
                    <a:lnTo>
                      <a:pt x="24" y="1530"/>
                    </a:lnTo>
                    <a:lnTo>
                      <a:pt x="12" y="1602"/>
                    </a:lnTo>
                    <a:lnTo>
                      <a:pt x="12" y="1686"/>
                    </a:lnTo>
                    <a:lnTo>
                      <a:pt x="0" y="1746"/>
                    </a:lnTo>
                    <a:lnTo>
                      <a:pt x="12" y="1817"/>
                    </a:lnTo>
                    <a:lnTo>
                      <a:pt x="12" y="1877"/>
                    </a:lnTo>
                    <a:lnTo>
                      <a:pt x="24" y="1937"/>
                    </a:lnTo>
                    <a:lnTo>
                      <a:pt x="24" y="2009"/>
                    </a:lnTo>
                    <a:lnTo>
                      <a:pt x="36" y="2069"/>
                    </a:lnTo>
                    <a:lnTo>
                      <a:pt x="60" y="2140"/>
                    </a:lnTo>
                    <a:lnTo>
                      <a:pt x="84" y="2212"/>
                    </a:lnTo>
                    <a:lnTo>
                      <a:pt x="203" y="1805"/>
                    </a:lnTo>
                    <a:lnTo>
                      <a:pt x="693" y="1889"/>
                    </a:lnTo>
                    <a:lnTo>
                      <a:pt x="693" y="1817"/>
                    </a:lnTo>
                    <a:lnTo>
                      <a:pt x="681" y="1782"/>
                    </a:lnTo>
                    <a:lnTo>
                      <a:pt x="681" y="1734"/>
                    </a:lnTo>
                    <a:lnTo>
                      <a:pt x="681" y="1674"/>
                    </a:lnTo>
                    <a:lnTo>
                      <a:pt x="693" y="1626"/>
                    </a:lnTo>
                    <a:lnTo>
                      <a:pt x="705" y="1566"/>
                    </a:lnTo>
                    <a:lnTo>
                      <a:pt x="717" y="1519"/>
                    </a:lnTo>
                    <a:lnTo>
                      <a:pt x="741" y="1459"/>
                    </a:lnTo>
                    <a:lnTo>
                      <a:pt x="753" y="1411"/>
                    </a:lnTo>
                    <a:lnTo>
                      <a:pt x="777" y="1375"/>
                    </a:lnTo>
                    <a:lnTo>
                      <a:pt x="801" y="1339"/>
                    </a:lnTo>
                    <a:lnTo>
                      <a:pt x="825" y="1303"/>
                    </a:lnTo>
                    <a:lnTo>
                      <a:pt x="849" y="1279"/>
                    </a:lnTo>
                    <a:lnTo>
                      <a:pt x="872" y="1255"/>
                    </a:lnTo>
                    <a:lnTo>
                      <a:pt x="896" y="1220"/>
                    </a:lnTo>
                    <a:lnTo>
                      <a:pt x="920" y="1208"/>
                    </a:lnTo>
                    <a:lnTo>
                      <a:pt x="944" y="1172"/>
                    </a:lnTo>
                    <a:lnTo>
                      <a:pt x="968" y="1160"/>
                    </a:lnTo>
                    <a:lnTo>
                      <a:pt x="992" y="1136"/>
                    </a:lnTo>
                    <a:lnTo>
                      <a:pt x="1028" y="1112"/>
                    </a:lnTo>
                    <a:lnTo>
                      <a:pt x="1064" y="1088"/>
                    </a:lnTo>
                    <a:lnTo>
                      <a:pt x="1088" y="1076"/>
                    </a:lnTo>
                    <a:lnTo>
                      <a:pt x="1123" y="1052"/>
                    </a:lnTo>
                    <a:lnTo>
                      <a:pt x="1159" y="1040"/>
                    </a:lnTo>
                    <a:lnTo>
                      <a:pt x="1183" y="1028"/>
                    </a:lnTo>
                    <a:lnTo>
                      <a:pt x="1219" y="1016"/>
                    </a:lnTo>
                    <a:lnTo>
                      <a:pt x="1267" y="1004"/>
                    </a:lnTo>
                    <a:lnTo>
                      <a:pt x="1303" y="1004"/>
                    </a:lnTo>
                    <a:lnTo>
                      <a:pt x="1350" y="992"/>
                    </a:lnTo>
                    <a:lnTo>
                      <a:pt x="1386" y="992"/>
                    </a:lnTo>
                    <a:lnTo>
                      <a:pt x="1410" y="992"/>
                    </a:lnTo>
                    <a:lnTo>
                      <a:pt x="1410" y="1351"/>
                    </a:lnTo>
                    <a:lnTo>
                      <a:pt x="1960" y="682"/>
                    </a:lnTo>
                    <a:lnTo>
                      <a:pt x="1410" y="0"/>
                    </a:lnTo>
                    <a:lnTo>
                      <a:pt x="1410" y="311"/>
                    </a:lnTo>
                    <a:lnTo>
                      <a:pt x="1386" y="311"/>
                    </a:lnTo>
                    <a:lnTo>
                      <a:pt x="1339" y="311"/>
                    </a:lnTo>
                    <a:lnTo>
                      <a:pt x="1303" y="311"/>
                    </a:lnTo>
                    <a:lnTo>
                      <a:pt x="1255" y="323"/>
                    </a:lnTo>
                    <a:lnTo>
                      <a:pt x="1219" y="323"/>
                    </a:lnTo>
                  </a:path>
                </a:pathLst>
              </a:custGeom>
              <a:solidFill>
                <a:srgbClr val="FF0000"/>
              </a:solidFill>
              <a:ln w="127000" cap="rnd">
                <a:noFill/>
                <a:round/>
                <a:headEnd/>
                <a:tailEnd/>
              </a:ln>
            </p:spPr>
            <p:txBody>
              <a:bodyPr/>
              <a:lstStyle/>
              <a:p>
                <a:endParaRPr lang="zh-CN" altLang="en-US"/>
              </a:p>
            </p:txBody>
          </p:sp>
        </p:grpSp>
      </p:grpSp>
      <p:sp>
        <p:nvSpPr>
          <p:cNvPr id="215050" name="Rectangle 10"/>
          <p:cNvSpPr>
            <a:spLocks noChangeArrowheads="1"/>
          </p:cNvSpPr>
          <p:nvPr/>
        </p:nvSpPr>
        <p:spPr bwMode="auto">
          <a:xfrm>
            <a:off x="3983680" y="809991"/>
            <a:ext cx="4680521" cy="935037"/>
          </a:xfrm>
          <a:prstGeom prst="rect">
            <a:avLst/>
          </a:prstGeom>
          <a:noFill/>
          <a:ln w="9525">
            <a:noFill/>
            <a:miter lim="800000"/>
            <a:headEnd/>
            <a:tailEnd/>
          </a:ln>
        </p:spPr>
        <p:txBody>
          <a:bodyPr/>
          <a:lstStyle/>
          <a:p>
            <a:pPr marL="342900" indent="-342900">
              <a:lnSpc>
                <a:spcPct val="90000"/>
              </a:lnSpc>
              <a:spcBef>
                <a:spcPct val="20000"/>
              </a:spcBef>
              <a:buClr>
                <a:schemeClr val="tx2"/>
              </a:buClr>
            </a:pPr>
            <a:r>
              <a:rPr lang="en-US" altLang="zh-CN" sz="2000" b="1" i="0" dirty="0">
                <a:latin typeface="Comic Sans MS" pitchFamily="66" charset="0"/>
              </a:rPr>
              <a:t>Evaluating Existing</a:t>
            </a:r>
          </a:p>
          <a:p>
            <a:pPr marL="342900" indent="-342900">
              <a:lnSpc>
                <a:spcPct val="90000"/>
              </a:lnSpc>
              <a:spcBef>
                <a:spcPct val="20000"/>
              </a:spcBef>
              <a:buClr>
                <a:schemeClr val="tx2"/>
              </a:buClr>
            </a:pPr>
            <a:r>
              <a:rPr lang="en-US" altLang="zh-CN" sz="2000" b="1" i="0" dirty="0">
                <a:latin typeface="Comic Sans MS" pitchFamily="66" charset="0"/>
              </a:rPr>
              <a:t>Systems for </a:t>
            </a:r>
            <a:r>
              <a:rPr lang="en-US" altLang="zh-CN" sz="2000" b="1" i="0" dirty="0" smtClean="0">
                <a:latin typeface="Comic Sans MS" pitchFamily="66" charset="0"/>
              </a:rPr>
              <a:t>Bottleneck(</a:t>
            </a:r>
            <a:r>
              <a:rPr lang="en-US" altLang="zh-CN" sz="2000" b="1" i="0" dirty="0" err="1" smtClean="0">
                <a:latin typeface="Comic Sans MS" pitchFamily="66" charset="0"/>
              </a:rPr>
              <a:t>app.A</a:t>
            </a:r>
            <a:r>
              <a:rPr lang="en-US" altLang="zh-CN" sz="2000" b="1" i="0" dirty="0" smtClean="0">
                <a:latin typeface="Comic Sans MS" pitchFamily="66" charset="0"/>
              </a:rPr>
              <a:t>)</a:t>
            </a:r>
            <a:endParaRPr lang="en-US" altLang="zh-CN" sz="2000" b="1" i="0" dirty="0">
              <a:latin typeface="Comic Sans MS" pitchFamily="66" charset="0"/>
            </a:endParaRPr>
          </a:p>
        </p:txBody>
      </p:sp>
      <p:sp>
        <p:nvSpPr>
          <p:cNvPr id="215051" name="Rectangle 11"/>
          <p:cNvSpPr>
            <a:spLocks noChangeArrowheads="1"/>
          </p:cNvSpPr>
          <p:nvPr/>
        </p:nvSpPr>
        <p:spPr bwMode="auto">
          <a:xfrm>
            <a:off x="4950981" y="2986522"/>
            <a:ext cx="3311525" cy="1441450"/>
          </a:xfrm>
          <a:prstGeom prst="rect">
            <a:avLst/>
          </a:prstGeom>
          <a:noFill/>
          <a:ln w="9525">
            <a:noFill/>
            <a:miter lim="800000"/>
            <a:headEnd/>
            <a:tailEnd/>
          </a:ln>
        </p:spPr>
        <p:txBody>
          <a:bodyPr/>
          <a:lstStyle/>
          <a:p>
            <a:pPr marL="342900" indent="-342900" algn="l">
              <a:lnSpc>
                <a:spcPct val="90000"/>
              </a:lnSpc>
              <a:spcBef>
                <a:spcPct val="20000"/>
              </a:spcBef>
              <a:buClr>
                <a:schemeClr val="tx2"/>
              </a:buClr>
              <a:buFont typeface="Wingdings" pitchFamily="2" charset="2"/>
              <a:buChar char="q"/>
              <a:defRPr/>
            </a:pPr>
            <a:r>
              <a:rPr lang="en-US" altLang="zh-CN" sz="2000" b="1" i="0" dirty="0">
                <a:effectLst>
                  <a:outerShdw blurRad="38100" dist="38100" dir="2700000" algn="tl">
                    <a:srgbClr val="C0C0C0"/>
                  </a:outerShdw>
                </a:effectLst>
                <a:latin typeface="Comic Sans MS" pitchFamily="66" charset="0"/>
              </a:rPr>
              <a:t>Technology Trend 1.4</a:t>
            </a:r>
          </a:p>
          <a:p>
            <a:pPr marL="342900" indent="-342900" algn="l">
              <a:lnSpc>
                <a:spcPct val="90000"/>
              </a:lnSpc>
              <a:spcBef>
                <a:spcPct val="20000"/>
              </a:spcBef>
              <a:buClr>
                <a:schemeClr val="tx2"/>
              </a:buClr>
              <a:buFont typeface="Wingdings" pitchFamily="2" charset="2"/>
              <a:buChar char="q"/>
              <a:defRPr/>
            </a:pPr>
            <a:r>
              <a:rPr lang="en-US" altLang="zh-CN" sz="2000" b="1" i="0" dirty="0">
                <a:effectLst>
                  <a:outerShdw blurRad="38100" dist="38100" dir="2700000" algn="tl">
                    <a:srgbClr val="C0C0C0"/>
                  </a:outerShdw>
                </a:effectLst>
                <a:latin typeface="Comic Sans MS" pitchFamily="66" charset="0"/>
              </a:rPr>
              <a:t>Power Trend  1,5</a:t>
            </a:r>
          </a:p>
          <a:p>
            <a:pPr marL="342900" indent="-342900" algn="l">
              <a:lnSpc>
                <a:spcPct val="90000"/>
              </a:lnSpc>
              <a:spcBef>
                <a:spcPct val="20000"/>
              </a:spcBef>
              <a:buClr>
                <a:schemeClr val="tx2"/>
              </a:buClr>
              <a:buFont typeface="Wingdings" pitchFamily="2" charset="2"/>
              <a:buChar char="q"/>
              <a:defRPr/>
            </a:pPr>
            <a:r>
              <a:rPr lang="en-US" altLang="zh-CN" sz="2000" b="1" i="0" dirty="0">
                <a:effectLst>
                  <a:outerShdw blurRad="38100" dist="38100" dir="2700000" algn="tl">
                    <a:srgbClr val="C0C0C0"/>
                  </a:outerShdw>
                </a:effectLst>
                <a:latin typeface="Comic Sans MS" pitchFamily="66" charset="0"/>
              </a:rPr>
              <a:t>Cost Trend  1.6</a:t>
            </a:r>
          </a:p>
          <a:p>
            <a:pPr marL="342900" indent="-342900" algn="l">
              <a:lnSpc>
                <a:spcPct val="90000"/>
              </a:lnSpc>
              <a:spcBef>
                <a:spcPct val="20000"/>
              </a:spcBef>
              <a:buClr>
                <a:schemeClr val="tx2"/>
              </a:buClr>
              <a:buFont typeface="Wingdings" pitchFamily="2" charset="2"/>
              <a:buChar char="q"/>
              <a:defRPr/>
            </a:pPr>
            <a:r>
              <a:rPr lang="en-US" altLang="zh-CN" sz="2000" b="1" i="0" dirty="0" smtClean="0">
                <a:effectLst>
                  <a:outerShdw blurRad="38100" dist="38100" dir="2700000" algn="tl">
                    <a:srgbClr val="C0C0C0"/>
                  </a:outerShdw>
                </a:effectLst>
                <a:latin typeface="Comic Sans MS" pitchFamily="66" charset="0"/>
              </a:rPr>
              <a:t>Dependability 1,7</a:t>
            </a:r>
            <a:endParaRPr lang="en-US" altLang="zh-CN" sz="2000" b="1" i="0" dirty="0">
              <a:effectLst>
                <a:outerShdw blurRad="38100" dist="38100" dir="2700000" algn="tl">
                  <a:srgbClr val="C0C0C0"/>
                </a:outerShdw>
              </a:effectLst>
              <a:latin typeface="Comic Sans MS" pitchFamily="66" charset="0"/>
            </a:endParaRPr>
          </a:p>
        </p:txBody>
      </p:sp>
      <p:sp>
        <p:nvSpPr>
          <p:cNvPr id="215052" name="Text Box 12"/>
          <p:cNvSpPr txBox="1">
            <a:spLocks noChangeArrowheads="1"/>
          </p:cNvSpPr>
          <p:nvPr/>
        </p:nvSpPr>
        <p:spPr bwMode="auto">
          <a:xfrm>
            <a:off x="8132170" y="2860893"/>
            <a:ext cx="3243196" cy="904863"/>
          </a:xfrm>
          <a:prstGeom prst="rect">
            <a:avLst/>
          </a:prstGeom>
          <a:noFill/>
          <a:ln w="9525" algn="ctr">
            <a:noFill/>
            <a:miter lim="800000"/>
            <a:headEnd/>
            <a:tailEnd/>
          </a:ln>
        </p:spPr>
        <p:txBody>
          <a:bodyPr wrap="none">
            <a:spAutoFit/>
          </a:bodyPr>
          <a:lstStyle/>
          <a:p>
            <a:pPr marL="342900" indent="-342900">
              <a:spcBef>
                <a:spcPct val="20000"/>
              </a:spcBef>
              <a:buClr>
                <a:schemeClr val="accent1"/>
              </a:buClr>
              <a:buSzPct val="80000"/>
            </a:pPr>
            <a:r>
              <a:rPr kumimoji="1" lang="en-US" altLang="zh-CN" sz="2000" b="1" i="0" dirty="0">
                <a:solidFill>
                  <a:srgbClr val="FF3300"/>
                </a:solidFill>
                <a:latin typeface="Comic Sans MS" pitchFamily="66" charset="0"/>
              </a:rPr>
              <a:t>Quantitative</a:t>
            </a:r>
            <a:r>
              <a:rPr kumimoji="1" lang="en-US" altLang="zh-CN" sz="2400" b="1" i="0" dirty="0">
                <a:solidFill>
                  <a:srgbClr val="FF3300"/>
                </a:solidFill>
                <a:latin typeface="Comic Sans MS" pitchFamily="66" charset="0"/>
              </a:rPr>
              <a:t> Principles</a:t>
            </a:r>
          </a:p>
          <a:p>
            <a:pPr marL="342900" indent="-342900">
              <a:spcBef>
                <a:spcPct val="20000"/>
              </a:spcBef>
              <a:buClr>
                <a:schemeClr val="accent1"/>
              </a:buClr>
              <a:buSzPct val="80000"/>
            </a:pPr>
            <a:r>
              <a:rPr kumimoji="1" lang="en-US" altLang="zh-CN" sz="2400" b="1" i="0" dirty="0">
                <a:solidFill>
                  <a:srgbClr val="FF3300"/>
                </a:solidFill>
                <a:latin typeface="Comic Sans MS" pitchFamily="66" charset="0"/>
              </a:rPr>
              <a:t>1.9  </a:t>
            </a:r>
          </a:p>
        </p:txBody>
      </p:sp>
      <p:sp>
        <p:nvSpPr>
          <p:cNvPr id="215053" name="Rectangle 13"/>
          <p:cNvSpPr>
            <a:spLocks noChangeArrowheads="1"/>
          </p:cNvSpPr>
          <p:nvPr/>
        </p:nvSpPr>
        <p:spPr bwMode="auto">
          <a:xfrm>
            <a:off x="8368833" y="4452941"/>
            <a:ext cx="2218557" cy="1197764"/>
          </a:xfrm>
          <a:prstGeom prst="rect">
            <a:avLst/>
          </a:prstGeom>
          <a:noFill/>
          <a:ln w="12700">
            <a:noFill/>
            <a:miter lim="800000"/>
            <a:headEnd/>
            <a:tailEnd/>
          </a:ln>
          <a:effectLst/>
        </p:spPr>
        <p:txBody>
          <a:bodyPr wrap="none" lIns="90488" tIns="44450" rIns="90488" bIns="44450">
            <a:spAutoFit/>
          </a:bodyPr>
          <a:lstStyle/>
          <a:p>
            <a:pPr eaLnBrk="0" hangingPunct="0">
              <a:defRPr/>
            </a:pPr>
            <a:r>
              <a:rPr kumimoji="1" lang="en-US" altLang="zh-CN" sz="2400" b="1" i="0" dirty="0">
                <a:effectLst>
                  <a:outerShdw blurRad="38100" dist="38100" dir="2700000" algn="tl">
                    <a:srgbClr val="C0C0C0"/>
                  </a:outerShdw>
                </a:effectLst>
                <a:latin typeface="Comic Sans MS" pitchFamily="66" charset="0"/>
              </a:rPr>
              <a:t>Simulate New</a:t>
            </a:r>
          </a:p>
          <a:p>
            <a:pPr eaLnBrk="0" hangingPunct="0">
              <a:defRPr/>
            </a:pPr>
            <a:r>
              <a:rPr kumimoji="1" lang="en-US" altLang="zh-CN" sz="2400" b="1" i="0" dirty="0">
                <a:effectLst>
                  <a:outerShdw blurRad="38100" dist="38100" dir="2700000" algn="tl">
                    <a:srgbClr val="C0C0C0"/>
                  </a:outerShdw>
                </a:effectLst>
                <a:latin typeface="Comic Sans MS" pitchFamily="66" charset="0"/>
              </a:rPr>
              <a:t>Designs and</a:t>
            </a:r>
          </a:p>
          <a:p>
            <a:pPr eaLnBrk="0" hangingPunct="0">
              <a:defRPr/>
            </a:pPr>
            <a:r>
              <a:rPr kumimoji="1" lang="en-US" altLang="zh-CN" sz="2400" b="1" i="0" dirty="0">
                <a:effectLst>
                  <a:outerShdw blurRad="38100" dist="38100" dir="2700000" algn="tl">
                    <a:srgbClr val="C0C0C0"/>
                  </a:outerShdw>
                </a:effectLst>
                <a:latin typeface="Comic Sans MS" pitchFamily="66" charset="0"/>
              </a:rPr>
              <a:t>Organizations</a:t>
            </a:r>
          </a:p>
        </p:txBody>
      </p:sp>
      <p:sp>
        <p:nvSpPr>
          <p:cNvPr id="215054" name="Rectangle 14"/>
          <p:cNvSpPr>
            <a:spLocks noChangeArrowheads="1"/>
          </p:cNvSpPr>
          <p:nvPr/>
        </p:nvSpPr>
        <p:spPr bwMode="auto">
          <a:xfrm>
            <a:off x="3149949" y="5262286"/>
            <a:ext cx="1713612" cy="459100"/>
          </a:xfrm>
          <a:prstGeom prst="rect">
            <a:avLst/>
          </a:prstGeom>
          <a:noFill/>
          <a:ln w="12700">
            <a:noFill/>
            <a:miter lim="800000"/>
            <a:headEnd/>
            <a:tailEnd/>
          </a:ln>
        </p:spPr>
        <p:txBody>
          <a:bodyPr wrap="none" lIns="90488" tIns="44450" rIns="90488" bIns="44450">
            <a:spAutoFit/>
          </a:bodyPr>
          <a:lstStyle/>
          <a:p>
            <a:pPr algn="l" eaLnBrk="0" hangingPunct="0"/>
            <a:r>
              <a:rPr kumimoji="1" lang="en-US" altLang="zh-CN" sz="2400" i="0" dirty="0">
                <a:latin typeface="Comic Sans MS" pitchFamily="66" charset="0"/>
              </a:rPr>
              <a:t>Workloads</a:t>
            </a:r>
          </a:p>
        </p:txBody>
      </p:sp>
      <p:sp>
        <p:nvSpPr>
          <p:cNvPr id="215055" name="Rectangle 15"/>
          <p:cNvSpPr>
            <a:spLocks noChangeArrowheads="1"/>
          </p:cNvSpPr>
          <p:nvPr/>
        </p:nvSpPr>
        <p:spPr bwMode="auto">
          <a:xfrm>
            <a:off x="1642361" y="3922069"/>
            <a:ext cx="2736850" cy="762000"/>
          </a:xfrm>
          <a:prstGeom prst="rect">
            <a:avLst/>
          </a:prstGeom>
          <a:noFill/>
          <a:ln w="9525" algn="ctr">
            <a:noFill/>
            <a:miter lim="800000"/>
            <a:headEnd/>
            <a:tailEnd/>
          </a:ln>
          <a:effectLst/>
        </p:spPr>
        <p:txBody>
          <a:bodyPr>
            <a:spAutoFit/>
          </a:bodyPr>
          <a:lstStyle/>
          <a:p>
            <a:pPr marL="342900" indent="-342900" algn="l">
              <a:spcBef>
                <a:spcPct val="20000"/>
              </a:spcBef>
              <a:buClr>
                <a:schemeClr val="accent1"/>
              </a:buClr>
              <a:buSzPct val="80000"/>
              <a:defRPr/>
            </a:pPr>
            <a:r>
              <a:rPr kumimoji="1" lang="en-US" altLang="zh-CN" sz="2000" b="1" i="0" dirty="0">
                <a:effectLst>
                  <a:outerShdw blurRad="38100" dist="38100" dir="2700000" algn="tl">
                    <a:srgbClr val="C0C0C0"/>
                  </a:outerShdw>
                </a:effectLst>
                <a:latin typeface="Comic Sans MS" pitchFamily="66" charset="0"/>
              </a:rPr>
              <a:t>Implement Next</a:t>
            </a:r>
          </a:p>
          <a:p>
            <a:pPr marL="342900" indent="-342900" algn="l">
              <a:spcBef>
                <a:spcPct val="20000"/>
              </a:spcBef>
              <a:buClr>
                <a:schemeClr val="accent1"/>
              </a:buClr>
              <a:buSzPct val="80000"/>
              <a:defRPr/>
            </a:pPr>
            <a:r>
              <a:rPr kumimoji="1" lang="en-US" altLang="zh-CN" sz="2000" b="1" i="0" dirty="0">
                <a:effectLst>
                  <a:outerShdw blurRad="38100" dist="38100" dir="2700000" algn="tl">
                    <a:srgbClr val="C0C0C0"/>
                  </a:outerShdw>
                </a:effectLst>
                <a:latin typeface="Comic Sans MS" pitchFamily="66" charset="0"/>
              </a:rPr>
              <a:t>Generation System</a:t>
            </a:r>
          </a:p>
        </p:txBody>
      </p:sp>
      <p:sp>
        <p:nvSpPr>
          <p:cNvPr id="215056" name="Rectangle 16"/>
          <p:cNvSpPr>
            <a:spLocks noChangeArrowheads="1"/>
          </p:cNvSpPr>
          <p:nvPr/>
        </p:nvSpPr>
        <p:spPr bwMode="auto">
          <a:xfrm>
            <a:off x="7514806" y="1416159"/>
            <a:ext cx="2529540" cy="459100"/>
          </a:xfrm>
          <a:prstGeom prst="rect">
            <a:avLst/>
          </a:prstGeom>
          <a:noFill/>
          <a:ln w="12700">
            <a:noFill/>
            <a:miter lim="800000"/>
            <a:headEnd/>
            <a:tailEnd/>
          </a:ln>
        </p:spPr>
        <p:txBody>
          <a:bodyPr wrap="none" lIns="90488" tIns="44450" rIns="90488" bIns="44450">
            <a:spAutoFit/>
          </a:bodyPr>
          <a:lstStyle/>
          <a:p>
            <a:pPr algn="l" eaLnBrk="0" hangingPunct="0"/>
            <a:r>
              <a:rPr kumimoji="1" lang="en-US" altLang="zh-CN" sz="2400" i="0" dirty="0">
                <a:latin typeface="Comic Sans MS" pitchFamily="66" charset="0"/>
              </a:rPr>
              <a:t>Benchmarks(1.8)</a:t>
            </a:r>
          </a:p>
        </p:txBody>
      </p:sp>
      <p:sp>
        <p:nvSpPr>
          <p:cNvPr id="215057" name="Rectangle 17"/>
          <p:cNvSpPr>
            <a:spLocks noChangeArrowheads="1"/>
          </p:cNvSpPr>
          <p:nvPr/>
        </p:nvSpPr>
        <p:spPr bwMode="auto">
          <a:xfrm>
            <a:off x="4727848" y="6025944"/>
            <a:ext cx="3307596" cy="646331"/>
          </a:xfrm>
          <a:prstGeom prst="rect">
            <a:avLst/>
          </a:prstGeom>
          <a:noFill/>
          <a:ln w="9525" algn="ctr">
            <a:noFill/>
            <a:miter lim="800000"/>
            <a:headEnd/>
            <a:tailEnd/>
          </a:ln>
        </p:spPr>
        <p:txBody>
          <a:bodyPr wrap="square">
            <a:spAutoFit/>
          </a:bodyPr>
          <a:lstStyle/>
          <a:p>
            <a:pPr marL="342900" indent="-342900">
              <a:lnSpc>
                <a:spcPct val="90000"/>
              </a:lnSpc>
              <a:spcBef>
                <a:spcPct val="20000"/>
              </a:spcBef>
              <a:buClr>
                <a:schemeClr val="accent1"/>
              </a:buClr>
              <a:buSzPct val="80000"/>
            </a:pPr>
            <a:r>
              <a:rPr kumimoji="1" lang="en-US" altLang="zh-CN" sz="2000" b="1" i="0" dirty="0">
                <a:latin typeface="Comic Sans MS" pitchFamily="66" charset="0"/>
              </a:rPr>
              <a:t>Evaluating for </a:t>
            </a:r>
            <a:r>
              <a:rPr kumimoji="1" lang="en-US" altLang="zh-CN" sz="2000" b="1" i="0" dirty="0" smtClean="0">
                <a:latin typeface="Comic Sans MS" pitchFamily="66" charset="0"/>
              </a:rPr>
              <a:t>energy-performance cost (1.8</a:t>
            </a:r>
            <a:r>
              <a:rPr kumimoji="1" lang="en-US" altLang="zh-CN" sz="2000" b="1" i="0" dirty="0">
                <a:latin typeface="Comic Sans MS" pitchFamily="66" charset="0"/>
              </a:rPr>
              <a:t>)</a:t>
            </a: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50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50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215051"/>
                                        </p:tgtEl>
                                        <p:attrNameLst>
                                          <p:attrName>style.visibility</p:attrName>
                                        </p:attrNameLst>
                                      </p:cBhvr>
                                      <p:to>
                                        <p:strVal val="visible"/>
                                      </p:to>
                                    </p:set>
                                    <p:anim calcmode="lin" valueType="num">
                                      <p:cBhvr>
                                        <p:cTn id="19" dur="1000" fill="hold"/>
                                        <p:tgtEl>
                                          <p:spTgt spid="215051"/>
                                        </p:tgtEl>
                                        <p:attrNameLst>
                                          <p:attrName>ppt_w</p:attrName>
                                        </p:attrNameLst>
                                      </p:cBhvr>
                                      <p:tavLst>
                                        <p:tav tm="0">
                                          <p:val>
                                            <p:strVal val="#ppt_w*0.70"/>
                                          </p:val>
                                        </p:tav>
                                        <p:tav tm="100000">
                                          <p:val>
                                            <p:strVal val="#ppt_w"/>
                                          </p:val>
                                        </p:tav>
                                      </p:tavLst>
                                    </p:anim>
                                    <p:anim calcmode="lin" valueType="num">
                                      <p:cBhvr>
                                        <p:cTn id="20" dur="1000" fill="hold"/>
                                        <p:tgtEl>
                                          <p:spTgt spid="215051"/>
                                        </p:tgtEl>
                                        <p:attrNameLst>
                                          <p:attrName>ppt_h</p:attrName>
                                        </p:attrNameLst>
                                      </p:cBhvr>
                                      <p:tavLst>
                                        <p:tav tm="0">
                                          <p:val>
                                            <p:strVal val="#ppt_h"/>
                                          </p:val>
                                        </p:tav>
                                        <p:tav tm="100000">
                                          <p:val>
                                            <p:strVal val="#ppt_h"/>
                                          </p:val>
                                        </p:tav>
                                      </p:tavLst>
                                    </p:anim>
                                    <p:animEffect transition="in" filter="fade">
                                      <p:cBhvr>
                                        <p:cTn id="21" dur="1000"/>
                                        <p:tgtEl>
                                          <p:spTgt spid="21505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1505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1505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215057"/>
                                        </p:tgtEl>
                                        <p:attrNameLst>
                                          <p:attrName>style.visibility</p:attrName>
                                        </p:attrNameLst>
                                      </p:cBhvr>
                                      <p:to>
                                        <p:strVal val="visible"/>
                                      </p:to>
                                    </p:set>
                                    <p:animEffect transition="in" filter="fade">
                                      <p:cBhvr>
                                        <p:cTn id="34" dur="1000"/>
                                        <p:tgtEl>
                                          <p:spTgt spid="215057"/>
                                        </p:tgtEl>
                                      </p:cBhvr>
                                    </p:animEffect>
                                    <p:anim calcmode="lin" valueType="num">
                                      <p:cBhvr>
                                        <p:cTn id="35" dur="1000" fill="hold"/>
                                        <p:tgtEl>
                                          <p:spTgt spid="215057"/>
                                        </p:tgtEl>
                                        <p:attrNameLst>
                                          <p:attrName>ppt_x</p:attrName>
                                        </p:attrNameLst>
                                      </p:cBhvr>
                                      <p:tavLst>
                                        <p:tav tm="0">
                                          <p:val>
                                            <p:strVal val="#ppt_x"/>
                                          </p:val>
                                        </p:tav>
                                        <p:tav tm="100000">
                                          <p:val>
                                            <p:strVal val="#ppt_x"/>
                                          </p:val>
                                        </p:tav>
                                      </p:tavLst>
                                    </p:anim>
                                    <p:anim calcmode="lin" valueType="num">
                                      <p:cBhvr>
                                        <p:cTn id="36" dur="1000" fill="hold"/>
                                        <p:tgtEl>
                                          <p:spTgt spid="21505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15054"/>
                                        </p:tgtEl>
                                        <p:attrNameLst>
                                          <p:attrName>style.visibility</p:attrName>
                                        </p:attrNameLst>
                                      </p:cBhvr>
                                      <p:to>
                                        <p:strVal val="visible"/>
                                      </p:to>
                                    </p:set>
                                    <p:anim calcmode="lin" valueType="num">
                                      <p:cBhvr additive="base">
                                        <p:cTn id="41" dur="500" fill="hold"/>
                                        <p:tgtEl>
                                          <p:spTgt spid="215054"/>
                                        </p:tgtEl>
                                        <p:attrNameLst>
                                          <p:attrName>ppt_x</p:attrName>
                                        </p:attrNameLst>
                                      </p:cBhvr>
                                      <p:tavLst>
                                        <p:tav tm="0">
                                          <p:val>
                                            <p:strVal val="#ppt_x"/>
                                          </p:val>
                                        </p:tav>
                                        <p:tav tm="100000">
                                          <p:val>
                                            <p:strVal val="#ppt_x"/>
                                          </p:val>
                                        </p:tav>
                                      </p:tavLst>
                                    </p:anim>
                                    <p:anim calcmode="lin" valueType="num">
                                      <p:cBhvr additive="base">
                                        <p:cTn id="42" dur="500" fill="hold"/>
                                        <p:tgtEl>
                                          <p:spTgt spid="215054"/>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50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9" grpId="0"/>
      <p:bldP spid="215050" grpId="0"/>
      <p:bldP spid="215051" grpId="0"/>
      <p:bldP spid="215052" grpId="0"/>
      <p:bldP spid="215053" grpId="0"/>
      <p:bldP spid="215054" grpId="0"/>
      <p:bldP spid="215055" grpId="0"/>
      <p:bldP spid="215056" grpId="0"/>
      <p:bldP spid="21505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Rot="1" noChangeArrowheads="1"/>
          </p:cNvSpPr>
          <p:nvPr>
            <p:ph type="title"/>
          </p:nvPr>
        </p:nvSpPr>
        <p:spPr>
          <a:xfrm>
            <a:off x="2855913" y="0"/>
            <a:ext cx="7561262" cy="719138"/>
          </a:xfrm>
        </p:spPr>
        <p:txBody>
          <a:bodyPr/>
          <a:lstStyle/>
          <a:p>
            <a:pPr eaLnBrk="1" hangingPunct="1"/>
            <a:r>
              <a:rPr lang="en-US" altLang="zh-CN" dirty="0" smtClean="0"/>
              <a:t>Topics in Chapter 1</a:t>
            </a:r>
          </a:p>
        </p:txBody>
      </p:sp>
      <p:sp>
        <p:nvSpPr>
          <p:cNvPr id="10244" name="Rectangle 3"/>
          <p:cNvSpPr>
            <a:spLocks noGrp="1" noRot="1" noChangeArrowheads="1"/>
          </p:cNvSpPr>
          <p:nvPr>
            <p:ph idx="1"/>
          </p:nvPr>
        </p:nvSpPr>
        <p:spPr>
          <a:xfrm>
            <a:off x="1847850" y="1196975"/>
            <a:ext cx="8534400" cy="5410200"/>
          </a:xfrm>
        </p:spPr>
        <p:txBody>
          <a:bodyPr>
            <a:normAutofit/>
          </a:bodyPr>
          <a:lstStyle/>
          <a:p>
            <a:pPr eaLnBrk="1" hangingPunct="1">
              <a:lnSpc>
                <a:spcPct val="90000"/>
              </a:lnSpc>
              <a:buFont typeface="Wingdings" pitchFamily="2" charset="2"/>
              <a:buNone/>
            </a:pPr>
            <a:r>
              <a:rPr lang="en-US" altLang="zh-CN" sz="2800" dirty="0">
                <a:latin typeface="Comic Sans MS" pitchFamily="66" charset="0"/>
              </a:rPr>
              <a:t>1.1  Introduction</a:t>
            </a:r>
          </a:p>
          <a:p>
            <a:pPr eaLnBrk="1" hangingPunct="1">
              <a:lnSpc>
                <a:spcPct val="90000"/>
              </a:lnSpc>
              <a:buFont typeface="Wingdings" pitchFamily="2" charset="2"/>
              <a:buNone/>
            </a:pPr>
            <a:r>
              <a:rPr lang="en-US" altLang="zh-CN" sz="2800" dirty="0">
                <a:latin typeface="Comic Sans MS" pitchFamily="66" charset="0"/>
              </a:rPr>
              <a:t>1.2  Classes of computers</a:t>
            </a:r>
          </a:p>
          <a:p>
            <a:pPr eaLnBrk="1" hangingPunct="1">
              <a:lnSpc>
                <a:spcPct val="90000"/>
              </a:lnSpc>
              <a:buFont typeface="Wingdings" pitchFamily="2" charset="2"/>
              <a:buNone/>
            </a:pPr>
            <a:r>
              <a:rPr lang="en-US" altLang="zh-CN" sz="2800" dirty="0">
                <a:solidFill>
                  <a:srgbClr val="FF0000"/>
                </a:solidFill>
                <a:latin typeface="Comic Sans MS" pitchFamily="66" charset="0"/>
              </a:rPr>
              <a:t>1.3  Defining computer architecture  and What’s the task of computer design?</a:t>
            </a:r>
          </a:p>
          <a:p>
            <a:pPr eaLnBrk="1" hangingPunct="1">
              <a:lnSpc>
                <a:spcPct val="90000"/>
              </a:lnSpc>
              <a:buFont typeface="Wingdings" pitchFamily="2" charset="2"/>
              <a:buNone/>
            </a:pPr>
            <a:r>
              <a:rPr lang="en-US" altLang="zh-CN" sz="2800" dirty="0">
                <a:latin typeface="Comic Sans MS" pitchFamily="66" charset="0"/>
              </a:rPr>
              <a:t>1.4  Trends in Technology</a:t>
            </a:r>
          </a:p>
          <a:p>
            <a:pPr eaLnBrk="1" hangingPunct="1">
              <a:lnSpc>
                <a:spcPct val="90000"/>
              </a:lnSpc>
              <a:buFont typeface="Wingdings" pitchFamily="2" charset="2"/>
              <a:buNone/>
            </a:pPr>
            <a:r>
              <a:rPr lang="en-US" altLang="zh-CN" sz="2800" dirty="0">
                <a:latin typeface="Comic Sans MS" pitchFamily="66" charset="0"/>
              </a:rPr>
              <a:t>1.5  Trends in power in Integrated circuits</a:t>
            </a:r>
          </a:p>
          <a:p>
            <a:pPr eaLnBrk="1" hangingPunct="1">
              <a:lnSpc>
                <a:spcPct val="90000"/>
              </a:lnSpc>
              <a:buFont typeface="Wingdings" pitchFamily="2" charset="2"/>
              <a:buNone/>
            </a:pPr>
            <a:r>
              <a:rPr lang="en-US" altLang="zh-CN" sz="2800" dirty="0">
                <a:latin typeface="Comic Sans MS" pitchFamily="66" charset="0"/>
              </a:rPr>
              <a:t>1.6  Trends in Cost</a:t>
            </a:r>
          </a:p>
          <a:p>
            <a:pPr eaLnBrk="1" hangingPunct="1">
              <a:lnSpc>
                <a:spcPct val="90000"/>
              </a:lnSpc>
              <a:buFont typeface="Wingdings" pitchFamily="2" charset="2"/>
              <a:buNone/>
            </a:pPr>
            <a:r>
              <a:rPr lang="en-US" altLang="zh-CN" sz="2800" dirty="0">
                <a:latin typeface="Comic Sans MS" pitchFamily="66" charset="0"/>
              </a:rPr>
              <a:t>1.7  Dependability</a:t>
            </a:r>
          </a:p>
          <a:p>
            <a:pPr eaLnBrk="1" hangingPunct="1">
              <a:lnSpc>
                <a:spcPct val="90000"/>
              </a:lnSpc>
              <a:buFont typeface="Wingdings" pitchFamily="2" charset="2"/>
              <a:buNone/>
            </a:pPr>
            <a:r>
              <a:rPr lang="en-US" altLang="zh-CN" sz="2800" dirty="0">
                <a:latin typeface="Comic Sans MS" pitchFamily="66" charset="0"/>
              </a:rPr>
              <a:t>1.8  Measuring, Reporting and </a:t>
            </a:r>
            <a:r>
              <a:rPr lang="en-US" altLang="zh-CN" sz="2800" dirty="0" err="1">
                <a:latin typeface="Comic Sans MS" pitchFamily="66" charset="0"/>
              </a:rPr>
              <a:t>summerizing</a:t>
            </a:r>
            <a:r>
              <a:rPr lang="en-US" altLang="zh-CN" sz="2800" dirty="0">
                <a:latin typeface="Comic Sans MS" pitchFamily="66" charset="0"/>
              </a:rPr>
              <a:t> </a:t>
            </a:r>
            <a:r>
              <a:rPr lang="en-US" altLang="zh-CN" sz="2800" dirty="0" err="1">
                <a:latin typeface="Comic Sans MS" pitchFamily="66" charset="0"/>
              </a:rPr>
              <a:t>Perf</a:t>
            </a:r>
            <a:r>
              <a:rPr lang="en-US" altLang="zh-CN" sz="2800" dirty="0">
                <a:latin typeface="Comic Sans MS" pitchFamily="66" charset="0"/>
              </a:rPr>
              <a:t>.</a:t>
            </a:r>
          </a:p>
          <a:p>
            <a:pPr eaLnBrk="1" hangingPunct="1">
              <a:lnSpc>
                <a:spcPct val="90000"/>
              </a:lnSpc>
              <a:buFont typeface="Wingdings" pitchFamily="2" charset="2"/>
              <a:buNone/>
            </a:pPr>
            <a:r>
              <a:rPr lang="en-US" altLang="zh-CN" sz="2800" dirty="0">
                <a:solidFill>
                  <a:srgbClr val="FF0000"/>
                </a:solidFill>
                <a:latin typeface="Comic Sans MS" pitchFamily="66" charset="0"/>
              </a:rPr>
              <a:t>1.9 Quantitative Principles of computer Design </a:t>
            </a:r>
          </a:p>
          <a:p>
            <a:pPr eaLnBrk="1" hangingPunct="1">
              <a:lnSpc>
                <a:spcPct val="90000"/>
              </a:lnSpc>
              <a:buFont typeface="Wingdings" pitchFamily="2" charset="2"/>
              <a:buNone/>
            </a:pPr>
            <a:r>
              <a:rPr lang="en-US" altLang="zh-CN" sz="2800" dirty="0">
                <a:latin typeface="Comic Sans MS" pitchFamily="66" charset="0"/>
              </a:rPr>
              <a:t>1.10 Putting it altogether</a:t>
            </a:r>
            <a:endParaRPr lang="en-US" altLang="zh-CN" sz="2800"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rrowheads="1"/>
          </p:cNvSpPr>
          <p:nvPr>
            <p:ph type="title"/>
          </p:nvPr>
        </p:nvSpPr>
        <p:spPr>
          <a:xfrm>
            <a:off x="1524000" y="1"/>
            <a:ext cx="8915400" cy="1196975"/>
          </a:xfrm>
        </p:spPr>
        <p:txBody>
          <a:bodyPr/>
          <a:lstStyle/>
          <a:p>
            <a:pPr eaLnBrk="1" hangingPunct="1"/>
            <a:r>
              <a:rPr lang="en-US" altLang="zh-CN" sz="3600" dirty="0"/>
              <a:t>Summary: Task of computer design</a:t>
            </a:r>
            <a:r>
              <a:rPr lang="en-US" altLang="zh-CN" dirty="0" smtClean="0"/>
              <a:t> </a:t>
            </a:r>
          </a:p>
        </p:txBody>
      </p:sp>
      <p:sp>
        <p:nvSpPr>
          <p:cNvPr id="91139" name="Rectangle 3"/>
          <p:cNvSpPr>
            <a:spLocks noGrp="1" noRot="1" noChangeArrowheads="1"/>
          </p:cNvSpPr>
          <p:nvPr>
            <p:ph idx="1"/>
          </p:nvPr>
        </p:nvSpPr>
        <p:spPr>
          <a:xfrm>
            <a:off x="1828800" y="1285861"/>
            <a:ext cx="8839200" cy="4805379"/>
          </a:xfrm>
        </p:spPr>
        <p:txBody>
          <a:bodyPr/>
          <a:lstStyle/>
          <a:p>
            <a:pPr eaLnBrk="1" hangingPunct="1">
              <a:lnSpc>
                <a:spcPct val="90000"/>
              </a:lnSpc>
              <a:defRPr/>
            </a:pPr>
            <a:r>
              <a:rPr lang="en-US" altLang="zh-CN" sz="2800" dirty="0">
                <a:solidFill>
                  <a:srgbClr val="FF3300"/>
                </a:solidFill>
                <a:latin typeface="Comic Sans MS" pitchFamily="66" charset="0"/>
              </a:rPr>
              <a:t>Considerations</a:t>
            </a:r>
            <a:r>
              <a:rPr lang="en-US" altLang="zh-CN" sz="2800" dirty="0">
                <a:latin typeface="Comic Sans MS" pitchFamily="66" charset="0"/>
              </a:rPr>
              <a:t>:</a:t>
            </a:r>
          </a:p>
          <a:p>
            <a:pPr lvl="1" eaLnBrk="1" hangingPunct="1">
              <a:lnSpc>
                <a:spcPct val="90000"/>
              </a:lnSpc>
              <a:defRPr/>
            </a:pPr>
            <a:r>
              <a:rPr lang="en-US" altLang="zh-CN" sz="2000" dirty="0">
                <a:latin typeface="Comic Sans MS" pitchFamily="66" charset="0"/>
              </a:rPr>
              <a:t>functional and non functional requirements </a:t>
            </a:r>
          </a:p>
          <a:p>
            <a:pPr lvl="1" eaLnBrk="1" hangingPunct="1">
              <a:lnSpc>
                <a:spcPct val="90000"/>
              </a:lnSpc>
              <a:defRPr/>
            </a:pPr>
            <a:r>
              <a:rPr lang="en-US" altLang="zh-CN" sz="2000" dirty="0">
                <a:latin typeface="Comic Sans MS" pitchFamily="66" charset="0"/>
              </a:rPr>
              <a:t>implementation complexity</a:t>
            </a:r>
          </a:p>
          <a:p>
            <a:pPr lvl="2" eaLnBrk="1" hangingPunct="1">
              <a:lnSpc>
                <a:spcPct val="90000"/>
              </a:lnSpc>
              <a:defRPr/>
            </a:pPr>
            <a:r>
              <a:rPr lang="en-US" altLang="zh-CN" sz="1800" dirty="0">
                <a:latin typeface="Comic Sans MS" pitchFamily="66" charset="0"/>
              </a:rPr>
              <a:t> Complex designs take longer to complete </a:t>
            </a:r>
          </a:p>
          <a:p>
            <a:pPr lvl="2" eaLnBrk="1" hangingPunct="1">
              <a:lnSpc>
                <a:spcPct val="90000"/>
              </a:lnSpc>
              <a:defRPr/>
            </a:pPr>
            <a:r>
              <a:rPr lang="en-US" altLang="zh-CN" sz="1800" dirty="0">
                <a:latin typeface="Comic Sans MS" pitchFamily="66" charset="0"/>
              </a:rPr>
              <a:t> Complex designs must provide higher performance to be competitive</a:t>
            </a:r>
          </a:p>
          <a:p>
            <a:pPr lvl="1" eaLnBrk="1" hangingPunct="1">
              <a:lnSpc>
                <a:spcPct val="90000"/>
              </a:lnSpc>
              <a:defRPr/>
            </a:pPr>
            <a:r>
              <a:rPr lang="en-US" altLang="zh-CN" sz="2000" b="1" dirty="0">
                <a:solidFill>
                  <a:srgbClr val="0000FF"/>
                </a:solidFill>
                <a:latin typeface="Comic Sans MS" pitchFamily="66" charset="0"/>
              </a:rPr>
              <a:t>Technology trends</a:t>
            </a:r>
            <a:endParaRPr lang="en-US" altLang="zh-CN" sz="2000" b="1" dirty="0">
              <a:latin typeface="Comic Sans MS" pitchFamily="66" charset="0"/>
            </a:endParaRPr>
          </a:p>
          <a:p>
            <a:pPr lvl="2" eaLnBrk="1" hangingPunct="1">
              <a:lnSpc>
                <a:spcPct val="90000"/>
              </a:lnSpc>
              <a:defRPr/>
            </a:pPr>
            <a:r>
              <a:rPr lang="en-US" altLang="zh-CN" sz="1800" dirty="0">
                <a:latin typeface="Comic Sans MS" pitchFamily="66" charset="0"/>
              </a:rPr>
              <a:t> Not only what's available today, but also what will be available when the system is ready to ship. (more on this later) </a:t>
            </a:r>
          </a:p>
          <a:p>
            <a:pPr lvl="1" eaLnBrk="1" hangingPunct="1">
              <a:lnSpc>
                <a:spcPct val="90000"/>
              </a:lnSpc>
              <a:defRPr/>
            </a:pPr>
            <a:r>
              <a:rPr lang="en-US" altLang="zh-CN" sz="2000" b="1" dirty="0">
                <a:latin typeface="Comic Sans MS" pitchFamily="66" charset="0"/>
              </a:rPr>
              <a:t>Trends in Power in IC</a:t>
            </a:r>
          </a:p>
          <a:p>
            <a:pPr lvl="1" eaLnBrk="1" hangingPunct="1">
              <a:lnSpc>
                <a:spcPct val="90000"/>
              </a:lnSpc>
              <a:defRPr/>
            </a:pPr>
            <a:r>
              <a:rPr lang="en-US" altLang="zh-CN" sz="2000" b="1" dirty="0">
                <a:latin typeface="Comic Sans MS" pitchFamily="66" charset="0"/>
              </a:rPr>
              <a:t>Trends in cost</a:t>
            </a:r>
          </a:p>
          <a:p>
            <a:pPr eaLnBrk="1" hangingPunct="1">
              <a:lnSpc>
                <a:spcPct val="90000"/>
              </a:lnSpc>
              <a:defRPr/>
            </a:pPr>
            <a:r>
              <a:rPr lang="en-US" altLang="zh-CN" sz="2800" dirty="0">
                <a:solidFill>
                  <a:srgbClr val="FF3300"/>
                </a:solidFill>
                <a:latin typeface="Comic Sans MS" pitchFamily="66" charset="0"/>
              </a:rPr>
              <a:t>Arguments</a:t>
            </a:r>
            <a:endParaRPr lang="en-US" altLang="zh-CN" sz="2800" dirty="0">
              <a:latin typeface="Comic Sans MS" pitchFamily="66" charset="0"/>
            </a:endParaRPr>
          </a:p>
          <a:p>
            <a:pPr lvl="1" eaLnBrk="1" hangingPunct="1">
              <a:lnSpc>
                <a:spcPct val="90000"/>
              </a:lnSpc>
              <a:defRPr/>
            </a:pPr>
            <a:r>
              <a:rPr lang="en-US" altLang="zh-CN" sz="2400" dirty="0">
                <a:latin typeface="Comic Sans MS" pitchFamily="66" charset="0"/>
              </a:rPr>
              <a:t>Evaluate Existing Systems for Bottlenecks</a:t>
            </a:r>
            <a:endParaRPr lang="en-US" altLang="zh-CN" b="1" dirty="0" smtClean="0">
              <a:effectLst>
                <a:outerShdw blurRad="38100" dist="38100" dir="2700000" algn="tl">
                  <a:srgbClr val="C0C0C0"/>
                </a:outerShdw>
              </a:effectLst>
              <a:latin typeface="Comic Sans MS" pitchFamily="66" charset="0"/>
            </a:endParaRPr>
          </a:p>
          <a:p>
            <a:pPr eaLnBrk="1" hangingPunct="1">
              <a:lnSpc>
                <a:spcPct val="90000"/>
              </a:lnSpc>
              <a:defRPr/>
            </a:pPr>
            <a:r>
              <a:rPr lang="en-US" altLang="zh-CN" sz="2800" dirty="0">
                <a:solidFill>
                  <a:srgbClr val="FF3300"/>
                </a:solidFill>
                <a:latin typeface="Comic Sans MS" pitchFamily="66" charset="0"/>
              </a:rPr>
              <a:t>Quantitative Principles</a:t>
            </a:r>
            <a:endParaRPr lang="en-US" altLang="zh-CN" dirty="0" smtClean="0">
              <a:latin typeface="Comic Sans MS" pitchFamily="66" charset="0"/>
            </a:endParaRPr>
          </a:p>
        </p:txBody>
      </p:sp>
    </p:spTree>
  </p:cSld>
  <p:clrMapOvr>
    <a:masterClrMapping/>
  </p:clrMapOvr>
  <p:transition spd="slow">
    <p:random/>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Reading Assignments</a:t>
            </a:r>
            <a:endParaRPr lang="zh-CN" altLang="en-US" dirty="0"/>
          </a:p>
        </p:txBody>
      </p:sp>
      <p:sp>
        <p:nvSpPr>
          <p:cNvPr id="3" name="内容占位符 2"/>
          <p:cNvSpPr>
            <a:spLocks noGrp="1"/>
          </p:cNvSpPr>
          <p:nvPr>
            <p:ph idx="1"/>
          </p:nvPr>
        </p:nvSpPr>
        <p:spPr>
          <a:xfrm>
            <a:off x="839416" y="1340768"/>
            <a:ext cx="11523133" cy="4795837"/>
          </a:xfrm>
        </p:spPr>
        <p:txBody>
          <a:bodyPr/>
          <a:lstStyle/>
          <a:p>
            <a:r>
              <a:rPr lang="en-US" altLang="zh-CN" dirty="0" smtClean="0"/>
              <a:t>Chapter 1</a:t>
            </a:r>
            <a:r>
              <a:rPr lang="zh-CN" altLang="en-US" dirty="0" smtClean="0"/>
              <a:t>， </a:t>
            </a:r>
            <a:r>
              <a:rPr lang="en-US" altLang="zh-CN" dirty="0" smtClean="0"/>
              <a:t>App </a:t>
            </a:r>
            <a:r>
              <a:rPr lang="en-US" altLang="zh-CN" dirty="0" smtClean="0"/>
              <a:t>A</a:t>
            </a:r>
            <a:r>
              <a:rPr lang="en-US" altLang="zh-CN" dirty="0" smtClean="0"/>
              <a:t>.     </a:t>
            </a:r>
            <a:endParaRPr lang="en-US" altLang="zh-CN" dirty="0" smtClean="0"/>
          </a:p>
          <a:p>
            <a:endParaRPr lang="en-US" altLang="zh-CN" dirty="0" smtClean="0"/>
          </a:p>
          <a:p>
            <a:endParaRPr lang="en-US" altLang="zh-CN" dirty="0" smtClean="0"/>
          </a:p>
          <a:p>
            <a:r>
              <a:rPr lang="en-US" altLang="zh-CN" dirty="0" err="1" smtClean="0"/>
              <a:t>Homework1</a:t>
            </a:r>
            <a:r>
              <a:rPr lang="en-US" altLang="zh-CN" dirty="0" smtClean="0"/>
              <a:t> for chapter 1 will be loaded on website</a:t>
            </a:r>
          </a:p>
          <a:p>
            <a:pPr>
              <a:buNone/>
            </a:pPr>
            <a:r>
              <a:rPr lang="en-US" altLang="zh-CN" dirty="0" smtClean="0"/>
              <a:t> </a:t>
            </a:r>
          </a:p>
          <a:p>
            <a:endParaRPr lang="zh-CN" altLang="en-US" dirty="0"/>
          </a:p>
        </p:txBody>
      </p:sp>
    </p:spTree>
  </p:cSld>
  <p:clrMapOvr>
    <a:masterClrMapping/>
  </p:clrMapOvr>
  <p:transition spd="slow">
    <p:pull dir="ru"/>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rrowheads="1"/>
          </p:cNvSpPr>
          <p:nvPr>
            <p:ph type="title"/>
          </p:nvPr>
        </p:nvSpPr>
        <p:spPr/>
        <p:txBody>
          <a:bodyPr/>
          <a:lstStyle/>
          <a:p>
            <a:pPr eaLnBrk="1" hangingPunct="1"/>
            <a:endParaRPr lang="zh-CN" altLang="zh-CN" smtClean="0"/>
          </a:p>
        </p:txBody>
      </p:sp>
      <p:sp>
        <p:nvSpPr>
          <p:cNvPr id="81923" name="Rectangle 3"/>
          <p:cNvSpPr>
            <a:spLocks noGrp="1" noRot="1" noChangeArrowheads="1"/>
          </p:cNvSpPr>
          <p:nvPr>
            <p:ph idx="1"/>
          </p:nvPr>
        </p:nvSpPr>
        <p:spPr/>
        <p:txBody>
          <a:bodyPr/>
          <a:lstStyle/>
          <a:p>
            <a:pPr eaLnBrk="1" hangingPunct="1"/>
            <a:endParaRPr lang="en-US" altLang="zh-CN" smtClean="0"/>
          </a:p>
          <a:p>
            <a:pPr eaLnBrk="1" hangingPunct="1"/>
            <a:endParaRPr lang="en-US" altLang="zh-CN" smtClean="0"/>
          </a:p>
          <a:p>
            <a:pPr eaLnBrk="1" hangingPunct="1"/>
            <a:endParaRPr lang="en-US" altLang="zh-CN" smtClean="0"/>
          </a:p>
          <a:p>
            <a:pPr algn="ctr" eaLnBrk="1" hangingPunct="1"/>
            <a:r>
              <a:rPr lang="en-US" altLang="zh-CN" smtClean="0"/>
              <a:t>End !</a:t>
            </a:r>
          </a:p>
          <a:p>
            <a:pPr algn="ctr" eaLnBrk="1" hangingPunct="1"/>
            <a:r>
              <a:rPr lang="en-US" altLang="zh-CN" smtClean="0"/>
              <a:t>Thank you !</a:t>
            </a:r>
          </a:p>
        </p:txBody>
      </p:sp>
    </p:spTree>
  </p:cSld>
  <p:clrMapOvr>
    <a:masterClrMapping/>
  </p:clrMapOvr>
  <p:transition spd="slow">
    <p:rand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Rot="1" noChangeArrowheads="1"/>
          </p:cNvSpPr>
          <p:nvPr>
            <p:ph type="title"/>
          </p:nvPr>
        </p:nvSpPr>
        <p:spPr>
          <a:xfrm>
            <a:off x="1804459" y="89482"/>
            <a:ext cx="10081683" cy="981075"/>
          </a:xfrm>
        </p:spPr>
        <p:txBody>
          <a:bodyPr/>
          <a:lstStyle/>
          <a:p>
            <a:r>
              <a:rPr lang="en-US" altLang="zh-CN" dirty="0" smtClean="0"/>
              <a:t>Evolution </a:t>
            </a:r>
            <a:r>
              <a:rPr lang="en-US" altLang="zh-CN" dirty="0"/>
              <a:t>of computer </a:t>
            </a:r>
            <a:r>
              <a:rPr lang="en-US" altLang="zh-CN" dirty="0" smtClean="0"/>
              <a:t>market</a:t>
            </a:r>
            <a:endParaRPr lang="en-US" altLang="zh-CN" dirty="0" smtClean="0">
              <a:solidFill>
                <a:schemeClr val="bg1"/>
              </a:solidFill>
            </a:endParaRPr>
          </a:p>
        </p:txBody>
      </p:sp>
      <p:grpSp>
        <p:nvGrpSpPr>
          <p:cNvPr id="16388" name="Group 3"/>
          <p:cNvGrpSpPr>
            <a:grpSpLocks/>
          </p:cNvGrpSpPr>
          <p:nvPr/>
        </p:nvGrpSpPr>
        <p:grpSpPr bwMode="auto">
          <a:xfrm>
            <a:off x="2710921" y="1208670"/>
            <a:ext cx="6854826" cy="1268413"/>
            <a:chOff x="517" y="276"/>
            <a:chExt cx="4318" cy="799"/>
          </a:xfrm>
        </p:grpSpPr>
        <p:sp>
          <p:nvSpPr>
            <p:cNvPr id="16533" name="Rectangle 4"/>
            <p:cNvSpPr>
              <a:spLocks noChangeArrowheads="1"/>
            </p:cNvSpPr>
            <p:nvPr/>
          </p:nvSpPr>
          <p:spPr bwMode="auto">
            <a:xfrm>
              <a:off x="2842" y="594"/>
              <a:ext cx="1125" cy="406"/>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a:latin typeface="Comic Sans MS" pitchFamily="66" charset="0"/>
                </a:rPr>
                <a:t>Mini-</a:t>
              </a:r>
            </a:p>
            <a:p>
              <a:pPr eaLnBrk="0" hangingPunct="0"/>
              <a:r>
                <a:rPr kumimoji="1" lang="en-US" altLang="zh-CN" sz="1800" i="0">
                  <a:latin typeface="Comic Sans MS" pitchFamily="66" charset="0"/>
                </a:rPr>
                <a:t>supercomputer</a:t>
              </a:r>
            </a:p>
          </p:txBody>
        </p:sp>
        <p:grpSp>
          <p:nvGrpSpPr>
            <p:cNvPr id="16534" name="Group 5"/>
            <p:cNvGrpSpPr>
              <a:grpSpLocks/>
            </p:cNvGrpSpPr>
            <p:nvPr/>
          </p:nvGrpSpPr>
          <p:grpSpPr bwMode="auto">
            <a:xfrm>
              <a:off x="2935" y="276"/>
              <a:ext cx="1053" cy="345"/>
              <a:chOff x="2935" y="276"/>
              <a:chExt cx="1053" cy="345"/>
            </a:xfrm>
          </p:grpSpPr>
          <p:sp>
            <p:nvSpPr>
              <p:cNvPr id="17040" name="Freeform 6"/>
              <p:cNvSpPr>
                <a:spLocks/>
              </p:cNvSpPr>
              <p:nvPr/>
            </p:nvSpPr>
            <p:spPr bwMode="auto">
              <a:xfrm>
                <a:off x="3201" y="303"/>
                <a:ext cx="124" cy="93"/>
              </a:xfrm>
              <a:custGeom>
                <a:avLst/>
                <a:gdLst>
                  <a:gd name="T0" fmla="*/ 0 w 124"/>
                  <a:gd name="T1" fmla="*/ 92 h 93"/>
                  <a:gd name="T2" fmla="*/ 5 w 124"/>
                  <a:gd name="T3" fmla="*/ 83 h 93"/>
                  <a:gd name="T4" fmla="*/ 11 w 124"/>
                  <a:gd name="T5" fmla="*/ 73 h 93"/>
                  <a:gd name="T6" fmla="*/ 18 w 124"/>
                  <a:gd name="T7" fmla="*/ 63 h 93"/>
                  <a:gd name="T8" fmla="*/ 25 w 124"/>
                  <a:gd name="T9" fmla="*/ 54 h 93"/>
                  <a:gd name="T10" fmla="*/ 35 w 124"/>
                  <a:gd name="T11" fmla="*/ 44 h 93"/>
                  <a:gd name="T12" fmla="*/ 44 w 124"/>
                  <a:gd name="T13" fmla="*/ 34 h 93"/>
                  <a:gd name="T14" fmla="*/ 52 w 124"/>
                  <a:gd name="T15" fmla="*/ 27 h 93"/>
                  <a:gd name="T16" fmla="*/ 60 w 124"/>
                  <a:gd name="T17" fmla="*/ 20 h 93"/>
                  <a:gd name="T18" fmla="*/ 69 w 124"/>
                  <a:gd name="T19" fmla="*/ 14 h 93"/>
                  <a:gd name="T20" fmla="*/ 79 w 124"/>
                  <a:gd name="T21" fmla="*/ 9 h 93"/>
                  <a:gd name="T22" fmla="*/ 88 w 124"/>
                  <a:gd name="T23" fmla="*/ 5 h 93"/>
                  <a:gd name="T24" fmla="*/ 98 w 124"/>
                  <a:gd name="T25" fmla="*/ 2 h 93"/>
                  <a:gd name="T26" fmla="*/ 109 w 124"/>
                  <a:gd name="T27" fmla="*/ 0 h 93"/>
                  <a:gd name="T28" fmla="*/ 118 w 124"/>
                  <a:gd name="T29" fmla="*/ 0 h 93"/>
                  <a:gd name="T30" fmla="*/ 123 w 124"/>
                  <a:gd name="T31" fmla="*/ 1 h 93"/>
                  <a:gd name="T32" fmla="*/ 117 w 124"/>
                  <a:gd name="T33" fmla="*/ 7 h 93"/>
                  <a:gd name="T34" fmla="*/ 110 w 124"/>
                  <a:gd name="T35" fmla="*/ 15 h 93"/>
                  <a:gd name="T36" fmla="*/ 104 w 124"/>
                  <a:gd name="T37" fmla="*/ 23 h 93"/>
                  <a:gd name="T38" fmla="*/ 97 w 124"/>
                  <a:gd name="T39" fmla="*/ 33 h 93"/>
                  <a:gd name="T40" fmla="*/ 91 w 124"/>
                  <a:gd name="T41" fmla="*/ 42 h 93"/>
                  <a:gd name="T42" fmla="*/ 86 w 124"/>
                  <a:gd name="T43" fmla="*/ 51 h 93"/>
                  <a:gd name="T44" fmla="*/ 83 w 124"/>
                  <a:gd name="T45" fmla="*/ 60 h 93"/>
                  <a:gd name="T46" fmla="*/ 80 w 124"/>
                  <a:gd name="T47" fmla="*/ 73 h 93"/>
                  <a:gd name="T48" fmla="*/ 80 w 124"/>
                  <a:gd name="T49" fmla="*/ 83 h 93"/>
                  <a:gd name="T50" fmla="*/ 80 w 124"/>
                  <a:gd name="T51" fmla="*/ 91 h 93"/>
                  <a:gd name="T52" fmla="*/ 0 w 124"/>
                  <a:gd name="T53" fmla="*/ 92 h 9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24"/>
                  <a:gd name="T82" fmla="*/ 0 h 93"/>
                  <a:gd name="T83" fmla="*/ 124 w 124"/>
                  <a:gd name="T84" fmla="*/ 93 h 9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24" h="93">
                    <a:moveTo>
                      <a:pt x="0" y="92"/>
                    </a:moveTo>
                    <a:lnTo>
                      <a:pt x="5" y="83"/>
                    </a:lnTo>
                    <a:lnTo>
                      <a:pt x="11" y="73"/>
                    </a:lnTo>
                    <a:lnTo>
                      <a:pt x="18" y="63"/>
                    </a:lnTo>
                    <a:lnTo>
                      <a:pt x="25" y="54"/>
                    </a:lnTo>
                    <a:lnTo>
                      <a:pt x="35" y="44"/>
                    </a:lnTo>
                    <a:lnTo>
                      <a:pt x="44" y="34"/>
                    </a:lnTo>
                    <a:lnTo>
                      <a:pt x="52" y="27"/>
                    </a:lnTo>
                    <a:lnTo>
                      <a:pt x="60" y="20"/>
                    </a:lnTo>
                    <a:lnTo>
                      <a:pt x="69" y="14"/>
                    </a:lnTo>
                    <a:lnTo>
                      <a:pt x="79" y="9"/>
                    </a:lnTo>
                    <a:lnTo>
                      <a:pt x="88" y="5"/>
                    </a:lnTo>
                    <a:lnTo>
                      <a:pt x="98" y="2"/>
                    </a:lnTo>
                    <a:lnTo>
                      <a:pt x="109" y="0"/>
                    </a:lnTo>
                    <a:lnTo>
                      <a:pt x="118" y="0"/>
                    </a:lnTo>
                    <a:lnTo>
                      <a:pt x="123" y="1"/>
                    </a:lnTo>
                    <a:lnTo>
                      <a:pt x="117" y="7"/>
                    </a:lnTo>
                    <a:lnTo>
                      <a:pt x="110" y="15"/>
                    </a:lnTo>
                    <a:lnTo>
                      <a:pt x="104" y="23"/>
                    </a:lnTo>
                    <a:lnTo>
                      <a:pt x="97" y="33"/>
                    </a:lnTo>
                    <a:lnTo>
                      <a:pt x="91" y="42"/>
                    </a:lnTo>
                    <a:lnTo>
                      <a:pt x="86" y="51"/>
                    </a:lnTo>
                    <a:lnTo>
                      <a:pt x="83" y="60"/>
                    </a:lnTo>
                    <a:lnTo>
                      <a:pt x="80" y="73"/>
                    </a:lnTo>
                    <a:lnTo>
                      <a:pt x="80" y="83"/>
                    </a:lnTo>
                    <a:lnTo>
                      <a:pt x="80" y="91"/>
                    </a:lnTo>
                    <a:lnTo>
                      <a:pt x="0" y="92"/>
                    </a:lnTo>
                  </a:path>
                </a:pathLst>
              </a:custGeom>
              <a:noFill/>
              <a:ln w="12700" cap="rnd">
                <a:solidFill>
                  <a:srgbClr val="000000"/>
                </a:solidFill>
                <a:round/>
                <a:headEnd/>
                <a:tailEnd/>
              </a:ln>
            </p:spPr>
            <p:txBody>
              <a:bodyPr/>
              <a:lstStyle/>
              <a:p>
                <a:endParaRPr lang="zh-CN" altLang="en-US"/>
              </a:p>
            </p:txBody>
          </p:sp>
          <p:sp>
            <p:nvSpPr>
              <p:cNvPr id="17041" name="Freeform 7"/>
              <p:cNvSpPr>
                <a:spLocks/>
              </p:cNvSpPr>
              <p:nvPr/>
            </p:nvSpPr>
            <p:spPr bwMode="auto">
              <a:xfrm>
                <a:off x="2935" y="321"/>
                <a:ext cx="1053" cy="300"/>
              </a:xfrm>
              <a:custGeom>
                <a:avLst/>
                <a:gdLst>
                  <a:gd name="T0" fmla="*/ 11 w 1053"/>
                  <a:gd name="T1" fmla="*/ 121 h 300"/>
                  <a:gd name="T2" fmla="*/ 43 w 1053"/>
                  <a:gd name="T3" fmla="*/ 134 h 300"/>
                  <a:gd name="T4" fmla="*/ 92 w 1053"/>
                  <a:gd name="T5" fmla="*/ 148 h 300"/>
                  <a:gd name="T6" fmla="*/ 143 w 1053"/>
                  <a:gd name="T7" fmla="*/ 159 h 300"/>
                  <a:gd name="T8" fmla="*/ 194 w 1053"/>
                  <a:gd name="T9" fmla="*/ 168 h 300"/>
                  <a:gd name="T10" fmla="*/ 246 w 1053"/>
                  <a:gd name="T11" fmla="*/ 177 h 300"/>
                  <a:gd name="T12" fmla="*/ 289 w 1053"/>
                  <a:gd name="T13" fmla="*/ 186 h 300"/>
                  <a:gd name="T14" fmla="*/ 314 w 1053"/>
                  <a:gd name="T15" fmla="*/ 199 h 300"/>
                  <a:gd name="T16" fmla="*/ 339 w 1053"/>
                  <a:gd name="T17" fmla="*/ 223 h 300"/>
                  <a:gd name="T18" fmla="*/ 375 w 1053"/>
                  <a:gd name="T19" fmla="*/ 258 h 300"/>
                  <a:gd name="T20" fmla="*/ 412 w 1053"/>
                  <a:gd name="T21" fmla="*/ 289 h 300"/>
                  <a:gd name="T22" fmla="*/ 438 w 1053"/>
                  <a:gd name="T23" fmla="*/ 263 h 300"/>
                  <a:gd name="T24" fmla="*/ 453 w 1053"/>
                  <a:gd name="T25" fmla="*/ 211 h 300"/>
                  <a:gd name="T26" fmla="*/ 462 w 1053"/>
                  <a:gd name="T27" fmla="*/ 190 h 300"/>
                  <a:gd name="T28" fmla="*/ 523 w 1053"/>
                  <a:gd name="T29" fmla="*/ 180 h 300"/>
                  <a:gd name="T30" fmla="*/ 584 w 1053"/>
                  <a:gd name="T31" fmla="*/ 169 h 300"/>
                  <a:gd name="T32" fmla="*/ 630 w 1053"/>
                  <a:gd name="T33" fmla="*/ 169 h 300"/>
                  <a:gd name="T34" fmla="*/ 679 w 1053"/>
                  <a:gd name="T35" fmla="*/ 178 h 300"/>
                  <a:gd name="T36" fmla="*/ 717 w 1053"/>
                  <a:gd name="T37" fmla="*/ 153 h 300"/>
                  <a:gd name="T38" fmla="*/ 754 w 1053"/>
                  <a:gd name="T39" fmla="*/ 143 h 300"/>
                  <a:gd name="T40" fmla="*/ 800 w 1053"/>
                  <a:gd name="T41" fmla="*/ 143 h 300"/>
                  <a:gd name="T42" fmla="*/ 849 w 1053"/>
                  <a:gd name="T43" fmla="*/ 161 h 300"/>
                  <a:gd name="T44" fmla="*/ 904 w 1053"/>
                  <a:gd name="T45" fmla="*/ 205 h 300"/>
                  <a:gd name="T46" fmla="*/ 968 w 1053"/>
                  <a:gd name="T47" fmla="*/ 256 h 300"/>
                  <a:gd name="T48" fmla="*/ 1032 w 1053"/>
                  <a:gd name="T49" fmla="*/ 277 h 300"/>
                  <a:gd name="T50" fmla="*/ 1034 w 1053"/>
                  <a:gd name="T51" fmla="*/ 260 h 300"/>
                  <a:gd name="T52" fmla="*/ 1004 w 1053"/>
                  <a:gd name="T53" fmla="*/ 223 h 300"/>
                  <a:gd name="T54" fmla="*/ 968 w 1053"/>
                  <a:gd name="T55" fmla="*/ 187 h 300"/>
                  <a:gd name="T56" fmla="*/ 945 w 1053"/>
                  <a:gd name="T57" fmla="*/ 151 h 300"/>
                  <a:gd name="T58" fmla="*/ 945 w 1053"/>
                  <a:gd name="T59" fmla="*/ 114 h 300"/>
                  <a:gd name="T60" fmla="*/ 970 w 1053"/>
                  <a:gd name="T61" fmla="*/ 75 h 300"/>
                  <a:gd name="T62" fmla="*/ 1002 w 1053"/>
                  <a:gd name="T63" fmla="*/ 47 h 300"/>
                  <a:gd name="T64" fmla="*/ 1031 w 1053"/>
                  <a:gd name="T65" fmla="*/ 23 h 300"/>
                  <a:gd name="T66" fmla="*/ 1032 w 1053"/>
                  <a:gd name="T67" fmla="*/ 12 h 300"/>
                  <a:gd name="T68" fmla="*/ 992 w 1053"/>
                  <a:gd name="T69" fmla="*/ 13 h 300"/>
                  <a:gd name="T70" fmla="*/ 957 w 1053"/>
                  <a:gd name="T71" fmla="*/ 21 h 300"/>
                  <a:gd name="T72" fmla="*/ 923 w 1053"/>
                  <a:gd name="T73" fmla="*/ 38 h 300"/>
                  <a:gd name="T74" fmla="*/ 868 w 1053"/>
                  <a:gd name="T75" fmla="*/ 72 h 300"/>
                  <a:gd name="T76" fmla="*/ 800 w 1053"/>
                  <a:gd name="T77" fmla="*/ 77 h 300"/>
                  <a:gd name="T78" fmla="*/ 718 w 1053"/>
                  <a:gd name="T79" fmla="*/ 68 h 300"/>
                  <a:gd name="T80" fmla="*/ 666 w 1053"/>
                  <a:gd name="T81" fmla="*/ 48 h 300"/>
                  <a:gd name="T82" fmla="*/ 649 w 1053"/>
                  <a:gd name="T83" fmla="*/ 25 h 300"/>
                  <a:gd name="T84" fmla="*/ 576 w 1053"/>
                  <a:gd name="T85" fmla="*/ 27 h 300"/>
                  <a:gd name="T86" fmla="*/ 514 w 1053"/>
                  <a:gd name="T87" fmla="*/ 8 h 300"/>
                  <a:gd name="T88" fmla="*/ 285 w 1053"/>
                  <a:gd name="T89" fmla="*/ 0 h 300"/>
                  <a:gd name="T90" fmla="*/ 153 w 1053"/>
                  <a:gd name="T91" fmla="*/ 13 h 300"/>
                  <a:gd name="T92" fmla="*/ 38 w 1053"/>
                  <a:gd name="T93" fmla="*/ 51 h 300"/>
                  <a:gd name="T94" fmla="*/ 38 w 1053"/>
                  <a:gd name="T95" fmla="*/ 70 h 300"/>
                  <a:gd name="T96" fmla="*/ 12 w 1053"/>
                  <a:gd name="T97" fmla="*/ 93 h 300"/>
                  <a:gd name="T98" fmla="*/ 2 w 1053"/>
                  <a:gd name="T99" fmla="*/ 109 h 30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053"/>
                  <a:gd name="T151" fmla="*/ 0 h 300"/>
                  <a:gd name="T152" fmla="*/ 1053 w 1053"/>
                  <a:gd name="T153" fmla="*/ 300 h 30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053" h="300">
                    <a:moveTo>
                      <a:pt x="0" y="114"/>
                    </a:moveTo>
                    <a:lnTo>
                      <a:pt x="4" y="117"/>
                    </a:lnTo>
                    <a:lnTo>
                      <a:pt x="11" y="121"/>
                    </a:lnTo>
                    <a:lnTo>
                      <a:pt x="24" y="126"/>
                    </a:lnTo>
                    <a:lnTo>
                      <a:pt x="33" y="130"/>
                    </a:lnTo>
                    <a:lnTo>
                      <a:pt x="43" y="134"/>
                    </a:lnTo>
                    <a:lnTo>
                      <a:pt x="60" y="139"/>
                    </a:lnTo>
                    <a:lnTo>
                      <a:pt x="76" y="144"/>
                    </a:lnTo>
                    <a:lnTo>
                      <a:pt x="92" y="148"/>
                    </a:lnTo>
                    <a:lnTo>
                      <a:pt x="108" y="152"/>
                    </a:lnTo>
                    <a:lnTo>
                      <a:pt x="125" y="155"/>
                    </a:lnTo>
                    <a:lnTo>
                      <a:pt x="143" y="159"/>
                    </a:lnTo>
                    <a:lnTo>
                      <a:pt x="162" y="162"/>
                    </a:lnTo>
                    <a:lnTo>
                      <a:pt x="178" y="165"/>
                    </a:lnTo>
                    <a:lnTo>
                      <a:pt x="194" y="168"/>
                    </a:lnTo>
                    <a:lnTo>
                      <a:pt x="209" y="171"/>
                    </a:lnTo>
                    <a:lnTo>
                      <a:pt x="229" y="175"/>
                    </a:lnTo>
                    <a:lnTo>
                      <a:pt x="246" y="177"/>
                    </a:lnTo>
                    <a:lnTo>
                      <a:pt x="263" y="180"/>
                    </a:lnTo>
                    <a:lnTo>
                      <a:pt x="277" y="182"/>
                    </a:lnTo>
                    <a:lnTo>
                      <a:pt x="289" y="186"/>
                    </a:lnTo>
                    <a:lnTo>
                      <a:pt x="300" y="190"/>
                    </a:lnTo>
                    <a:lnTo>
                      <a:pt x="307" y="194"/>
                    </a:lnTo>
                    <a:lnTo>
                      <a:pt x="314" y="199"/>
                    </a:lnTo>
                    <a:lnTo>
                      <a:pt x="321" y="206"/>
                    </a:lnTo>
                    <a:lnTo>
                      <a:pt x="329" y="214"/>
                    </a:lnTo>
                    <a:lnTo>
                      <a:pt x="339" y="223"/>
                    </a:lnTo>
                    <a:lnTo>
                      <a:pt x="350" y="235"/>
                    </a:lnTo>
                    <a:lnTo>
                      <a:pt x="362" y="246"/>
                    </a:lnTo>
                    <a:lnTo>
                      <a:pt x="375" y="258"/>
                    </a:lnTo>
                    <a:lnTo>
                      <a:pt x="386" y="269"/>
                    </a:lnTo>
                    <a:lnTo>
                      <a:pt x="399" y="278"/>
                    </a:lnTo>
                    <a:lnTo>
                      <a:pt x="412" y="289"/>
                    </a:lnTo>
                    <a:lnTo>
                      <a:pt x="427" y="299"/>
                    </a:lnTo>
                    <a:lnTo>
                      <a:pt x="432" y="280"/>
                    </a:lnTo>
                    <a:lnTo>
                      <a:pt x="438" y="263"/>
                    </a:lnTo>
                    <a:lnTo>
                      <a:pt x="444" y="245"/>
                    </a:lnTo>
                    <a:lnTo>
                      <a:pt x="450" y="226"/>
                    </a:lnTo>
                    <a:lnTo>
                      <a:pt x="453" y="211"/>
                    </a:lnTo>
                    <a:lnTo>
                      <a:pt x="452" y="201"/>
                    </a:lnTo>
                    <a:lnTo>
                      <a:pt x="446" y="192"/>
                    </a:lnTo>
                    <a:lnTo>
                      <a:pt x="462" y="190"/>
                    </a:lnTo>
                    <a:lnTo>
                      <a:pt x="479" y="187"/>
                    </a:lnTo>
                    <a:lnTo>
                      <a:pt x="500" y="183"/>
                    </a:lnTo>
                    <a:lnTo>
                      <a:pt x="523" y="180"/>
                    </a:lnTo>
                    <a:lnTo>
                      <a:pt x="546" y="175"/>
                    </a:lnTo>
                    <a:lnTo>
                      <a:pt x="565" y="172"/>
                    </a:lnTo>
                    <a:lnTo>
                      <a:pt x="584" y="169"/>
                    </a:lnTo>
                    <a:lnTo>
                      <a:pt x="602" y="167"/>
                    </a:lnTo>
                    <a:lnTo>
                      <a:pt x="618" y="165"/>
                    </a:lnTo>
                    <a:lnTo>
                      <a:pt x="630" y="169"/>
                    </a:lnTo>
                    <a:lnTo>
                      <a:pt x="642" y="175"/>
                    </a:lnTo>
                    <a:lnTo>
                      <a:pt x="653" y="182"/>
                    </a:lnTo>
                    <a:lnTo>
                      <a:pt x="679" y="178"/>
                    </a:lnTo>
                    <a:lnTo>
                      <a:pt x="707" y="172"/>
                    </a:lnTo>
                    <a:lnTo>
                      <a:pt x="731" y="167"/>
                    </a:lnTo>
                    <a:lnTo>
                      <a:pt x="717" y="153"/>
                    </a:lnTo>
                    <a:lnTo>
                      <a:pt x="726" y="150"/>
                    </a:lnTo>
                    <a:lnTo>
                      <a:pt x="739" y="146"/>
                    </a:lnTo>
                    <a:lnTo>
                      <a:pt x="754" y="143"/>
                    </a:lnTo>
                    <a:lnTo>
                      <a:pt x="770" y="140"/>
                    </a:lnTo>
                    <a:lnTo>
                      <a:pt x="784" y="142"/>
                    </a:lnTo>
                    <a:lnTo>
                      <a:pt x="800" y="143"/>
                    </a:lnTo>
                    <a:lnTo>
                      <a:pt x="817" y="147"/>
                    </a:lnTo>
                    <a:lnTo>
                      <a:pt x="834" y="152"/>
                    </a:lnTo>
                    <a:lnTo>
                      <a:pt x="849" y="161"/>
                    </a:lnTo>
                    <a:lnTo>
                      <a:pt x="870" y="175"/>
                    </a:lnTo>
                    <a:lnTo>
                      <a:pt x="885" y="187"/>
                    </a:lnTo>
                    <a:lnTo>
                      <a:pt x="904" y="205"/>
                    </a:lnTo>
                    <a:lnTo>
                      <a:pt x="924" y="226"/>
                    </a:lnTo>
                    <a:lnTo>
                      <a:pt x="948" y="243"/>
                    </a:lnTo>
                    <a:lnTo>
                      <a:pt x="968" y="256"/>
                    </a:lnTo>
                    <a:lnTo>
                      <a:pt x="988" y="267"/>
                    </a:lnTo>
                    <a:lnTo>
                      <a:pt x="1008" y="274"/>
                    </a:lnTo>
                    <a:lnTo>
                      <a:pt x="1032" y="277"/>
                    </a:lnTo>
                    <a:lnTo>
                      <a:pt x="1052" y="276"/>
                    </a:lnTo>
                    <a:lnTo>
                      <a:pt x="1042" y="267"/>
                    </a:lnTo>
                    <a:lnTo>
                      <a:pt x="1034" y="260"/>
                    </a:lnTo>
                    <a:lnTo>
                      <a:pt x="1031" y="253"/>
                    </a:lnTo>
                    <a:lnTo>
                      <a:pt x="1015" y="233"/>
                    </a:lnTo>
                    <a:lnTo>
                      <a:pt x="1004" y="223"/>
                    </a:lnTo>
                    <a:lnTo>
                      <a:pt x="990" y="212"/>
                    </a:lnTo>
                    <a:lnTo>
                      <a:pt x="978" y="199"/>
                    </a:lnTo>
                    <a:lnTo>
                      <a:pt x="968" y="187"/>
                    </a:lnTo>
                    <a:lnTo>
                      <a:pt x="959" y="175"/>
                    </a:lnTo>
                    <a:lnTo>
                      <a:pt x="951" y="162"/>
                    </a:lnTo>
                    <a:lnTo>
                      <a:pt x="945" y="151"/>
                    </a:lnTo>
                    <a:lnTo>
                      <a:pt x="941" y="140"/>
                    </a:lnTo>
                    <a:lnTo>
                      <a:pt x="940" y="127"/>
                    </a:lnTo>
                    <a:lnTo>
                      <a:pt x="945" y="114"/>
                    </a:lnTo>
                    <a:lnTo>
                      <a:pt x="951" y="99"/>
                    </a:lnTo>
                    <a:lnTo>
                      <a:pt x="960" y="87"/>
                    </a:lnTo>
                    <a:lnTo>
                      <a:pt x="970" y="75"/>
                    </a:lnTo>
                    <a:lnTo>
                      <a:pt x="980" y="66"/>
                    </a:lnTo>
                    <a:lnTo>
                      <a:pt x="991" y="57"/>
                    </a:lnTo>
                    <a:lnTo>
                      <a:pt x="1002" y="47"/>
                    </a:lnTo>
                    <a:lnTo>
                      <a:pt x="1015" y="36"/>
                    </a:lnTo>
                    <a:lnTo>
                      <a:pt x="1023" y="29"/>
                    </a:lnTo>
                    <a:lnTo>
                      <a:pt x="1031" y="23"/>
                    </a:lnTo>
                    <a:lnTo>
                      <a:pt x="1039" y="18"/>
                    </a:lnTo>
                    <a:lnTo>
                      <a:pt x="1044" y="12"/>
                    </a:lnTo>
                    <a:lnTo>
                      <a:pt x="1032" y="12"/>
                    </a:lnTo>
                    <a:lnTo>
                      <a:pt x="1017" y="12"/>
                    </a:lnTo>
                    <a:lnTo>
                      <a:pt x="1004" y="11"/>
                    </a:lnTo>
                    <a:lnTo>
                      <a:pt x="992" y="13"/>
                    </a:lnTo>
                    <a:lnTo>
                      <a:pt x="978" y="14"/>
                    </a:lnTo>
                    <a:lnTo>
                      <a:pt x="967" y="18"/>
                    </a:lnTo>
                    <a:lnTo>
                      <a:pt x="957" y="21"/>
                    </a:lnTo>
                    <a:lnTo>
                      <a:pt x="946" y="26"/>
                    </a:lnTo>
                    <a:lnTo>
                      <a:pt x="934" y="32"/>
                    </a:lnTo>
                    <a:lnTo>
                      <a:pt x="923" y="38"/>
                    </a:lnTo>
                    <a:lnTo>
                      <a:pt x="903" y="52"/>
                    </a:lnTo>
                    <a:lnTo>
                      <a:pt x="888" y="61"/>
                    </a:lnTo>
                    <a:lnTo>
                      <a:pt x="868" y="72"/>
                    </a:lnTo>
                    <a:lnTo>
                      <a:pt x="848" y="74"/>
                    </a:lnTo>
                    <a:lnTo>
                      <a:pt x="828" y="74"/>
                    </a:lnTo>
                    <a:lnTo>
                      <a:pt x="800" y="77"/>
                    </a:lnTo>
                    <a:lnTo>
                      <a:pt x="775" y="74"/>
                    </a:lnTo>
                    <a:lnTo>
                      <a:pt x="747" y="73"/>
                    </a:lnTo>
                    <a:lnTo>
                      <a:pt x="718" y="68"/>
                    </a:lnTo>
                    <a:lnTo>
                      <a:pt x="688" y="61"/>
                    </a:lnTo>
                    <a:lnTo>
                      <a:pt x="670" y="54"/>
                    </a:lnTo>
                    <a:lnTo>
                      <a:pt x="666" y="48"/>
                    </a:lnTo>
                    <a:lnTo>
                      <a:pt x="670" y="42"/>
                    </a:lnTo>
                    <a:lnTo>
                      <a:pt x="684" y="33"/>
                    </a:lnTo>
                    <a:lnTo>
                      <a:pt x="649" y="25"/>
                    </a:lnTo>
                    <a:lnTo>
                      <a:pt x="600" y="12"/>
                    </a:lnTo>
                    <a:lnTo>
                      <a:pt x="589" y="21"/>
                    </a:lnTo>
                    <a:lnTo>
                      <a:pt x="576" y="27"/>
                    </a:lnTo>
                    <a:lnTo>
                      <a:pt x="562" y="30"/>
                    </a:lnTo>
                    <a:lnTo>
                      <a:pt x="542" y="31"/>
                    </a:lnTo>
                    <a:lnTo>
                      <a:pt x="514" y="8"/>
                    </a:lnTo>
                    <a:lnTo>
                      <a:pt x="491" y="25"/>
                    </a:lnTo>
                    <a:lnTo>
                      <a:pt x="319" y="2"/>
                    </a:lnTo>
                    <a:lnTo>
                      <a:pt x="285" y="0"/>
                    </a:lnTo>
                    <a:lnTo>
                      <a:pt x="253" y="3"/>
                    </a:lnTo>
                    <a:lnTo>
                      <a:pt x="220" y="5"/>
                    </a:lnTo>
                    <a:lnTo>
                      <a:pt x="153" y="13"/>
                    </a:lnTo>
                    <a:lnTo>
                      <a:pt x="93" y="28"/>
                    </a:lnTo>
                    <a:lnTo>
                      <a:pt x="60" y="39"/>
                    </a:lnTo>
                    <a:lnTo>
                      <a:pt x="38" y="51"/>
                    </a:lnTo>
                    <a:lnTo>
                      <a:pt x="62" y="55"/>
                    </a:lnTo>
                    <a:lnTo>
                      <a:pt x="47" y="64"/>
                    </a:lnTo>
                    <a:lnTo>
                      <a:pt x="38" y="70"/>
                    </a:lnTo>
                    <a:lnTo>
                      <a:pt x="21" y="84"/>
                    </a:lnTo>
                    <a:lnTo>
                      <a:pt x="17" y="87"/>
                    </a:lnTo>
                    <a:lnTo>
                      <a:pt x="12" y="93"/>
                    </a:lnTo>
                    <a:lnTo>
                      <a:pt x="9" y="97"/>
                    </a:lnTo>
                    <a:lnTo>
                      <a:pt x="6" y="104"/>
                    </a:lnTo>
                    <a:lnTo>
                      <a:pt x="2" y="109"/>
                    </a:lnTo>
                    <a:lnTo>
                      <a:pt x="0" y="114"/>
                    </a:lnTo>
                  </a:path>
                </a:pathLst>
              </a:custGeom>
              <a:noFill/>
              <a:ln w="12700" cap="rnd">
                <a:solidFill>
                  <a:srgbClr val="000000"/>
                </a:solidFill>
                <a:round/>
                <a:headEnd/>
                <a:tailEnd/>
              </a:ln>
            </p:spPr>
            <p:txBody>
              <a:bodyPr/>
              <a:lstStyle/>
              <a:p>
                <a:endParaRPr lang="zh-CN" altLang="en-US"/>
              </a:p>
            </p:txBody>
          </p:sp>
          <p:grpSp>
            <p:nvGrpSpPr>
              <p:cNvPr id="17042" name="Group 8"/>
              <p:cNvGrpSpPr>
                <a:grpSpLocks/>
              </p:cNvGrpSpPr>
              <p:nvPr/>
            </p:nvGrpSpPr>
            <p:grpSpPr bwMode="auto">
              <a:xfrm>
                <a:off x="3028" y="410"/>
                <a:ext cx="17" cy="15"/>
                <a:chOff x="3028" y="410"/>
                <a:chExt cx="17" cy="15"/>
              </a:xfrm>
            </p:grpSpPr>
            <p:sp>
              <p:nvSpPr>
                <p:cNvPr id="17053" name="Oval 9"/>
                <p:cNvSpPr>
                  <a:spLocks noChangeArrowheads="1"/>
                </p:cNvSpPr>
                <p:nvPr/>
              </p:nvSpPr>
              <p:spPr bwMode="auto">
                <a:xfrm>
                  <a:off x="3028" y="410"/>
                  <a:ext cx="16" cy="15"/>
                </a:xfrm>
                <a:prstGeom prst="ellipse">
                  <a:avLst/>
                </a:prstGeom>
                <a:noFill/>
                <a:ln w="12700">
                  <a:solidFill>
                    <a:srgbClr val="000000"/>
                  </a:solidFill>
                  <a:round/>
                  <a:headEnd/>
                  <a:tailEnd/>
                </a:ln>
              </p:spPr>
              <p:txBody>
                <a:bodyPr wrap="none" anchor="ctr"/>
                <a:lstStyle/>
                <a:p>
                  <a:endParaRPr lang="zh-CN" altLang="en-US"/>
                </a:p>
              </p:txBody>
            </p:sp>
            <p:sp>
              <p:nvSpPr>
                <p:cNvPr id="17054" name="Arc 10"/>
                <p:cNvSpPr>
                  <a:spLocks/>
                </p:cNvSpPr>
                <p:nvPr/>
              </p:nvSpPr>
              <p:spPr bwMode="auto">
                <a:xfrm>
                  <a:off x="3031" y="411"/>
                  <a:ext cx="14" cy="14"/>
                </a:xfrm>
                <a:custGeom>
                  <a:avLst/>
                  <a:gdLst>
                    <a:gd name="T0" fmla="*/ 0 w 43200"/>
                    <a:gd name="T1" fmla="*/ 0 h 42092"/>
                    <a:gd name="T2" fmla="*/ 0 w 43200"/>
                    <a:gd name="T3" fmla="*/ 0 h 42092"/>
                    <a:gd name="T4" fmla="*/ 0 w 43200"/>
                    <a:gd name="T5" fmla="*/ 0 h 42092"/>
                    <a:gd name="T6" fmla="*/ 0 60000 65536"/>
                    <a:gd name="T7" fmla="*/ 0 60000 65536"/>
                    <a:gd name="T8" fmla="*/ 0 60000 65536"/>
                    <a:gd name="T9" fmla="*/ 0 w 43200"/>
                    <a:gd name="T10" fmla="*/ 0 h 42092"/>
                    <a:gd name="T11" fmla="*/ 43200 w 43200"/>
                    <a:gd name="T12" fmla="*/ 42092 h 42092"/>
                  </a:gdLst>
                  <a:ahLst/>
                  <a:cxnLst>
                    <a:cxn ang="T6">
                      <a:pos x="T0" y="T1"/>
                    </a:cxn>
                    <a:cxn ang="T7">
                      <a:pos x="T2" y="T3"/>
                    </a:cxn>
                    <a:cxn ang="T8">
                      <a:pos x="T4" y="T5"/>
                    </a:cxn>
                  </a:cxnLst>
                  <a:rect l="T9" t="T10" r="T11" b="T12"/>
                  <a:pathLst>
                    <a:path w="43200" h="42092" fill="none" extrusionOk="0">
                      <a:moveTo>
                        <a:pt x="14769" y="42091"/>
                      </a:moveTo>
                      <a:cubicBezTo>
                        <a:pt x="5949" y="39151"/>
                        <a:pt x="0" y="30897"/>
                        <a:pt x="0" y="21600"/>
                      </a:cubicBezTo>
                      <a:cubicBezTo>
                        <a:pt x="0" y="9670"/>
                        <a:pt x="9670" y="0"/>
                        <a:pt x="21600" y="0"/>
                      </a:cubicBezTo>
                      <a:cubicBezTo>
                        <a:pt x="33529" y="0"/>
                        <a:pt x="43200" y="9670"/>
                        <a:pt x="43200" y="21600"/>
                      </a:cubicBezTo>
                      <a:cubicBezTo>
                        <a:pt x="43200" y="28161"/>
                        <a:pt x="40217" y="34367"/>
                        <a:pt x="35093" y="38467"/>
                      </a:cubicBezTo>
                    </a:path>
                    <a:path w="43200" h="42092" stroke="0" extrusionOk="0">
                      <a:moveTo>
                        <a:pt x="14769" y="42091"/>
                      </a:moveTo>
                      <a:cubicBezTo>
                        <a:pt x="5949" y="39151"/>
                        <a:pt x="0" y="30897"/>
                        <a:pt x="0" y="21600"/>
                      </a:cubicBezTo>
                      <a:cubicBezTo>
                        <a:pt x="0" y="9670"/>
                        <a:pt x="9670" y="0"/>
                        <a:pt x="21600" y="0"/>
                      </a:cubicBezTo>
                      <a:cubicBezTo>
                        <a:pt x="33529" y="0"/>
                        <a:pt x="43200" y="9670"/>
                        <a:pt x="43200" y="21600"/>
                      </a:cubicBezTo>
                      <a:cubicBezTo>
                        <a:pt x="43200" y="28161"/>
                        <a:pt x="40217" y="34367"/>
                        <a:pt x="35093" y="38467"/>
                      </a:cubicBezTo>
                      <a:lnTo>
                        <a:pt x="21600" y="21600"/>
                      </a:lnTo>
                      <a:close/>
                    </a:path>
                  </a:pathLst>
                </a:custGeom>
                <a:noFill/>
                <a:ln w="127000" cap="rnd">
                  <a:noFill/>
                  <a:round/>
                  <a:headEnd/>
                  <a:tailEnd/>
                </a:ln>
              </p:spPr>
              <p:txBody>
                <a:bodyPr wrap="none" anchor="ctr"/>
                <a:lstStyle/>
                <a:p>
                  <a:endParaRPr lang="zh-CN" altLang="en-US"/>
                </a:p>
              </p:txBody>
            </p:sp>
          </p:grpSp>
          <p:grpSp>
            <p:nvGrpSpPr>
              <p:cNvPr id="17043" name="Group 11"/>
              <p:cNvGrpSpPr>
                <a:grpSpLocks/>
              </p:cNvGrpSpPr>
              <p:nvPr/>
            </p:nvGrpSpPr>
            <p:grpSpPr bwMode="auto">
              <a:xfrm>
                <a:off x="3089" y="359"/>
                <a:ext cx="64" cy="44"/>
                <a:chOff x="3089" y="359"/>
                <a:chExt cx="64" cy="44"/>
              </a:xfrm>
            </p:grpSpPr>
            <p:sp>
              <p:nvSpPr>
                <p:cNvPr id="17048" name="Arc 12"/>
                <p:cNvSpPr>
                  <a:spLocks/>
                </p:cNvSpPr>
                <p:nvPr/>
              </p:nvSpPr>
              <p:spPr bwMode="auto">
                <a:xfrm>
                  <a:off x="3103" y="359"/>
                  <a:ext cx="6" cy="4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1" y="1861"/>
                      </a:moveTo>
                      <a:cubicBezTo>
                        <a:pt x="2761" y="634"/>
                        <a:pt x="5750" y="-1"/>
                        <a:pt x="8773" y="0"/>
                      </a:cubicBezTo>
                      <a:cubicBezTo>
                        <a:pt x="20702" y="0"/>
                        <a:pt x="30373" y="9670"/>
                        <a:pt x="30373" y="21600"/>
                      </a:cubicBezTo>
                      <a:cubicBezTo>
                        <a:pt x="30373" y="33529"/>
                        <a:pt x="20702" y="43200"/>
                        <a:pt x="8773" y="43200"/>
                      </a:cubicBezTo>
                      <a:cubicBezTo>
                        <a:pt x="7196" y="43200"/>
                        <a:pt x="5625" y="43027"/>
                        <a:pt x="4087" y="42685"/>
                      </a:cubicBezTo>
                    </a:path>
                    <a:path w="30373" h="43200" stroke="0" extrusionOk="0">
                      <a:moveTo>
                        <a:pt x="-1" y="1861"/>
                      </a:moveTo>
                      <a:cubicBezTo>
                        <a:pt x="2761" y="634"/>
                        <a:pt x="5750" y="-1"/>
                        <a:pt x="8773" y="0"/>
                      </a:cubicBezTo>
                      <a:cubicBezTo>
                        <a:pt x="20702" y="0"/>
                        <a:pt x="30373" y="9670"/>
                        <a:pt x="30373" y="21600"/>
                      </a:cubicBezTo>
                      <a:cubicBezTo>
                        <a:pt x="30373" y="33529"/>
                        <a:pt x="20702" y="43200"/>
                        <a:pt x="8773" y="43200"/>
                      </a:cubicBezTo>
                      <a:cubicBezTo>
                        <a:pt x="7196" y="43200"/>
                        <a:pt x="5625" y="43027"/>
                        <a:pt x="4087" y="42685"/>
                      </a:cubicBezTo>
                      <a:lnTo>
                        <a:pt x="8773" y="21600"/>
                      </a:lnTo>
                      <a:close/>
                    </a:path>
                  </a:pathLst>
                </a:custGeom>
                <a:noFill/>
                <a:ln w="12700" cap="rnd">
                  <a:solidFill>
                    <a:srgbClr val="000000"/>
                  </a:solidFill>
                  <a:round/>
                  <a:headEnd/>
                  <a:tailEnd/>
                </a:ln>
              </p:spPr>
              <p:txBody>
                <a:bodyPr wrap="none" anchor="ctr"/>
                <a:lstStyle/>
                <a:p>
                  <a:endParaRPr lang="zh-CN" altLang="en-US"/>
                </a:p>
              </p:txBody>
            </p:sp>
            <p:sp>
              <p:nvSpPr>
                <p:cNvPr id="17049" name="Arc 13"/>
                <p:cNvSpPr>
                  <a:spLocks/>
                </p:cNvSpPr>
                <p:nvPr/>
              </p:nvSpPr>
              <p:spPr bwMode="auto">
                <a:xfrm>
                  <a:off x="3089" y="359"/>
                  <a:ext cx="6" cy="4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1" y="1861"/>
                      </a:moveTo>
                      <a:cubicBezTo>
                        <a:pt x="2761" y="634"/>
                        <a:pt x="5750" y="-1"/>
                        <a:pt x="8773" y="0"/>
                      </a:cubicBezTo>
                      <a:cubicBezTo>
                        <a:pt x="20702" y="0"/>
                        <a:pt x="30373" y="9670"/>
                        <a:pt x="30373" y="21600"/>
                      </a:cubicBezTo>
                      <a:cubicBezTo>
                        <a:pt x="30373" y="33529"/>
                        <a:pt x="20702" y="43200"/>
                        <a:pt x="8773" y="43200"/>
                      </a:cubicBezTo>
                      <a:cubicBezTo>
                        <a:pt x="7196" y="43200"/>
                        <a:pt x="5625" y="43027"/>
                        <a:pt x="4087" y="42685"/>
                      </a:cubicBezTo>
                    </a:path>
                    <a:path w="30373" h="43200" stroke="0" extrusionOk="0">
                      <a:moveTo>
                        <a:pt x="-1" y="1861"/>
                      </a:moveTo>
                      <a:cubicBezTo>
                        <a:pt x="2761" y="634"/>
                        <a:pt x="5750" y="-1"/>
                        <a:pt x="8773" y="0"/>
                      </a:cubicBezTo>
                      <a:cubicBezTo>
                        <a:pt x="20702" y="0"/>
                        <a:pt x="30373" y="9670"/>
                        <a:pt x="30373" y="21600"/>
                      </a:cubicBezTo>
                      <a:cubicBezTo>
                        <a:pt x="30373" y="33529"/>
                        <a:pt x="20702" y="43200"/>
                        <a:pt x="8773" y="43200"/>
                      </a:cubicBezTo>
                      <a:cubicBezTo>
                        <a:pt x="7196" y="43200"/>
                        <a:pt x="5625" y="43027"/>
                        <a:pt x="4087" y="42685"/>
                      </a:cubicBezTo>
                      <a:lnTo>
                        <a:pt x="8773" y="21600"/>
                      </a:lnTo>
                      <a:close/>
                    </a:path>
                  </a:pathLst>
                </a:custGeom>
                <a:noFill/>
                <a:ln w="12700" cap="rnd">
                  <a:solidFill>
                    <a:srgbClr val="000000"/>
                  </a:solidFill>
                  <a:round/>
                  <a:headEnd/>
                  <a:tailEnd/>
                </a:ln>
              </p:spPr>
              <p:txBody>
                <a:bodyPr wrap="none" anchor="ctr"/>
                <a:lstStyle/>
                <a:p>
                  <a:endParaRPr lang="zh-CN" altLang="en-US"/>
                </a:p>
              </p:txBody>
            </p:sp>
            <p:sp>
              <p:nvSpPr>
                <p:cNvPr id="17050" name="Arc 14"/>
                <p:cNvSpPr>
                  <a:spLocks/>
                </p:cNvSpPr>
                <p:nvPr/>
              </p:nvSpPr>
              <p:spPr bwMode="auto">
                <a:xfrm>
                  <a:off x="3117" y="359"/>
                  <a:ext cx="6" cy="4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1" y="1861"/>
                      </a:moveTo>
                      <a:cubicBezTo>
                        <a:pt x="2761" y="634"/>
                        <a:pt x="5750" y="-1"/>
                        <a:pt x="8773" y="0"/>
                      </a:cubicBezTo>
                      <a:cubicBezTo>
                        <a:pt x="20702" y="0"/>
                        <a:pt x="30373" y="9670"/>
                        <a:pt x="30373" y="21600"/>
                      </a:cubicBezTo>
                      <a:cubicBezTo>
                        <a:pt x="30373" y="33529"/>
                        <a:pt x="20702" y="43200"/>
                        <a:pt x="8773" y="43200"/>
                      </a:cubicBezTo>
                      <a:cubicBezTo>
                        <a:pt x="7196" y="43200"/>
                        <a:pt x="5625" y="43027"/>
                        <a:pt x="4087" y="42685"/>
                      </a:cubicBezTo>
                    </a:path>
                    <a:path w="30373" h="43200" stroke="0" extrusionOk="0">
                      <a:moveTo>
                        <a:pt x="-1" y="1861"/>
                      </a:moveTo>
                      <a:cubicBezTo>
                        <a:pt x="2761" y="634"/>
                        <a:pt x="5750" y="-1"/>
                        <a:pt x="8773" y="0"/>
                      </a:cubicBezTo>
                      <a:cubicBezTo>
                        <a:pt x="20702" y="0"/>
                        <a:pt x="30373" y="9670"/>
                        <a:pt x="30373" y="21600"/>
                      </a:cubicBezTo>
                      <a:cubicBezTo>
                        <a:pt x="30373" y="33529"/>
                        <a:pt x="20702" y="43200"/>
                        <a:pt x="8773" y="43200"/>
                      </a:cubicBezTo>
                      <a:cubicBezTo>
                        <a:pt x="7196" y="43200"/>
                        <a:pt x="5625" y="43027"/>
                        <a:pt x="4087" y="42685"/>
                      </a:cubicBezTo>
                      <a:lnTo>
                        <a:pt x="8773" y="21600"/>
                      </a:lnTo>
                      <a:close/>
                    </a:path>
                  </a:pathLst>
                </a:custGeom>
                <a:noFill/>
                <a:ln w="12700" cap="rnd">
                  <a:solidFill>
                    <a:srgbClr val="000000"/>
                  </a:solidFill>
                  <a:round/>
                  <a:headEnd/>
                  <a:tailEnd/>
                </a:ln>
              </p:spPr>
              <p:txBody>
                <a:bodyPr wrap="none" anchor="ctr"/>
                <a:lstStyle/>
                <a:p>
                  <a:endParaRPr lang="zh-CN" altLang="en-US"/>
                </a:p>
              </p:txBody>
            </p:sp>
            <p:sp>
              <p:nvSpPr>
                <p:cNvPr id="17051" name="Arc 15"/>
                <p:cNvSpPr>
                  <a:spLocks/>
                </p:cNvSpPr>
                <p:nvPr/>
              </p:nvSpPr>
              <p:spPr bwMode="auto">
                <a:xfrm>
                  <a:off x="3131" y="359"/>
                  <a:ext cx="6" cy="4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1" y="1861"/>
                      </a:moveTo>
                      <a:cubicBezTo>
                        <a:pt x="2761" y="634"/>
                        <a:pt x="5750" y="-1"/>
                        <a:pt x="8773" y="0"/>
                      </a:cubicBezTo>
                      <a:cubicBezTo>
                        <a:pt x="20702" y="0"/>
                        <a:pt x="30373" y="9670"/>
                        <a:pt x="30373" y="21600"/>
                      </a:cubicBezTo>
                      <a:cubicBezTo>
                        <a:pt x="30373" y="33529"/>
                        <a:pt x="20702" y="43200"/>
                        <a:pt x="8773" y="43200"/>
                      </a:cubicBezTo>
                      <a:cubicBezTo>
                        <a:pt x="7196" y="43200"/>
                        <a:pt x="5625" y="43027"/>
                        <a:pt x="4087" y="42685"/>
                      </a:cubicBezTo>
                    </a:path>
                    <a:path w="30373" h="43200" stroke="0" extrusionOk="0">
                      <a:moveTo>
                        <a:pt x="-1" y="1861"/>
                      </a:moveTo>
                      <a:cubicBezTo>
                        <a:pt x="2761" y="634"/>
                        <a:pt x="5750" y="-1"/>
                        <a:pt x="8773" y="0"/>
                      </a:cubicBezTo>
                      <a:cubicBezTo>
                        <a:pt x="20702" y="0"/>
                        <a:pt x="30373" y="9670"/>
                        <a:pt x="30373" y="21600"/>
                      </a:cubicBezTo>
                      <a:cubicBezTo>
                        <a:pt x="30373" y="33529"/>
                        <a:pt x="20702" y="43200"/>
                        <a:pt x="8773" y="43200"/>
                      </a:cubicBezTo>
                      <a:cubicBezTo>
                        <a:pt x="7196" y="43200"/>
                        <a:pt x="5625" y="43027"/>
                        <a:pt x="4087" y="42685"/>
                      </a:cubicBezTo>
                      <a:lnTo>
                        <a:pt x="8773" y="21600"/>
                      </a:lnTo>
                      <a:close/>
                    </a:path>
                  </a:pathLst>
                </a:custGeom>
                <a:noFill/>
                <a:ln w="12700" cap="rnd">
                  <a:solidFill>
                    <a:srgbClr val="000000"/>
                  </a:solidFill>
                  <a:round/>
                  <a:headEnd/>
                  <a:tailEnd/>
                </a:ln>
              </p:spPr>
              <p:txBody>
                <a:bodyPr wrap="none" anchor="ctr"/>
                <a:lstStyle/>
                <a:p>
                  <a:endParaRPr lang="zh-CN" altLang="en-US"/>
                </a:p>
              </p:txBody>
            </p:sp>
            <p:sp>
              <p:nvSpPr>
                <p:cNvPr id="17052" name="Arc 16"/>
                <p:cNvSpPr>
                  <a:spLocks/>
                </p:cNvSpPr>
                <p:nvPr/>
              </p:nvSpPr>
              <p:spPr bwMode="auto">
                <a:xfrm>
                  <a:off x="3148" y="359"/>
                  <a:ext cx="5" cy="44"/>
                </a:xfrm>
                <a:custGeom>
                  <a:avLst/>
                  <a:gdLst>
                    <a:gd name="T0" fmla="*/ 0 w 26286"/>
                    <a:gd name="T1" fmla="*/ 0 h 43200"/>
                    <a:gd name="T2" fmla="*/ 0 w 26286"/>
                    <a:gd name="T3" fmla="*/ 0 h 43200"/>
                    <a:gd name="T4" fmla="*/ 0 w 26286"/>
                    <a:gd name="T5" fmla="*/ 0 h 43200"/>
                    <a:gd name="T6" fmla="*/ 0 60000 65536"/>
                    <a:gd name="T7" fmla="*/ 0 60000 65536"/>
                    <a:gd name="T8" fmla="*/ 0 60000 65536"/>
                    <a:gd name="T9" fmla="*/ 0 w 26286"/>
                    <a:gd name="T10" fmla="*/ 0 h 43200"/>
                    <a:gd name="T11" fmla="*/ 26286 w 26286"/>
                    <a:gd name="T12" fmla="*/ 43200 h 43200"/>
                  </a:gdLst>
                  <a:ahLst/>
                  <a:cxnLst>
                    <a:cxn ang="T6">
                      <a:pos x="T0" y="T1"/>
                    </a:cxn>
                    <a:cxn ang="T7">
                      <a:pos x="T2" y="T3"/>
                    </a:cxn>
                    <a:cxn ang="T8">
                      <a:pos x="T4" y="T5"/>
                    </a:cxn>
                  </a:cxnLst>
                  <a:rect l="T9" t="T10" r="T11" b="T12"/>
                  <a:pathLst>
                    <a:path w="26286" h="43200" fill="none" extrusionOk="0">
                      <a:moveTo>
                        <a:pt x="0" y="514"/>
                      </a:moveTo>
                      <a:cubicBezTo>
                        <a:pt x="1538" y="172"/>
                        <a:pt x="3109" y="-1"/>
                        <a:pt x="4686" y="0"/>
                      </a:cubicBezTo>
                      <a:cubicBezTo>
                        <a:pt x="16615" y="0"/>
                        <a:pt x="26286" y="9670"/>
                        <a:pt x="26286" y="21600"/>
                      </a:cubicBezTo>
                      <a:cubicBezTo>
                        <a:pt x="26286" y="33529"/>
                        <a:pt x="16615" y="43200"/>
                        <a:pt x="4686" y="43200"/>
                      </a:cubicBezTo>
                      <a:cubicBezTo>
                        <a:pt x="3109" y="43200"/>
                        <a:pt x="1538" y="43027"/>
                        <a:pt x="0" y="42685"/>
                      </a:cubicBezTo>
                    </a:path>
                    <a:path w="26286" h="43200" stroke="0" extrusionOk="0">
                      <a:moveTo>
                        <a:pt x="0" y="514"/>
                      </a:moveTo>
                      <a:cubicBezTo>
                        <a:pt x="1538" y="172"/>
                        <a:pt x="3109" y="-1"/>
                        <a:pt x="4686" y="0"/>
                      </a:cubicBezTo>
                      <a:cubicBezTo>
                        <a:pt x="16615" y="0"/>
                        <a:pt x="26286" y="9670"/>
                        <a:pt x="26286" y="21600"/>
                      </a:cubicBezTo>
                      <a:cubicBezTo>
                        <a:pt x="26286" y="33529"/>
                        <a:pt x="16615" y="43200"/>
                        <a:pt x="4686" y="43200"/>
                      </a:cubicBezTo>
                      <a:cubicBezTo>
                        <a:pt x="3109" y="43200"/>
                        <a:pt x="1538" y="43027"/>
                        <a:pt x="0" y="42685"/>
                      </a:cubicBezTo>
                      <a:lnTo>
                        <a:pt x="4686" y="21600"/>
                      </a:lnTo>
                      <a:close/>
                    </a:path>
                  </a:pathLst>
                </a:custGeom>
                <a:noFill/>
                <a:ln w="12700" cap="rnd">
                  <a:solidFill>
                    <a:srgbClr val="000000"/>
                  </a:solidFill>
                  <a:round/>
                  <a:headEnd/>
                  <a:tailEnd/>
                </a:ln>
              </p:spPr>
              <p:txBody>
                <a:bodyPr wrap="none" anchor="ctr"/>
                <a:lstStyle/>
                <a:p>
                  <a:endParaRPr lang="zh-CN" altLang="en-US"/>
                </a:p>
              </p:txBody>
            </p:sp>
          </p:grpSp>
          <p:sp>
            <p:nvSpPr>
              <p:cNvPr id="17044" name="Freeform 17"/>
              <p:cNvSpPr>
                <a:spLocks/>
              </p:cNvSpPr>
              <p:nvPr/>
            </p:nvSpPr>
            <p:spPr bwMode="auto">
              <a:xfrm>
                <a:off x="2938" y="421"/>
                <a:ext cx="1040" cy="197"/>
              </a:xfrm>
              <a:custGeom>
                <a:avLst/>
                <a:gdLst>
                  <a:gd name="T0" fmla="*/ 22 w 1040"/>
                  <a:gd name="T1" fmla="*/ 31 h 197"/>
                  <a:gd name="T2" fmla="*/ 70 w 1040"/>
                  <a:gd name="T3" fmla="*/ 46 h 197"/>
                  <a:gd name="T4" fmla="*/ 139 w 1040"/>
                  <a:gd name="T5" fmla="*/ 61 h 197"/>
                  <a:gd name="T6" fmla="*/ 208 w 1040"/>
                  <a:gd name="T7" fmla="*/ 74 h 197"/>
                  <a:gd name="T8" fmla="*/ 275 w 1040"/>
                  <a:gd name="T9" fmla="*/ 86 h 197"/>
                  <a:gd name="T10" fmla="*/ 313 w 1040"/>
                  <a:gd name="T11" fmla="*/ 102 h 197"/>
                  <a:gd name="T12" fmla="*/ 347 w 1040"/>
                  <a:gd name="T13" fmla="*/ 135 h 197"/>
                  <a:gd name="T14" fmla="*/ 397 w 1040"/>
                  <a:gd name="T15" fmla="*/ 178 h 197"/>
                  <a:gd name="T16" fmla="*/ 432 w 1040"/>
                  <a:gd name="T17" fmla="*/ 161 h 197"/>
                  <a:gd name="T18" fmla="*/ 447 w 1040"/>
                  <a:gd name="T19" fmla="*/ 111 h 197"/>
                  <a:gd name="T20" fmla="*/ 473 w 1040"/>
                  <a:gd name="T21" fmla="*/ 89 h 197"/>
                  <a:gd name="T22" fmla="*/ 559 w 1040"/>
                  <a:gd name="T23" fmla="*/ 74 h 197"/>
                  <a:gd name="T24" fmla="*/ 623 w 1040"/>
                  <a:gd name="T25" fmla="*/ 72 h 197"/>
                  <a:gd name="T26" fmla="*/ 701 w 1040"/>
                  <a:gd name="T27" fmla="*/ 74 h 197"/>
                  <a:gd name="T28" fmla="*/ 731 w 1040"/>
                  <a:gd name="T29" fmla="*/ 50 h 197"/>
                  <a:gd name="T30" fmla="*/ 793 w 1040"/>
                  <a:gd name="T31" fmla="*/ 47 h 197"/>
                  <a:gd name="T32" fmla="*/ 862 w 1040"/>
                  <a:gd name="T33" fmla="*/ 78 h 197"/>
                  <a:gd name="T34" fmla="*/ 917 w 1040"/>
                  <a:gd name="T35" fmla="*/ 127 h 197"/>
                  <a:gd name="T36" fmla="*/ 961 w 1040"/>
                  <a:gd name="T37" fmla="*/ 157 h 197"/>
                  <a:gd name="T38" fmla="*/ 998 w 1040"/>
                  <a:gd name="T39" fmla="*/ 173 h 197"/>
                  <a:gd name="T40" fmla="*/ 1032 w 1040"/>
                  <a:gd name="T41" fmla="*/ 169 h 197"/>
                  <a:gd name="T42" fmla="*/ 1005 w 1040"/>
                  <a:gd name="T43" fmla="*/ 135 h 197"/>
                  <a:gd name="T44" fmla="*/ 970 w 1040"/>
                  <a:gd name="T45" fmla="*/ 105 h 197"/>
                  <a:gd name="T46" fmla="*/ 950 w 1040"/>
                  <a:gd name="T47" fmla="*/ 79 h 197"/>
                  <a:gd name="T48" fmla="*/ 935 w 1040"/>
                  <a:gd name="T49" fmla="*/ 57 h 197"/>
                  <a:gd name="T50" fmla="*/ 930 w 1040"/>
                  <a:gd name="T51" fmla="*/ 32 h 197"/>
                  <a:gd name="T52" fmla="*/ 901 w 1040"/>
                  <a:gd name="T53" fmla="*/ 37 h 197"/>
                  <a:gd name="T54" fmla="*/ 874 w 1040"/>
                  <a:gd name="T55" fmla="*/ 29 h 197"/>
                  <a:gd name="T56" fmla="*/ 843 w 1040"/>
                  <a:gd name="T57" fmla="*/ 32 h 197"/>
                  <a:gd name="T58" fmla="*/ 809 w 1040"/>
                  <a:gd name="T59" fmla="*/ 30 h 197"/>
                  <a:gd name="T60" fmla="*/ 774 w 1040"/>
                  <a:gd name="T61" fmla="*/ 33 h 197"/>
                  <a:gd name="T62" fmla="*/ 734 w 1040"/>
                  <a:gd name="T63" fmla="*/ 32 h 197"/>
                  <a:gd name="T64" fmla="*/ 693 w 1040"/>
                  <a:gd name="T65" fmla="*/ 25 h 197"/>
                  <a:gd name="T66" fmla="*/ 654 w 1040"/>
                  <a:gd name="T67" fmla="*/ 24 h 197"/>
                  <a:gd name="T68" fmla="*/ 615 w 1040"/>
                  <a:gd name="T69" fmla="*/ 23 h 197"/>
                  <a:gd name="T70" fmla="*/ 579 w 1040"/>
                  <a:gd name="T71" fmla="*/ 19 h 197"/>
                  <a:gd name="T72" fmla="*/ 540 w 1040"/>
                  <a:gd name="T73" fmla="*/ 11 h 197"/>
                  <a:gd name="T74" fmla="*/ 494 w 1040"/>
                  <a:gd name="T75" fmla="*/ 12 h 197"/>
                  <a:gd name="T76" fmla="*/ 455 w 1040"/>
                  <a:gd name="T77" fmla="*/ 9 h 197"/>
                  <a:gd name="T78" fmla="*/ 415 w 1040"/>
                  <a:gd name="T79" fmla="*/ 15 h 197"/>
                  <a:gd name="T80" fmla="*/ 377 w 1040"/>
                  <a:gd name="T81" fmla="*/ 12 h 197"/>
                  <a:gd name="T82" fmla="*/ 345 w 1040"/>
                  <a:gd name="T83" fmla="*/ 15 h 197"/>
                  <a:gd name="T84" fmla="*/ 307 w 1040"/>
                  <a:gd name="T85" fmla="*/ 12 h 197"/>
                  <a:gd name="T86" fmla="*/ 266 w 1040"/>
                  <a:gd name="T87" fmla="*/ 9 h 197"/>
                  <a:gd name="T88" fmla="*/ 213 w 1040"/>
                  <a:gd name="T89" fmla="*/ 0 h 197"/>
                  <a:gd name="T90" fmla="*/ 152 w 1040"/>
                  <a:gd name="T91" fmla="*/ 0 h 197"/>
                  <a:gd name="T92" fmla="*/ 101 w 1040"/>
                  <a:gd name="T93" fmla="*/ 8 h 197"/>
                  <a:gd name="T94" fmla="*/ 55 w 1040"/>
                  <a:gd name="T95" fmla="*/ 6 h 197"/>
                  <a:gd name="T96" fmla="*/ 10 w 1040"/>
                  <a:gd name="T97" fmla="*/ 15 h 1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40"/>
                  <a:gd name="T148" fmla="*/ 0 h 197"/>
                  <a:gd name="T149" fmla="*/ 1040 w 1040"/>
                  <a:gd name="T150" fmla="*/ 197 h 1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40" h="197">
                    <a:moveTo>
                      <a:pt x="0" y="20"/>
                    </a:moveTo>
                    <a:lnTo>
                      <a:pt x="6" y="24"/>
                    </a:lnTo>
                    <a:lnTo>
                      <a:pt x="13" y="27"/>
                    </a:lnTo>
                    <a:lnTo>
                      <a:pt x="22" y="31"/>
                    </a:lnTo>
                    <a:lnTo>
                      <a:pt x="31" y="34"/>
                    </a:lnTo>
                    <a:lnTo>
                      <a:pt x="42" y="37"/>
                    </a:lnTo>
                    <a:lnTo>
                      <a:pt x="58" y="42"/>
                    </a:lnTo>
                    <a:lnTo>
                      <a:pt x="70" y="46"/>
                    </a:lnTo>
                    <a:lnTo>
                      <a:pt x="86" y="51"/>
                    </a:lnTo>
                    <a:lnTo>
                      <a:pt x="104" y="55"/>
                    </a:lnTo>
                    <a:lnTo>
                      <a:pt x="121" y="59"/>
                    </a:lnTo>
                    <a:lnTo>
                      <a:pt x="139" y="61"/>
                    </a:lnTo>
                    <a:lnTo>
                      <a:pt x="157" y="64"/>
                    </a:lnTo>
                    <a:lnTo>
                      <a:pt x="175" y="67"/>
                    </a:lnTo>
                    <a:lnTo>
                      <a:pt x="191" y="70"/>
                    </a:lnTo>
                    <a:lnTo>
                      <a:pt x="208" y="74"/>
                    </a:lnTo>
                    <a:lnTo>
                      <a:pt x="222" y="76"/>
                    </a:lnTo>
                    <a:lnTo>
                      <a:pt x="242" y="80"/>
                    </a:lnTo>
                    <a:lnTo>
                      <a:pt x="259" y="83"/>
                    </a:lnTo>
                    <a:lnTo>
                      <a:pt x="275" y="86"/>
                    </a:lnTo>
                    <a:lnTo>
                      <a:pt x="286" y="88"/>
                    </a:lnTo>
                    <a:lnTo>
                      <a:pt x="297" y="92"/>
                    </a:lnTo>
                    <a:lnTo>
                      <a:pt x="307" y="97"/>
                    </a:lnTo>
                    <a:lnTo>
                      <a:pt x="313" y="102"/>
                    </a:lnTo>
                    <a:lnTo>
                      <a:pt x="320" y="109"/>
                    </a:lnTo>
                    <a:lnTo>
                      <a:pt x="326" y="115"/>
                    </a:lnTo>
                    <a:lnTo>
                      <a:pt x="336" y="126"/>
                    </a:lnTo>
                    <a:lnTo>
                      <a:pt x="347" y="135"/>
                    </a:lnTo>
                    <a:lnTo>
                      <a:pt x="358" y="146"/>
                    </a:lnTo>
                    <a:lnTo>
                      <a:pt x="370" y="157"/>
                    </a:lnTo>
                    <a:lnTo>
                      <a:pt x="382" y="168"/>
                    </a:lnTo>
                    <a:lnTo>
                      <a:pt x="397" y="178"/>
                    </a:lnTo>
                    <a:lnTo>
                      <a:pt x="410" y="188"/>
                    </a:lnTo>
                    <a:lnTo>
                      <a:pt x="422" y="196"/>
                    </a:lnTo>
                    <a:lnTo>
                      <a:pt x="426" y="180"/>
                    </a:lnTo>
                    <a:lnTo>
                      <a:pt x="432" y="161"/>
                    </a:lnTo>
                    <a:lnTo>
                      <a:pt x="438" y="144"/>
                    </a:lnTo>
                    <a:lnTo>
                      <a:pt x="444" y="128"/>
                    </a:lnTo>
                    <a:lnTo>
                      <a:pt x="445" y="119"/>
                    </a:lnTo>
                    <a:lnTo>
                      <a:pt x="447" y="111"/>
                    </a:lnTo>
                    <a:lnTo>
                      <a:pt x="445" y="104"/>
                    </a:lnTo>
                    <a:lnTo>
                      <a:pt x="439" y="95"/>
                    </a:lnTo>
                    <a:lnTo>
                      <a:pt x="456" y="91"/>
                    </a:lnTo>
                    <a:lnTo>
                      <a:pt x="473" y="89"/>
                    </a:lnTo>
                    <a:lnTo>
                      <a:pt x="494" y="86"/>
                    </a:lnTo>
                    <a:lnTo>
                      <a:pt x="517" y="82"/>
                    </a:lnTo>
                    <a:lnTo>
                      <a:pt x="541" y="77"/>
                    </a:lnTo>
                    <a:lnTo>
                      <a:pt x="559" y="74"/>
                    </a:lnTo>
                    <a:lnTo>
                      <a:pt x="578" y="72"/>
                    </a:lnTo>
                    <a:lnTo>
                      <a:pt x="596" y="69"/>
                    </a:lnTo>
                    <a:lnTo>
                      <a:pt x="611" y="68"/>
                    </a:lnTo>
                    <a:lnTo>
                      <a:pt x="623" y="72"/>
                    </a:lnTo>
                    <a:lnTo>
                      <a:pt x="635" y="77"/>
                    </a:lnTo>
                    <a:lnTo>
                      <a:pt x="646" y="85"/>
                    </a:lnTo>
                    <a:lnTo>
                      <a:pt x="672" y="81"/>
                    </a:lnTo>
                    <a:lnTo>
                      <a:pt x="701" y="74"/>
                    </a:lnTo>
                    <a:lnTo>
                      <a:pt x="721" y="70"/>
                    </a:lnTo>
                    <a:lnTo>
                      <a:pt x="708" y="58"/>
                    </a:lnTo>
                    <a:lnTo>
                      <a:pt x="718" y="54"/>
                    </a:lnTo>
                    <a:lnTo>
                      <a:pt x="731" y="50"/>
                    </a:lnTo>
                    <a:lnTo>
                      <a:pt x="746" y="46"/>
                    </a:lnTo>
                    <a:lnTo>
                      <a:pt x="762" y="44"/>
                    </a:lnTo>
                    <a:lnTo>
                      <a:pt x="777" y="46"/>
                    </a:lnTo>
                    <a:lnTo>
                      <a:pt x="793" y="47"/>
                    </a:lnTo>
                    <a:lnTo>
                      <a:pt x="809" y="50"/>
                    </a:lnTo>
                    <a:lnTo>
                      <a:pt x="826" y="55"/>
                    </a:lnTo>
                    <a:lnTo>
                      <a:pt x="843" y="64"/>
                    </a:lnTo>
                    <a:lnTo>
                      <a:pt x="862" y="78"/>
                    </a:lnTo>
                    <a:lnTo>
                      <a:pt x="877" y="90"/>
                    </a:lnTo>
                    <a:lnTo>
                      <a:pt x="896" y="107"/>
                    </a:lnTo>
                    <a:lnTo>
                      <a:pt x="903" y="114"/>
                    </a:lnTo>
                    <a:lnTo>
                      <a:pt x="917" y="127"/>
                    </a:lnTo>
                    <a:lnTo>
                      <a:pt x="928" y="135"/>
                    </a:lnTo>
                    <a:lnTo>
                      <a:pt x="939" y="143"/>
                    </a:lnTo>
                    <a:lnTo>
                      <a:pt x="950" y="150"/>
                    </a:lnTo>
                    <a:lnTo>
                      <a:pt x="961" y="157"/>
                    </a:lnTo>
                    <a:lnTo>
                      <a:pt x="971" y="161"/>
                    </a:lnTo>
                    <a:lnTo>
                      <a:pt x="980" y="166"/>
                    </a:lnTo>
                    <a:lnTo>
                      <a:pt x="989" y="169"/>
                    </a:lnTo>
                    <a:lnTo>
                      <a:pt x="998" y="173"/>
                    </a:lnTo>
                    <a:lnTo>
                      <a:pt x="1009" y="174"/>
                    </a:lnTo>
                    <a:lnTo>
                      <a:pt x="1021" y="175"/>
                    </a:lnTo>
                    <a:lnTo>
                      <a:pt x="1039" y="175"/>
                    </a:lnTo>
                    <a:lnTo>
                      <a:pt x="1032" y="169"/>
                    </a:lnTo>
                    <a:lnTo>
                      <a:pt x="1024" y="160"/>
                    </a:lnTo>
                    <a:lnTo>
                      <a:pt x="1019" y="154"/>
                    </a:lnTo>
                    <a:lnTo>
                      <a:pt x="1012" y="144"/>
                    </a:lnTo>
                    <a:lnTo>
                      <a:pt x="1005" y="135"/>
                    </a:lnTo>
                    <a:lnTo>
                      <a:pt x="995" y="126"/>
                    </a:lnTo>
                    <a:lnTo>
                      <a:pt x="982" y="117"/>
                    </a:lnTo>
                    <a:lnTo>
                      <a:pt x="975" y="111"/>
                    </a:lnTo>
                    <a:lnTo>
                      <a:pt x="970" y="105"/>
                    </a:lnTo>
                    <a:lnTo>
                      <a:pt x="964" y="97"/>
                    </a:lnTo>
                    <a:lnTo>
                      <a:pt x="959" y="92"/>
                    </a:lnTo>
                    <a:lnTo>
                      <a:pt x="954" y="86"/>
                    </a:lnTo>
                    <a:lnTo>
                      <a:pt x="950" y="79"/>
                    </a:lnTo>
                    <a:lnTo>
                      <a:pt x="946" y="73"/>
                    </a:lnTo>
                    <a:lnTo>
                      <a:pt x="942" y="67"/>
                    </a:lnTo>
                    <a:lnTo>
                      <a:pt x="938" y="61"/>
                    </a:lnTo>
                    <a:lnTo>
                      <a:pt x="935" y="57"/>
                    </a:lnTo>
                    <a:lnTo>
                      <a:pt x="933" y="50"/>
                    </a:lnTo>
                    <a:lnTo>
                      <a:pt x="931" y="44"/>
                    </a:lnTo>
                    <a:lnTo>
                      <a:pt x="931" y="38"/>
                    </a:lnTo>
                    <a:lnTo>
                      <a:pt x="930" y="32"/>
                    </a:lnTo>
                    <a:lnTo>
                      <a:pt x="924" y="36"/>
                    </a:lnTo>
                    <a:lnTo>
                      <a:pt x="915" y="37"/>
                    </a:lnTo>
                    <a:lnTo>
                      <a:pt x="908" y="37"/>
                    </a:lnTo>
                    <a:lnTo>
                      <a:pt x="901" y="37"/>
                    </a:lnTo>
                    <a:lnTo>
                      <a:pt x="893" y="35"/>
                    </a:lnTo>
                    <a:lnTo>
                      <a:pt x="887" y="32"/>
                    </a:lnTo>
                    <a:lnTo>
                      <a:pt x="881" y="31"/>
                    </a:lnTo>
                    <a:lnTo>
                      <a:pt x="874" y="29"/>
                    </a:lnTo>
                    <a:lnTo>
                      <a:pt x="867" y="28"/>
                    </a:lnTo>
                    <a:lnTo>
                      <a:pt x="857" y="29"/>
                    </a:lnTo>
                    <a:lnTo>
                      <a:pt x="849" y="30"/>
                    </a:lnTo>
                    <a:lnTo>
                      <a:pt x="843" y="32"/>
                    </a:lnTo>
                    <a:lnTo>
                      <a:pt x="836" y="34"/>
                    </a:lnTo>
                    <a:lnTo>
                      <a:pt x="829" y="33"/>
                    </a:lnTo>
                    <a:lnTo>
                      <a:pt x="818" y="32"/>
                    </a:lnTo>
                    <a:lnTo>
                      <a:pt x="809" y="30"/>
                    </a:lnTo>
                    <a:lnTo>
                      <a:pt x="802" y="31"/>
                    </a:lnTo>
                    <a:lnTo>
                      <a:pt x="793" y="32"/>
                    </a:lnTo>
                    <a:lnTo>
                      <a:pt x="783" y="33"/>
                    </a:lnTo>
                    <a:lnTo>
                      <a:pt x="774" y="33"/>
                    </a:lnTo>
                    <a:lnTo>
                      <a:pt x="766" y="32"/>
                    </a:lnTo>
                    <a:lnTo>
                      <a:pt x="753" y="30"/>
                    </a:lnTo>
                    <a:lnTo>
                      <a:pt x="745" y="30"/>
                    </a:lnTo>
                    <a:lnTo>
                      <a:pt x="734" y="32"/>
                    </a:lnTo>
                    <a:lnTo>
                      <a:pt x="725" y="32"/>
                    </a:lnTo>
                    <a:lnTo>
                      <a:pt x="714" y="30"/>
                    </a:lnTo>
                    <a:lnTo>
                      <a:pt x="706" y="27"/>
                    </a:lnTo>
                    <a:lnTo>
                      <a:pt x="693" y="25"/>
                    </a:lnTo>
                    <a:lnTo>
                      <a:pt x="684" y="24"/>
                    </a:lnTo>
                    <a:lnTo>
                      <a:pt x="673" y="23"/>
                    </a:lnTo>
                    <a:lnTo>
                      <a:pt x="664" y="22"/>
                    </a:lnTo>
                    <a:lnTo>
                      <a:pt x="654" y="24"/>
                    </a:lnTo>
                    <a:lnTo>
                      <a:pt x="643" y="27"/>
                    </a:lnTo>
                    <a:lnTo>
                      <a:pt x="632" y="24"/>
                    </a:lnTo>
                    <a:lnTo>
                      <a:pt x="624" y="24"/>
                    </a:lnTo>
                    <a:lnTo>
                      <a:pt x="615" y="23"/>
                    </a:lnTo>
                    <a:lnTo>
                      <a:pt x="606" y="24"/>
                    </a:lnTo>
                    <a:lnTo>
                      <a:pt x="597" y="24"/>
                    </a:lnTo>
                    <a:lnTo>
                      <a:pt x="587" y="23"/>
                    </a:lnTo>
                    <a:lnTo>
                      <a:pt x="579" y="19"/>
                    </a:lnTo>
                    <a:lnTo>
                      <a:pt x="571" y="17"/>
                    </a:lnTo>
                    <a:lnTo>
                      <a:pt x="561" y="14"/>
                    </a:lnTo>
                    <a:lnTo>
                      <a:pt x="551" y="12"/>
                    </a:lnTo>
                    <a:lnTo>
                      <a:pt x="540" y="11"/>
                    </a:lnTo>
                    <a:lnTo>
                      <a:pt x="530" y="10"/>
                    </a:lnTo>
                    <a:lnTo>
                      <a:pt x="516" y="12"/>
                    </a:lnTo>
                    <a:lnTo>
                      <a:pt x="503" y="12"/>
                    </a:lnTo>
                    <a:lnTo>
                      <a:pt x="494" y="12"/>
                    </a:lnTo>
                    <a:lnTo>
                      <a:pt x="482" y="10"/>
                    </a:lnTo>
                    <a:lnTo>
                      <a:pt x="473" y="10"/>
                    </a:lnTo>
                    <a:lnTo>
                      <a:pt x="463" y="9"/>
                    </a:lnTo>
                    <a:lnTo>
                      <a:pt x="455" y="9"/>
                    </a:lnTo>
                    <a:lnTo>
                      <a:pt x="442" y="10"/>
                    </a:lnTo>
                    <a:lnTo>
                      <a:pt x="431" y="12"/>
                    </a:lnTo>
                    <a:lnTo>
                      <a:pt x="424" y="15"/>
                    </a:lnTo>
                    <a:lnTo>
                      <a:pt x="415" y="15"/>
                    </a:lnTo>
                    <a:lnTo>
                      <a:pt x="406" y="15"/>
                    </a:lnTo>
                    <a:lnTo>
                      <a:pt x="397" y="14"/>
                    </a:lnTo>
                    <a:lnTo>
                      <a:pt x="386" y="12"/>
                    </a:lnTo>
                    <a:lnTo>
                      <a:pt x="377" y="12"/>
                    </a:lnTo>
                    <a:lnTo>
                      <a:pt x="369" y="12"/>
                    </a:lnTo>
                    <a:lnTo>
                      <a:pt x="363" y="13"/>
                    </a:lnTo>
                    <a:lnTo>
                      <a:pt x="354" y="15"/>
                    </a:lnTo>
                    <a:lnTo>
                      <a:pt x="345" y="15"/>
                    </a:lnTo>
                    <a:lnTo>
                      <a:pt x="336" y="15"/>
                    </a:lnTo>
                    <a:lnTo>
                      <a:pt x="328" y="14"/>
                    </a:lnTo>
                    <a:lnTo>
                      <a:pt x="319" y="13"/>
                    </a:lnTo>
                    <a:lnTo>
                      <a:pt x="307" y="12"/>
                    </a:lnTo>
                    <a:lnTo>
                      <a:pt x="296" y="12"/>
                    </a:lnTo>
                    <a:lnTo>
                      <a:pt x="286" y="12"/>
                    </a:lnTo>
                    <a:lnTo>
                      <a:pt x="276" y="11"/>
                    </a:lnTo>
                    <a:lnTo>
                      <a:pt x="266" y="9"/>
                    </a:lnTo>
                    <a:lnTo>
                      <a:pt x="255" y="6"/>
                    </a:lnTo>
                    <a:lnTo>
                      <a:pt x="245" y="4"/>
                    </a:lnTo>
                    <a:lnTo>
                      <a:pt x="230" y="1"/>
                    </a:lnTo>
                    <a:lnTo>
                      <a:pt x="213" y="0"/>
                    </a:lnTo>
                    <a:lnTo>
                      <a:pt x="196" y="0"/>
                    </a:lnTo>
                    <a:lnTo>
                      <a:pt x="181" y="1"/>
                    </a:lnTo>
                    <a:lnTo>
                      <a:pt x="162" y="0"/>
                    </a:lnTo>
                    <a:lnTo>
                      <a:pt x="152" y="0"/>
                    </a:lnTo>
                    <a:lnTo>
                      <a:pt x="142" y="2"/>
                    </a:lnTo>
                    <a:lnTo>
                      <a:pt x="132" y="0"/>
                    </a:lnTo>
                    <a:lnTo>
                      <a:pt x="120" y="1"/>
                    </a:lnTo>
                    <a:lnTo>
                      <a:pt x="101" y="8"/>
                    </a:lnTo>
                    <a:lnTo>
                      <a:pt x="89" y="7"/>
                    </a:lnTo>
                    <a:lnTo>
                      <a:pt x="77" y="6"/>
                    </a:lnTo>
                    <a:lnTo>
                      <a:pt x="65" y="6"/>
                    </a:lnTo>
                    <a:lnTo>
                      <a:pt x="55" y="6"/>
                    </a:lnTo>
                    <a:lnTo>
                      <a:pt x="43" y="7"/>
                    </a:lnTo>
                    <a:lnTo>
                      <a:pt x="31" y="9"/>
                    </a:lnTo>
                    <a:lnTo>
                      <a:pt x="20" y="12"/>
                    </a:lnTo>
                    <a:lnTo>
                      <a:pt x="10" y="15"/>
                    </a:lnTo>
                    <a:lnTo>
                      <a:pt x="0" y="17"/>
                    </a:lnTo>
                    <a:lnTo>
                      <a:pt x="0" y="20"/>
                    </a:lnTo>
                  </a:path>
                </a:pathLst>
              </a:custGeom>
              <a:noFill/>
              <a:ln w="12700" cap="rnd">
                <a:noFill/>
                <a:round/>
                <a:headEnd/>
                <a:tailEnd/>
              </a:ln>
            </p:spPr>
            <p:txBody>
              <a:bodyPr/>
              <a:lstStyle/>
              <a:p>
                <a:endParaRPr lang="zh-CN" altLang="en-US"/>
              </a:p>
            </p:txBody>
          </p:sp>
          <p:grpSp>
            <p:nvGrpSpPr>
              <p:cNvPr id="17045" name="Group 18"/>
              <p:cNvGrpSpPr>
                <a:grpSpLocks/>
              </p:cNvGrpSpPr>
              <p:nvPr/>
            </p:nvGrpSpPr>
            <p:grpSpPr bwMode="auto">
              <a:xfrm>
                <a:off x="3147" y="276"/>
                <a:ext cx="151" cy="95"/>
                <a:chOff x="3147" y="276"/>
                <a:chExt cx="151" cy="95"/>
              </a:xfrm>
            </p:grpSpPr>
            <p:sp>
              <p:nvSpPr>
                <p:cNvPr id="17046" name="Freeform 19"/>
                <p:cNvSpPr>
                  <a:spLocks/>
                </p:cNvSpPr>
                <p:nvPr/>
              </p:nvSpPr>
              <p:spPr bwMode="auto">
                <a:xfrm>
                  <a:off x="3147" y="276"/>
                  <a:ext cx="151" cy="92"/>
                </a:xfrm>
                <a:custGeom>
                  <a:avLst/>
                  <a:gdLst>
                    <a:gd name="T0" fmla="*/ 140 w 151"/>
                    <a:gd name="T1" fmla="*/ 9 h 92"/>
                    <a:gd name="T2" fmla="*/ 132 w 151"/>
                    <a:gd name="T3" fmla="*/ 17 h 92"/>
                    <a:gd name="T4" fmla="*/ 127 w 151"/>
                    <a:gd name="T5" fmla="*/ 22 h 92"/>
                    <a:gd name="T6" fmla="*/ 123 w 151"/>
                    <a:gd name="T7" fmla="*/ 27 h 92"/>
                    <a:gd name="T8" fmla="*/ 118 w 151"/>
                    <a:gd name="T9" fmla="*/ 32 h 92"/>
                    <a:gd name="T10" fmla="*/ 114 w 151"/>
                    <a:gd name="T11" fmla="*/ 37 h 92"/>
                    <a:gd name="T12" fmla="*/ 111 w 151"/>
                    <a:gd name="T13" fmla="*/ 42 h 92"/>
                    <a:gd name="T14" fmla="*/ 107 w 151"/>
                    <a:gd name="T15" fmla="*/ 48 h 92"/>
                    <a:gd name="T16" fmla="*/ 104 w 151"/>
                    <a:gd name="T17" fmla="*/ 54 h 92"/>
                    <a:gd name="T18" fmla="*/ 101 w 151"/>
                    <a:gd name="T19" fmla="*/ 61 h 92"/>
                    <a:gd name="T20" fmla="*/ 99 w 151"/>
                    <a:gd name="T21" fmla="*/ 68 h 92"/>
                    <a:gd name="T22" fmla="*/ 97 w 151"/>
                    <a:gd name="T23" fmla="*/ 75 h 92"/>
                    <a:gd name="T24" fmla="*/ 97 w 151"/>
                    <a:gd name="T25" fmla="*/ 82 h 92"/>
                    <a:gd name="T26" fmla="*/ 97 w 151"/>
                    <a:gd name="T27" fmla="*/ 91 h 92"/>
                    <a:gd name="T28" fmla="*/ 0 w 151"/>
                    <a:gd name="T29" fmla="*/ 90 h 92"/>
                    <a:gd name="T30" fmla="*/ 3 w 151"/>
                    <a:gd name="T31" fmla="*/ 85 h 92"/>
                    <a:gd name="T32" fmla="*/ 8 w 151"/>
                    <a:gd name="T33" fmla="*/ 78 h 92"/>
                    <a:gd name="T34" fmla="*/ 13 w 151"/>
                    <a:gd name="T35" fmla="*/ 71 h 92"/>
                    <a:gd name="T36" fmla="*/ 18 w 151"/>
                    <a:gd name="T37" fmla="*/ 65 h 92"/>
                    <a:gd name="T38" fmla="*/ 25 w 151"/>
                    <a:gd name="T39" fmla="*/ 58 h 92"/>
                    <a:gd name="T40" fmla="*/ 32 w 151"/>
                    <a:gd name="T41" fmla="*/ 51 h 92"/>
                    <a:gd name="T42" fmla="*/ 39 w 151"/>
                    <a:gd name="T43" fmla="*/ 45 h 92"/>
                    <a:gd name="T44" fmla="*/ 47 w 151"/>
                    <a:gd name="T45" fmla="*/ 39 h 92"/>
                    <a:gd name="T46" fmla="*/ 56 w 151"/>
                    <a:gd name="T47" fmla="*/ 32 h 92"/>
                    <a:gd name="T48" fmla="*/ 66 w 151"/>
                    <a:gd name="T49" fmla="*/ 24 h 92"/>
                    <a:gd name="T50" fmla="*/ 75 w 151"/>
                    <a:gd name="T51" fmla="*/ 19 h 92"/>
                    <a:gd name="T52" fmla="*/ 83 w 151"/>
                    <a:gd name="T53" fmla="*/ 15 h 92"/>
                    <a:gd name="T54" fmla="*/ 91 w 151"/>
                    <a:gd name="T55" fmla="*/ 12 h 92"/>
                    <a:gd name="T56" fmla="*/ 99 w 151"/>
                    <a:gd name="T57" fmla="*/ 9 h 92"/>
                    <a:gd name="T58" fmla="*/ 107 w 151"/>
                    <a:gd name="T59" fmla="*/ 6 h 92"/>
                    <a:gd name="T60" fmla="*/ 117 w 151"/>
                    <a:gd name="T61" fmla="*/ 4 h 92"/>
                    <a:gd name="T62" fmla="*/ 127 w 151"/>
                    <a:gd name="T63" fmla="*/ 2 h 92"/>
                    <a:gd name="T64" fmla="*/ 135 w 151"/>
                    <a:gd name="T65" fmla="*/ 1 h 92"/>
                    <a:gd name="T66" fmla="*/ 143 w 151"/>
                    <a:gd name="T67" fmla="*/ 0 h 92"/>
                    <a:gd name="T68" fmla="*/ 150 w 151"/>
                    <a:gd name="T69" fmla="*/ 0 h 92"/>
                    <a:gd name="T70" fmla="*/ 140 w 151"/>
                    <a:gd name="T71" fmla="*/ 9 h 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1"/>
                    <a:gd name="T109" fmla="*/ 0 h 92"/>
                    <a:gd name="T110" fmla="*/ 151 w 151"/>
                    <a:gd name="T111" fmla="*/ 92 h 9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1" h="92">
                      <a:moveTo>
                        <a:pt x="140" y="9"/>
                      </a:moveTo>
                      <a:lnTo>
                        <a:pt x="132" y="17"/>
                      </a:lnTo>
                      <a:lnTo>
                        <a:pt x="127" y="22"/>
                      </a:lnTo>
                      <a:lnTo>
                        <a:pt x="123" y="27"/>
                      </a:lnTo>
                      <a:lnTo>
                        <a:pt x="118" y="32"/>
                      </a:lnTo>
                      <a:lnTo>
                        <a:pt x="114" y="37"/>
                      </a:lnTo>
                      <a:lnTo>
                        <a:pt x="111" y="42"/>
                      </a:lnTo>
                      <a:lnTo>
                        <a:pt x="107" y="48"/>
                      </a:lnTo>
                      <a:lnTo>
                        <a:pt x="104" y="54"/>
                      </a:lnTo>
                      <a:lnTo>
                        <a:pt x="101" y="61"/>
                      </a:lnTo>
                      <a:lnTo>
                        <a:pt x="99" y="68"/>
                      </a:lnTo>
                      <a:lnTo>
                        <a:pt x="97" y="75"/>
                      </a:lnTo>
                      <a:lnTo>
                        <a:pt x="97" y="82"/>
                      </a:lnTo>
                      <a:lnTo>
                        <a:pt x="97" y="91"/>
                      </a:lnTo>
                      <a:lnTo>
                        <a:pt x="0" y="90"/>
                      </a:lnTo>
                      <a:lnTo>
                        <a:pt x="3" y="85"/>
                      </a:lnTo>
                      <a:lnTo>
                        <a:pt x="8" y="78"/>
                      </a:lnTo>
                      <a:lnTo>
                        <a:pt x="13" y="71"/>
                      </a:lnTo>
                      <a:lnTo>
                        <a:pt x="18" y="65"/>
                      </a:lnTo>
                      <a:lnTo>
                        <a:pt x="25" y="58"/>
                      </a:lnTo>
                      <a:lnTo>
                        <a:pt x="32" y="51"/>
                      </a:lnTo>
                      <a:lnTo>
                        <a:pt x="39" y="45"/>
                      </a:lnTo>
                      <a:lnTo>
                        <a:pt x="47" y="39"/>
                      </a:lnTo>
                      <a:lnTo>
                        <a:pt x="56" y="32"/>
                      </a:lnTo>
                      <a:lnTo>
                        <a:pt x="66" y="24"/>
                      </a:lnTo>
                      <a:lnTo>
                        <a:pt x="75" y="19"/>
                      </a:lnTo>
                      <a:lnTo>
                        <a:pt x="83" y="15"/>
                      </a:lnTo>
                      <a:lnTo>
                        <a:pt x="91" y="12"/>
                      </a:lnTo>
                      <a:lnTo>
                        <a:pt x="99" y="9"/>
                      </a:lnTo>
                      <a:lnTo>
                        <a:pt x="107" y="6"/>
                      </a:lnTo>
                      <a:lnTo>
                        <a:pt x="117" y="4"/>
                      </a:lnTo>
                      <a:lnTo>
                        <a:pt x="127" y="2"/>
                      </a:lnTo>
                      <a:lnTo>
                        <a:pt x="135" y="1"/>
                      </a:lnTo>
                      <a:lnTo>
                        <a:pt x="143" y="0"/>
                      </a:lnTo>
                      <a:lnTo>
                        <a:pt x="150" y="0"/>
                      </a:lnTo>
                      <a:lnTo>
                        <a:pt x="140" y="9"/>
                      </a:lnTo>
                    </a:path>
                  </a:pathLst>
                </a:custGeom>
                <a:noFill/>
                <a:ln w="12700" cap="rnd">
                  <a:solidFill>
                    <a:srgbClr val="000000"/>
                  </a:solidFill>
                  <a:round/>
                  <a:headEnd/>
                  <a:tailEnd/>
                </a:ln>
              </p:spPr>
              <p:txBody>
                <a:bodyPr/>
                <a:lstStyle/>
                <a:p>
                  <a:endParaRPr lang="zh-CN" altLang="en-US"/>
                </a:p>
              </p:txBody>
            </p:sp>
            <p:sp>
              <p:nvSpPr>
                <p:cNvPr id="17047" name="Freeform 20"/>
                <p:cNvSpPr>
                  <a:spLocks/>
                </p:cNvSpPr>
                <p:nvPr/>
              </p:nvSpPr>
              <p:spPr bwMode="auto">
                <a:xfrm>
                  <a:off x="3150" y="368"/>
                  <a:ext cx="86" cy="3"/>
                </a:xfrm>
                <a:custGeom>
                  <a:avLst/>
                  <a:gdLst>
                    <a:gd name="T0" fmla="*/ 0 w 86"/>
                    <a:gd name="T1" fmla="*/ 2 h 3"/>
                    <a:gd name="T2" fmla="*/ 0 w 86"/>
                    <a:gd name="T3" fmla="*/ 1 h 3"/>
                    <a:gd name="T4" fmla="*/ 2 w 86"/>
                    <a:gd name="T5" fmla="*/ 0 h 3"/>
                    <a:gd name="T6" fmla="*/ 85 w 86"/>
                    <a:gd name="T7" fmla="*/ 0 h 3"/>
                    <a:gd name="T8" fmla="*/ 85 w 86"/>
                    <a:gd name="T9" fmla="*/ 2 h 3"/>
                    <a:gd name="T10" fmla="*/ 0 w 86"/>
                    <a:gd name="T11" fmla="*/ 2 h 3"/>
                    <a:gd name="T12" fmla="*/ 0 60000 65536"/>
                    <a:gd name="T13" fmla="*/ 0 60000 65536"/>
                    <a:gd name="T14" fmla="*/ 0 60000 65536"/>
                    <a:gd name="T15" fmla="*/ 0 60000 65536"/>
                    <a:gd name="T16" fmla="*/ 0 60000 65536"/>
                    <a:gd name="T17" fmla="*/ 0 60000 65536"/>
                    <a:gd name="T18" fmla="*/ 0 w 86"/>
                    <a:gd name="T19" fmla="*/ 0 h 3"/>
                    <a:gd name="T20" fmla="*/ 86 w 86"/>
                    <a:gd name="T21" fmla="*/ 3 h 3"/>
                  </a:gdLst>
                  <a:ahLst/>
                  <a:cxnLst>
                    <a:cxn ang="T12">
                      <a:pos x="T0" y="T1"/>
                    </a:cxn>
                    <a:cxn ang="T13">
                      <a:pos x="T2" y="T3"/>
                    </a:cxn>
                    <a:cxn ang="T14">
                      <a:pos x="T4" y="T5"/>
                    </a:cxn>
                    <a:cxn ang="T15">
                      <a:pos x="T6" y="T7"/>
                    </a:cxn>
                    <a:cxn ang="T16">
                      <a:pos x="T8" y="T9"/>
                    </a:cxn>
                    <a:cxn ang="T17">
                      <a:pos x="T10" y="T11"/>
                    </a:cxn>
                  </a:cxnLst>
                  <a:rect l="T18" t="T19" r="T20" b="T21"/>
                  <a:pathLst>
                    <a:path w="86" h="3">
                      <a:moveTo>
                        <a:pt x="0" y="2"/>
                      </a:moveTo>
                      <a:lnTo>
                        <a:pt x="0" y="1"/>
                      </a:lnTo>
                      <a:lnTo>
                        <a:pt x="2" y="0"/>
                      </a:lnTo>
                      <a:lnTo>
                        <a:pt x="85" y="0"/>
                      </a:lnTo>
                      <a:lnTo>
                        <a:pt x="85" y="2"/>
                      </a:lnTo>
                      <a:lnTo>
                        <a:pt x="0" y="2"/>
                      </a:lnTo>
                    </a:path>
                  </a:pathLst>
                </a:custGeom>
                <a:noFill/>
                <a:ln w="12700" cap="rnd">
                  <a:noFill/>
                  <a:round/>
                  <a:headEnd/>
                  <a:tailEnd/>
                </a:ln>
              </p:spPr>
              <p:txBody>
                <a:bodyPr/>
                <a:lstStyle/>
                <a:p>
                  <a:endParaRPr lang="zh-CN" altLang="en-US"/>
                </a:p>
              </p:txBody>
            </p:sp>
          </p:grpSp>
        </p:grpSp>
        <p:sp>
          <p:nvSpPr>
            <p:cNvPr id="16535" name="Rectangle 21"/>
            <p:cNvSpPr>
              <a:spLocks noChangeArrowheads="1"/>
            </p:cNvSpPr>
            <p:nvPr/>
          </p:nvSpPr>
          <p:spPr bwMode="auto">
            <a:xfrm>
              <a:off x="611" y="846"/>
              <a:ext cx="2116" cy="229"/>
            </a:xfrm>
            <a:prstGeom prst="rect">
              <a:avLst/>
            </a:prstGeom>
            <a:noFill/>
            <a:ln w="12700">
              <a:noFill/>
              <a:miter lim="800000"/>
              <a:headEnd/>
              <a:tailEnd/>
            </a:ln>
          </p:spPr>
          <p:txBody>
            <a:bodyPr lIns="90488" tIns="44450" rIns="90488" bIns="44450">
              <a:spAutoFit/>
            </a:bodyPr>
            <a:lstStyle/>
            <a:p>
              <a:pPr eaLnBrk="0" hangingPunct="0"/>
              <a:r>
                <a:rPr kumimoji="1" lang="en-US" altLang="zh-CN" sz="1800" i="0">
                  <a:latin typeface="Comic Sans MS" pitchFamily="66" charset="0"/>
                </a:rPr>
                <a:t>Massively Parallel Processors</a:t>
              </a:r>
            </a:p>
          </p:txBody>
        </p:sp>
        <p:sp>
          <p:nvSpPr>
            <p:cNvPr id="16536" name="Rectangle 22"/>
            <p:cNvSpPr>
              <a:spLocks noChangeArrowheads="1"/>
            </p:cNvSpPr>
            <p:nvPr/>
          </p:nvSpPr>
          <p:spPr bwMode="auto">
            <a:xfrm>
              <a:off x="4084" y="594"/>
              <a:ext cx="751" cy="406"/>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a:latin typeface="Comic Sans MS" pitchFamily="66" charset="0"/>
                </a:rPr>
                <a:t>Mini-</a:t>
              </a:r>
            </a:p>
            <a:p>
              <a:pPr eaLnBrk="0" hangingPunct="0"/>
              <a:r>
                <a:rPr kumimoji="1" lang="en-US" altLang="zh-CN" sz="1800" i="0">
                  <a:latin typeface="Comic Sans MS" pitchFamily="66" charset="0"/>
                </a:rPr>
                <a:t>computer</a:t>
              </a:r>
            </a:p>
          </p:txBody>
        </p:sp>
        <p:grpSp>
          <p:nvGrpSpPr>
            <p:cNvPr id="16537" name="Group 23"/>
            <p:cNvGrpSpPr>
              <a:grpSpLocks/>
            </p:cNvGrpSpPr>
            <p:nvPr/>
          </p:nvGrpSpPr>
          <p:grpSpPr bwMode="auto">
            <a:xfrm>
              <a:off x="4070" y="333"/>
              <a:ext cx="710" cy="239"/>
              <a:chOff x="4070" y="333"/>
              <a:chExt cx="710" cy="239"/>
            </a:xfrm>
          </p:grpSpPr>
          <p:sp>
            <p:nvSpPr>
              <p:cNvPr id="17025" name="Freeform 24"/>
              <p:cNvSpPr>
                <a:spLocks/>
              </p:cNvSpPr>
              <p:nvPr/>
            </p:nvSpPr>
            <p:spPr bwMode="auto">
              <a:xfrm>
                <a:off x="4250" y="352"/>
                <a:ext cx="84" cy="64"/>
              </a:xfrm>
              <a:custGeom>
                <a:avLst/>
                <a:gdLst>
                  <a:gd name="T0" fmla="*/ 0 w 84"/>
                  <a:gd name="T1" fmla="*/ 63 h 64"/>
                  <a:gd name="T2" fmla="*/ 3 w 84"/>
                  <a:gd name="T3" fmla="*/ 57 h 64"/>
                  <a:gd name="T4" fmla="*/ 7 w 84"/>
                  <a:gd name="T5" fmla="*/ 50 h 64"/>
                  <a:gd name="T6" fmla="*/ 12 w 84"/>
                  <a:gd name="T7" fmla="*/ 44 h 64"/>
                  <a:gd name="T8" fmla="*/ 17 w 84"/>
                  <a:gd name="T9" fmla="*/ 38 h 64"/>
                  <a:gd name="T10" fmla="*/ 23 w 84"/>
                  <a:gd name="T11" fmla="*/ 31 h 64"/>
                  <a:gd name="T12" fmla="*/ 29 w 84"/>
                  <a:gd name="T13" fmla="*/ 24 h 64"/>
                  <a:gd name="T14" fmla="*/ 35 w 84"/>
                  <a:gd name="T15" fmla="*/ 19 h 64"/>
                  <a:gd name="T16" fmla="*/ 40 w 84"/>
                  <a:gd name="T17" fmla="*/ 14 h 64"/>
                  <a:gd name="T18" fmla="*/ 46 w 84"/>
                  <a:gd name="T19" fmla="*/ 10 h 64"/>
                  <a:gd name="T20" fmla="*/ 53 w 84"/>
                  <a:gd name="T21" fmla="*/ 7 h 64"/>
                  <a:gd name="T22" fmla="*/ 59 w 84"/>
                  <a:gd name="T23" fmla="*/ 4 h 64"/>
                  <a:gd name="T24" fmla="*/ 66 w 84"/>
                  <a:gd name="T25" fmla="*/ 1 h 64"/>
                  <a:gd name="T26" fmla="*/ 73 w 84"/>
                  <a:gd name="T27" fmla="*/ 0 h 64"/>
                  <a:gd name="T28" fmla="*/ 79 w 84"/>
                  <a:gd name="T29" fmla="*/ 0 h 64"/>
                  <a:gd name="T30" fmla="*/ 83 w 84"/>
                  <a:gd name="T31" fmla="*/ 1 h 64"/>
                  <a:gd name="T32" fmla="*/ 79 w 84"/>
                  <a:gd name="T33" fmla="*/ 5 h 64"/>
                  <a:gd name="T34" fmla="*/ 74 w 84"/>
                  <a:gd name="T35" fmla="*/ 11 h 64"/>
                  <a:gd name="T36" fmla="*/ 70 w 84"/>
                  <a:gd name="T37" fmla="*/ 16 h 64"/>
                  <a:gd name="T38" fmla="*/ 65 w 84"/>
                  <a:gd name="T39" fmla="*/ 23 h 64"/>
                  <a:gd name="T40" fmla="*/ 61 w 84"/>
                  <a:gd name="T41" fmla="*/ 29 h 64"/>
                  <a:gd name="T42" fmla="*/ 58 w 84"/>
                  <a:gd name="T43" fmla="*/ 35 h 64"/>
                  <a:gd name="T44" fmla="*/ 56 w 84"/>
                  <a:gd name="T45" fmla="*/ 41 h 64"/>
                  <a:gd name="T46" fmla="*/ 53 w 84"/>
                  <a:gd name="T47" fmla="*/ 50 h 64"/>
                  <a:gd name="T48" fmla="*/ 53 w 84"/>
                  <a:gd name="T49" fmla="*/ 57 h 64"/>
                  <a:gd name="T50" fmla="*/ 53 w 84"/>
                  <a:gd name="T51" fmla="*/ 63 h 64"/>
                  <a:gd name="T52" fmla="*/ 0 w 84"/>
                  <a:gd name="T53" fmla="*/ 63 h 6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84"/>
                  <a:gd name="T82" fmla="*/ 0 h 64"/>
                  <a:gd name="T83" fmla="*/ 84 w 84"/>
                  <a:gd name="T84" fmla="*/ 64 h 6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84" h="64">
                    <a:moveTo>
                      <a:pt x="0" y="63"/>
                    </a:moveTo>
                    <a:lnTo>
                      <a:pt x="3" y="57"/>
                    </a:lnTo>
                    <a:lnTo>
                      <a:pt x="7" y="50"/>
                    </a:lnTo>
                    <a:lnTo>
                      <a:pt x="12" y="44"/>
                    </a:lnTo>
                    <a:lnTo>
                      <a:pt x="17" y="38"/>
                    </a:lnTo>
                    <a:lnTo>
                      <a:pt x="23" y="31"/>
                    </a:lnTo>
                    <a:lnTo>
                      <a:pt x="29" y="24"/>
                    </a:lnTo>
                    <a:lnTo>
                      <a:pt x="35" y="19"/>
                    </a:lnTo>
                    <a:lnTo>
                      <a:pt x="40" y="14"/>
                    </a:lnTo>
                    <a:lnTo>
                      <a:pt x="46" y="10"/>
                    </a:lnTo>
                    <a:lnTo>
                      <a:pt x="53" y="7"/>
                    </a:lnTo>
                    <a:lnTo>
                      <a:pt x="59" y="4"/>
                    </a:lnTo>
                    <a:lnTo>
                      <a:pt x="66" y="1"/>
                    </a:lnTo>
                    <a:lnTo>
                      <a:pt x="73" y="0"/>
                    </a:lnTo>
                    <a:lnTo>
                      <a:pt x="79" y="0"/>
                    </a:lnTo>
                    <a:lnTo>
                      <a:pt x="83" y="1"/>
                    </a:lnTo>
                    <a:lnTo>
                      <a:pt x="79" y="5"/>
                    </a:lnTo>
                    <a:lnTo>
                      <a:pt x="74" y="11"/>
                    </a:lnTo>
                    <a:lnTo>
                      <a:pt x="70" y="16"/>
                    </a:lnTo>
                    <a:lnTo>
                      <a:pt x="65" y="23"/>
                    </a:lnTo>
                    <a:lnTo>
                      <a:pt x="61" y="29"/>
                    </a:lnTo>
                    <a:lnTo>
                      <a:pt x="58" y="35"/>
                    </a:lnTo>
                    <a:lnTo>
                      <a:pt x="56" y="41"/>
                    </a:lnTo>
                    <a:lnTo>
                      <a:pt x="53" y="50"/>
                    </a:lnTo>
                    <a:lnTo>
                      <a:pt x="53" y="57"/>
                    </a:lnTo>
                    <a:lnTo>
                      <a:pt x="53" y="63"/>
                    </a:lnTo>
                    <a:lnTo>
                      <a:pt x="0" y="63"/>
                    </a:lnTo>
                  </a:path>
                </a:pathLst>
              </a:custGeom>
              <a:noFill/>
              <a:ln w="12700" cap="rnd">
                <a:solidFill>
                  <a:srgbClr val="000000"/>
                </a:solidFill>
                <a:round/>
                <a:headEnd/>
                <a:tailEnd/>
              </a:ln>
            </p:spPr>
            <p:txBody>
              <a:bodyPr/>
              <a:lstStyle/>
              <a:p>
                <a:endParaRPr lang="zh-CN" altLang="en-US"/>
              </a:p>
            </p:txBody>
          </p:sp>
          <p:sp>
            <p:nvSpPr>
              <p:cNvPr id="17026" name="Freeform 25"/>
              <p:cNvSpPr>
                <a:spLocks/>
              </p:cNvSpPr>
              <p:nvPr/>
            </p:nvSpPr>
            <p:spPr bwMode="auto">
              <a:xfrm>
                <a:off x="4070" y="365"/>
                <a:ext cx="710" cy="207"/>
              </a:xfrm>
              <a:custGeom>
                <a:avLst/>
                <a:gdLst>
                  <a:gd name="T0" fmla="*/ 8 w 710"/>
                  <a:gd name="T1" fmla="*/ 83 h 207"/>
                  <a:gd name="T2" fmla="*/ 30 w 710"/>
                  <a:gd name="T3" fmla="*/ 92 h 207"/>
                  <a:gd name="T4" fmla="*/ 62 w 710"/>
                  <a:gd name="T5" fmla="*/ 102 h 207"/>
                  <a:gd name="T6" fmla="*/ 97 w 710"/>
                  <a:gd name="T7" fmla="*/ 109 h 207"/>
                  <a:gd name="T8" fmla="*/ 131 w 710"/>
                  <a:gd name="T9" fmla="*/ 115 h 207"/>
                  <a:gd name="T10" fmla="*/ 166 w 710"/>
                  <a:gd name="T11" fmla="*/ 122 h 207"/>
                  <a:gd name="T12" fmla="*/ 195 w 710"/>
                  <a:gd name="T13" fmla="*/ 128 h 207"/>
                  <a:gd name="T14" fmla="*/ 212 w 710"/>
                  <a:gd name="T15" fmla="*/ 137 h 207"/>
                  <a:gd name="T16" fmla="*/ 229 w 710"/>
                  <a:gd name="T17" fmla="*/ 153 h 207"/>
                  <a:gd name="T18" fmla="*/ 253 w 710"/>
                  <a:gd name="T19" fmla="*/ 177 h 207"/>
                  <a:gd name="T20" fmla="*/ 278 w 710"/>
                  <a:gd name="T21" fmla="*/ 198 h 207"/>
                  <a:gd name="T22" fmla="*/ 295 w 710"/>
                  <a:gd name="T23" fmla="*/ 181 h 207"/>
                  <a:gd name="T24" fmla="*/ 305 w 710"/>
                  <a:gd name="T25" fmla="*/ 145 h 207"/>
                  <a:gd name="T26" fmla="*/ 312 w 710"/>
                  <a:gd name="T27" fmla="*/ 130 h 207"/>
                  <a:gd name="T28" fmla="*/ 353 w 710"/>
                  <a:gd name="T29" fmla="*/ 123 h 207"/>
                  <a:gd name="T30" fmla="*/ 394 w 710"/>
                  <a:gd name="T31" fmla="*/ 116 h 207"/>
                  <a:gd name="T32" fmla="*/ 425 w 710"/>
                  <a:gd name="T33" fmla="*/ 116 h 207"/>
                  <a:gd name="T34" fmla="*/ 458 w 710"/>
                  <a:gd name="T35" fmla="*/ 122 h 207"/>
                  <a:gd name="T36" fmla="*/ 483 w 710"/>
                  <a:gd name="T37" fmla="*/ 105 h 207"/>
                  <a:gd name="T38" fmla="*/ 508 w 710"/>
                  <a:gd name="T39" fmla="*/ 98 h 207"/>
                  <a:gd name="T40" fmla="*/ 540 w 710"/>
                  <a:gd name="T41" fmla="*/ 98 h 207"/>
                  <a:gd name="T42" fmla="*/ 573 w 710"/>
                  <a:gd name="T43" fmla="*/ 111 h 207"/>
                  <a:gd name="T44" fmla="*/ 610 w 710"/>
                  <a:gd name="T45" fmla="*/ 141 h 207"/>
                  <a:gd name="T46" fmla="*/ 653 w 710"/>
                  <a:gd name="T47" fmla="*/ 176 h 207"/>
                  <a:gd name="T48" fmla="*/ 696 w 710"/>
                  <a:gd name="T49" fmla="*/ 190 h 207"/>
                  <a:gd name="T50" fmla="*/ 697 w 710"/>
                  <a:gd name="T51" fmla="*/ 178 h 207"/>
                  <a:gd name="T52" fmla="*/ 677 w 710"/>
                  <a:gd name="T53" fmla="*/ 153 h 207"/>
                  <a:gd name="T54" fmla="*/ 653 w 710"/>
                  <a:gd name="T55" fmla="*/ 128 h 207"/>
                  <a:gd name="T56" fmla="*/ 637 w 710"/>
                  <a:gd name="T57" fmla="*/ 104 h 207"/>
                  <a:gd name="T58" fmla="*/ 637 w 710"/>
                  <a:gd name="T59" fmla="*/ 78 h 207"/>
                  <a:gd name="T60" fmla="*/ 654 w 710"/>
                  <a:gd name="T61" fmla="*/ 51 h 207"/>
                  <a:gd name="T62" fmla="*/ 676 w 710"/>
                  <a:gd name="T63" fmla="*/ 32 h 207"/>
                  <a:gd name="T64" fmla="*/ 695 w 710"/>
                  <a:gd name="T65" fmla="*/ 16 h 207"/>
                  <a:gd name="T66" fmla="*/ 696 w 710"/>
                  <a:gd name="T67" fmla="*/ 7 h 207"/>
                  <a:gd name="T68" fmla="*/ 669 w 710"/>
                  <a:gd name="T69" fmla="*/ 8 h 207"/>
                  <a:gd name="T70" fmla="*/ 645 w 710"/>
                  <a:gd name="T71" fmla="*/ 14 h 207"/>
                  <a:gd name="T72" fmla="*/ 623 w 710"/>
                  <a:gd name="T73" fmla="*/ 26 h 207"/>
                  <a:gd name="T74" fmla="*/ 585 w 710"/>
                  <a:gd name="T75" fmla="*/ 49 h 207"/>
                  <a:gd name="T76" fmla="*/ 540 w 710"/>
                  <a:gd name="T77" fmla="*/ 52 h 207"/>
                  <a:gd name="T78" fmla="*/ 484 w 710"/>
                  <a:gd name="T79" fmla="*/ 46 h 207"/>
                  <a:gd name="T80" fmla="*/ 449 w 710"/>
                  <a:gd name="T81" fmla="*/ 32 h 207"/>
                  <a:gd name="T82" fmla="*/ 438 w 710"/>
                  <a:gd name="T83" fmla="*/ 16 h 207"/>
                  <a:gd name="T84" fmla="*/ 388 w 710"/>
                  <a:gd name="T85" fmla="*/ 18 h 207"/>
                  <a:gd name="T86" fmla="*/ 347 w 710"/>
                  <a:gd name="T87" fmla="*/ 5 h 207"/>
                  <a:gd name="T88" fmla="*/ 192 w 710"/>
                  <a:gd name="T89" fmla="*/ 0 h 207"/>
                  <a:gd name="T90" fmla="*/ 104 w 710"/>
                  <a:gd name="T91" fmla="*/ 9 h 207"/>
                  <a:gd name="T92" fmla="*/ 26 w 710"/>
                  <a:gd name="T93" fmla="*/ 34 h 207"/>
                  <a:gd name="T94" fmla="*/ 26 w 710"/>
                  <a:gd name="T95" fmla="*/ 48 h 207"/>
                  <a:gd name="T96" fmla="*/ 8 w 710"/>
                  <a:gd name="T97" fmla="*/ 64 h 207"/>
                  <a:gd name="T98" fmla="*/ 2 w 710"/>
                  <a:gd name="T99" fmla="*/ 74 h 20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10"/>
                  <a:gd name="T151" fmla="*/ 0 h 207"/>
                  <a:gd name="T152" fmla="*/ 710 w 710"/>
                  <a:gd name="T153" fmla="*/ 207 h 20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10" h="207">
                    <a:moveTo>
                      <a:pt x="0" y="78"/>
                    </a:moveTo>
                    <a:lnTo>
                      <a:pt x="3" y="80"/>
                    </a:lnTo>
                    <a:lnTo>
                      <a:pt x="8" y="83"/>
                    </a:lnTo>
                    <a:lnTo>
                      <a:pt x="16" y="87"/>
                    </a:lnTo>
                    <a:lnTo>
                      <a:pt x="22" y="89"/>
                    </a:lnTo>
                    <a:lnTo>
                      <a:pt x="30" y="92"/>
                    </a:lnTo>
                    <a:lnTo>
                      <a:pt x="41" y="95"/>
                    </a:lnTo>
                    <a:lnTo>
                      <a:pt x="52" y="99"/>
                    </a:lnTo>
                    <a:lnTo>
                      <a:pt x="62" y="102"/>
                    </a:lnTo>
                    <a:lnTo>
                      <a:pt x="73" y="104"/>
                    </a:lnTo>
                    <a:lnTo>
                      <a:pt x="84" y="106"/>
                    </a:lnTo>
                    <a:lnTo>
                      <a:pt x="97" y="109"/>
                    </a:lnTo>
                    <a:lnTo>
                      <a:pt x="109" y="111"/>
                    </a:lnTo>
                    <a:lnTo>
                      <a:pt x="120" y="113"/>
                    </a:lnTo>
                    <a:lnTo>
                      <a:pt x="131" y="115"/>
                    </a:lnTo>
                    <a:lnTo>
                      <a:pt x="141" y="117"/>
                    </a:lnTo>
                    <a:lnTo>
                      <a:pt x="155" y="120"/>
                    </a:lnTo>
                    <a:lnTo>
                      <a:pt x="166" y="122"/>
                    </a:lnTo>
                    <a:lnTo>
                      <a:pt x="177" y="124"/>
                    </a:lnTo>
                    <a:lnTo>
                      <a:pt x="187" y="125"/>
                    </a:lnTo>
                    <a:lnTo>
                      <a:pt x="195" y="128"/>
                    </a:lnTo>
                    <a:lnTo>
                      <a:pt x="202" y="131"/>
                    </a:lnTo>
                    <a:lnTo>
                      <a:pt x="207" y="133"/>
                    </a:lnTo>
                    <a:lnTo>
                      <a:pt x="212" y="137"/>
                    </a:lnTo>
                    <a:lnTo>
                      <a:pt x="217" y="141"/>
                    </a:lnTo>
                    <a:lnTo>
                      <a:pt x="222" y="147"/>
                    </a:lnTo>
                    <a:lnTo>
                      <a:pt x="229" y="153"/>
                    </a:lnTo>
                    <a:lnTo>
                      <a:pt x="236" y="162"/>
                    </a:lnTo>
                    <a:lnTo>
                      <a:pt x="244" y="169"/>
                    </a:lnTo>
                    <a:lnTo>
                      <a:pt x="253" y="177"/>
                    </a:lnTo>
                    <a:lnTo>
                      <a:pt x="260" y="185"/>
                    </a:lnTo>
                    <a:lnTo>
                      <a:pt x="269" y="191"/>
                    </a:lnTo>
                    <a:lnTo>
                      <a:pt x="278" y="198"/>
                    </a:lnTo>
                    <a:lnTo>
                      <a:pt x="288" y="206"/>
                    </a:lnTo>
                    <a:lnTo>
                      <a:pt x="292" y="193"/>
                    </a:lnTo>
                    <a:lnTo>
                      <a:pt x="295" y="181"/>
                    </a:lnTo>
                    <a:lnTo>
                      <a:pt x="300" y="169"/>
                    </a:lnTo>
                    <a:lnTo>
                      <a:pt x="303" y="155"/>
                    </a:lnTo>
                    <a:lnTo>
                      <a:pt x="305" y="145"/>
                    </a:lnTo>
                    <a:lnTo>
                      <a:pt x="305" y="138"/>
                    </a:lnTo>
                    <a:lnTo>
                      <a:pt x="301" y="132"/>
                    </a:lnTo>
                    <a:lnTo>
                      <a:pt x="312" y="130"/>
                    </a:lnTo>
                    <a:lnTo>
                      <a:pt x="323" y="128"/>
                    </a:lnTo>
                    <a:lnTo>
                      <a:pt x="337" y="126"/>
                    </a:lnTo>
                    <a:lnTo>
                      <a:pt x="353" y="123"/>
                    </a:lnTo>
                    <a:lnTo>
                      <a:pt x="369" y="120"/>
                    </a:lnTo>
                    <a:lnTo>
                      <a:pt x="381" y="118"/>
                    </a:lnTo>
                    <a:lnTo>
                      <a:pt x="394" y="116"/>
                    </a:lnTo>
                    <a:lnTo>
                      <a:pt x="406" y="115"/>
                    </a:lnTo>
                    <a:lnTo>
                      <a:pt x="417" y="114"/>
                    </a:lnTo>
                    <a:lnTo>
                      <a:pt x="425" y="116"/>
                    </a:lnTo>
                    <a:lnTo>
                      <a:pt x="433" y="120"/>
                    </a:lnTo>
                    <a:lnTo>
                      <a:pt x="440" y="125"/>
                    </a:lnTo>
                    <a:lnTo>
                      <a:pt x="458" y="122"/>
                    </a:lnTo>
                    <a:lnTo>
                      <a:pt x="477" y="118"/>
                    </a:lnTo>
                    <a:lnTo>
                      <a:pt x="493" y="115"/>
                    </a:lnTo>
                    <a:lnTo>
                      <a:pt x="483" y="105"/>
                    </a:lnTo>
                    <a:lnTo>
                      <a:pt x="489" y="103"/>
                    </a:lnTo>
                    <a:lnTo>
                      <a:pt x="498" y="100"/>
                    </a:lnTo>
                    <a:lnTo>
                      <a:pt x="508" y="98"/>
                    </a:lnTo>
                    <a:lnTo>
                      <a:pt x="519" y="96"/>
                    </a:lnTo>
                    <a:lnTo>
                      <a:pt x="529" y="97"/>
                    </a:lnTo>
                    <a:lnTo>
                      <a:pt x="540" y="98"/>
                    </a:lnTo>
                    <a:lnTo>
                      <a:pt x="551" y="101"/>
                    </a:lnTo>
                    <a:lnTo>
                      <a:pt x="562" y="104"/>
                    </a:lnTo>
                    <a:lnTo>
                      <a:pt x="573" y="111"/>
                    </a:lnTo>
                    <a:lnTo>
                      <a:pt x="587" y="120"/>
                    </a:lnTo>
                    <a:lnTo>
                      <a:pt x="596" y="129"/>
                    </a:lnTo>
                    <a:lnTo>
                      <a:pt x="610" y="141"/>
                    </a:lnTo>
                    <a:lnTo>
                      <a:pt x="623" y="155"/>
                    </a:lnTo>
                    <a:lnTo>
                      <a:pt x="639" y="167"/>
                    </a:lnTo>
                    <a:lnTo>
                      <a:pt x="653" y="176"/>
                    </a:lnTo>
                    <a:lnTo>
                      <a:pt x="666" y="184"/>
                    </a:lnTo>
                    <a:lnTo>
                      <a:pt x="679" y="188"/>
                    </a:lnTo>
                    <a:lnTo>
                      <a:pt x="696" y="190"/>
                    </a:lnTo>
                    <a:lnTo>
                      <a:pt x="709" y="190"/>
                    </a:lnTo>
                    <a:lnTo>
                      <a:pt x="702" y="184"/>
                    </a:lnTo>
                    <a:lnTo>
                      <a:pt x="697" y="178"/>
                    </a:lnTo>
                    <a:lnTo>
                      <a:pt x="695" y="174"/>
                    </a:lnTo>
                    <a:lnTo>
                      <a:pt x="685" y="160"/>
                    </a:lnTo>
                    <a:lnTo>
                      <a:pt x="677" y="153"/>
                    </a:lnTo>
                    <a:lnTo>
                      <a:pt x="668" y="146"/>
                    </a:lnTo>
                    <a:lnTo>
                      <a:pt x="659" y="137"/>
                    </a:lnTo>
                    <a:lnTo>
                      <a:pt x="653" y="128"/>
                    </a:lnTo>
                    <a:lnTo>
                      <a:pt x="647" y="120"/>
                    </a:lnTo>
                    <a:lnTo>
                      <a:pt x="641" y="111"/>
                    </a:lnTo>
                    <a:lnTo>
                      <a:pt x="637" y="104"/>
                    </a:lnTo>
                    <a:lnTo>
                      <a:pt x="635" y="96"/>
                    </a:lnTo>
                    <a:lnTo>
                      <a:pt x="634" y="87"/>
                    </a:lnTo>
                    <a:lnTo>
                      <a:pt x="637" y="78"/>
                    </a:lnTo>
                    <a:lnTo>
                      <a:pt x="641" y="68"/>
                    </a:lnTo>
                    <a:lnTo>
                      <a:pt x="647" y="60"/>
                    </a:lnTo>
                    <a:lnTo>
                      <a:pt x="654" y="51"/>
                    </a:lnTo>
                    <a:lnTo>
                      <a:pt x="661" y="45"/>
                    </a:lnTo>
                    <a:lnTo>
                      <a:pt x="668" y="39"/>
                    </a:lnTo>
                    <a:lnTo>
                      <a:pt x="676" y="32"/>
                    </a:lnTo>
                    <a:lnTo>
                      <a:pt x="684" y="24"/>
                    </a:lnTo>
                    <a:lnTo>
                      <a:pt x="689" y="20"/>
                    </a:lnTo>
                    <a:lnTo>
                      <a:pt x="695" y="16"/>
                    </a:lnTo>
                    <a:lnTo>
                      <a:pt x="700" y="12"/>
                    </a:lnTo>
                    <a:lnTo>
                      <a:pt x="704" y="8"/>
                    </a:lnTo>
                    <a:lnTo>
                      <a:pt x="696" y="7"/>
                    </a:lnTo>
                    <a:lnTo>
                      <a:pt x="686" y="7"/>
                    </a:lnTo>
                    <a:lnTo>
                      <a:pt x="677" y="7"/>
                    </a:lnTo>
                    <a:lnTo>
                      <a:pt x="669" y="8"/>
                    </a:lnTo>
                    <a:lnTo>
                      <a:pt x="659" y="9"/>
                    </a:lnTo>
                    <a:lnTo>
                      <a:pt x="652" y="12"/>
                    </a:lnTo>
                    <a:lnTo>
                      <a:pt x="645" y="14"/>
                    </a:lnTo>
                    <a:lnTo>
                      <a:pt x="638" y="17"/>
                    </a:lnTo>
                    <a:lnTo>
                      <a:pt x="630" y="21"/>
                    </a:lnTo>
                    <a:lnTo>
                      <a:pt x="623" y="26"/>
                    </a:lnTo>
                    <a:lnTo>
                      <a:pt x="609" y="35"/>
                    </a:lnTo>
                    <a:lnTo>
                      <a:pt x="599" y="41"/>
                    </a:lnTo>
                    <a:lnTo>
                      <a:pt x="585" y="49"/>
                    </a:lnTo>
                    <a:lnTo>
                      <a:pt x="572" y="51"/>
                    </a:lnTo>
                    <a:lnTo>
                      <a:pt x="558" y="50"/>
                    </a:lnTo>
                    <a:lnTo>
                      <a:pt x="540" y="52"/>
                    </a:lnTo>
                    <a:lnTo>
                      <a:pt x="523" y="50"/>
                    </a:lnTo>
                    <a:lnTo>
                      <a:pt x="504" y="50"/>
                    </a:lnTo>
                    <a:lnTo>
                      <a:pt x="484" y="46"/>
                    </a:lnTo>
                    <a:lnTo>
                      <a:pt x="464" y="41"/>
                    </a:lnTo>
                    <a:lnTo>
                      <a:pt x="452" y="37"/>
                    </a:lnTo>
                    <a:lnTo>
                      <a:pt x="449" y="32"/>
                    </a:lnTo>
                    <a:lnTo>
                      <a:pt x="452" y="28"/>
                    </a:lnTo>
                    <a:lnTo>
                      <a:pt x="461" y="22"/>
                    </a:lnTo>
                    <a:lnTo>
                      <a:pt x="438" y="16"/>
                    </a:lnTo>
                    <a:lnTo>
                      <a:pt x="405" y="8"/>
                    </a:lnTo>
                    <a:lnTo>
                      <a:pt x="397" y="14"/>
                    </a:lnTo>
                    <a:lnTo>
                      <a:pt x="388" y="18"/>
                    </a:lnTo>
                    <a:lnTo>
                      <a:pt x="379" y="20"/>
                    </a:lnTo>
                    <a:lnTo>
                      <a:pt x="365" y="21"/>
                    </a:lnTo>
                    <a:lnTo>
                      <a:pt x="347" y="5"/>
                    </a:lnTo>
                    <a:lnTo>
                      <a:pt x="331" y="17"/>
                    </a:lnTo>
                    <a:lnTo>
                      <a:pt x="215" y="1"/>
                    </a:lnTo>
                    <a:lnTo>
                      <a:pt x="192" y="0"/>
                    </a:lnTo>
                    <a:lnTo>
                      <a:pt x="171" y="1"/>
                    </a:lnTo>
                    <a:lnTo>
                      <a:pt x="148" y="3"/>
                    </a:lnTo>
                    <a:lnTo>
                      <a:pt x="104" y="9"/>
                    </a:lnTo>
                    <a:lnTo>
                      <a:pt x="63" y="19"/>
                    </a:lnTo>
                    <a:lnTo>
                      <a:pt x="41" y="27"/>
                    </a:lnTo>
                    <a:lnTo>
                      <a:pt x="26" y="34"/>
                    </a:lnTo>
                    <a:lnTo>
                      <a:pt x="42" y="38"/>
                    </a:lnTo>
                    <a:lnTo>
                      <a:pt x="32" y="43"/>
                    </a:lnTo>
                    <a:lnTo>
                      <a:pt x="26" y="48"/>
                    </a:lnTo>
                    <a:lnTo>
                      <a:pt x="14" y="57"/>
                    </a:lnTo>
                    <a:lnTo>
                      <a:pt x="12" y="60"/>
                    </a:lnTo>
                    <a:lnTo>
                      <a:pt x="8" y="64"/>
                    </a:lnTo>
                    <a:lnTo>
                      <a:pt x="6" y="66"/>
                    </a:lnTo>
                    <a:lnTo>
                      <a:pt x="4" y="71"/>
                    </a:lnTo>
                    <a:lnTo>
                      <a:pt x="2" y="74"/>
                    </a:lnTo>
                    <a:lnTo>
                      <a:pt x="0" y="78"/>
                    </a:lnTo>
                  </a:path>
                </a:pathLst>
              </a:custGeom>
              <a:noFill/>
              <a:ln w="12700" cap="rnd">
                <a:solidFill>
                  <a:srgbClr val="000000"/>
                </a:solidFill>
                <a:round/>
                <a:headEnd/>
                <a:tailEnd/>
              </a:ln>
            </p:spPr>
            <p:txBody>
              <a:bodyPr/>
              <a:lstStyle/>
              <a:p>
                <a:endParaRPr lang="zh-CN" altLang="en-US"/>
              </a:p>
            </p:txBody>
          </p:sp>
          <p:grpSp>
            <p:nvGrpSpPr>
              <p:cNvPr id="17027" name="Group 26"/>
              <p:cNvGrpSpPr>
                <a:grpSpLocks/>
              </p:cNvGrpSpPr>
              <p:nvPr/>
            </p:nvGrpSpPr>
            <p:grpSpPr bwMode="auto">
              <a:xfrm>
                <a:off x="4134" y="429"/>
                <a:ext cx="8" cy="8"/>
                <a:chOff x="4134" y="429"/>
                <a:chExt cx="8" cy="8"/>
              </a:xfrm>
            </p:grpSpPr>
            <p:sp>
              <p:nvSpPr>
                <p:cNvPr id="17038" name="Oval 27"/>
                <p:cNvSpPr>
                  <a:spLocks noChangeArrowheads="1"/>
                </p:cNvSpPr>
                <p:nvPr/>
              </p:nvSpPr>
              <p:spPr bwMode="auto">
                <a:xfrm>
                  <a:off x="4134" y="429"/>
                  <a:ext cx="6" cy="6"/>
                </a:xfrm>
                <a:prstGeom prst="ellipse">
                  <a:avLst/>
                </a:prstGeom>
                <a:noFill/>
                <a:ln w="12700">
                  <a:solidFill>
                    <a:srgbClr val="000000"/>
                  </a:solidFill>
                  <a:round/>
                  <a:headEnd/>
                  <a:tailEnd/>
                </a:ln>
              </p:spPr>
              <p:txBody>
                <a:bodyPr wrap="none" anchor="ctr"/>
                <a:lstStyle/>
                <a:p>
                  <a:endParaRPr lang="zh-CN" altLang="en-US"/>
                </a:p>
              </p:txBody>
            </p:sp>
            <p:sp>
              <p:nvSpPr>
                <p:cNvPr id="17039" name="Arc 28"/>
                <p:cNvSpPr>
                  <a:spLocks/>
                </p:cNvSpPr>
                <p:nvPr/>
              </p:nvSpPr>
              <p:spPr bwMode="auto">
                <a:xfrm>
                  <a:off x="4135" y="430"/>
                  <a:ext cx="7" cy="7"/>
                </a:xfrm>
                <a:custGeom>
                  <a:avLst/>
                  <a:gdLst>
                    <a:gd name="T0" fmla="*/ 0 w 43200"/>
                    <a:gd name="T1" fmla="*/ 0 h 40920"/>
                    <a:gd name="T2" fmla="*/ 0 w 43200"/>
                    <a:gd name="T3" fmla="*/ 0 h 40920"/>
                    <a:gd name="T4" fmla="*/ 0 w 43200"/>
                    <a:gd name="T5" fmla="*/ 0 h 40920"/>
                    <a:gd name="T6" fmla="*/ 0 60000 65536"/>
                    <a:gd name="T7" fmla="*/ 0 60000 65536"/>
                    <a:gd name="T8" fmla="*/ 0 60000 65536"/>
                    <a:gd name="T9" fmla="*/ 0 w 43200"/>
                    <a:gd name="T10" fmla="*/ 0 h 40920"/>
                    <a:gd name="T11" fmla="*/ 43200 w 43200"/>
                    <a:gd name="T12" fmla="*/ 40920 h 40920"/>
                  </a:gdLst>
                  <a:ahLst/>
                  <a:cxnLst>
                    <a:cxn ang="T6">
                      <a:pos x="T0" y="T1"/>
                    </a:cxn>
                    <a:cxn ang="T7">
                      <a:pos x="T2" y="T3"/>
                    </a:cxn>
                    <a:cxn ang="T8">
                      <a:pos x="T4" y="T5"/>
                    </a:cxn>
                  </a:cxnLst>
                  <a:rect l="T9" t="T10" r="T11" b="T12"/>
                  <a:pathLst>
                    <a:path w="43200" h="40920" fill="none" extrusionOk="0">
                      <a:moveTo>
                        <a:pt x="6326" y="36873"/>
                      </a:moveTo>
                      <a:cubicBezTo>
                        <a:pt x="2275" y="32822"/>
                        <a:pt x="0" y="27328"/>
                        <a:pt x="0" y="21600"/>
                      </a:cubicBezTo>
                      <a:cubicBezTo>
                        <a:pt x="0" y="9670"/>
                        <a:pt x="9670" y="0"/>
                        <a:pt x="21600" y="0"/>
                      </a:cubicBezTo>
                      <a:cubicBezTo>
                        <a:pt x="33529" y="0"/>
                        <a:pt x="43200" y="9670"/>
                        <a:pt x="43200" y="21600"/>
                      </a:cubicBezTo>
                      <a:cubicBezTo>
                        <a:pt x="43200" y="29781"/>
                        <a:pt x="38577" y="37260"/>
                        <a:pt x="31259" y="40919"/>
                      </a:cubicBezTo>
                    </a:path>
                    <a:path w="43200" h="40920" stroke="0" extrusionOk="0">
                      <a:moveTo>
                        <a:pt x="6326" y="36873"/>
                      </a:moveTo>
                      <a:cubicBezTo>
                        <a:pt x="2275" y="32822"/>
                        <a:pt x="0" y="27328"/>
                        <a:pt x="0" y="21600"/>
                      </a:cubicBezTo>
                      <a:cubicBezTo>
                        <a:pt x="0" y="9670"/>
                        <a:pt x="9670" y="0"/>
                        <a:pt x="21600" y="0"/>
                      </a:cubicBezTo>
                      <a:cubicBezTo>
                        <a:pt x="33529" y="0"/>
                        <a:pt x="43200" y="9670"/>
                        <a:pt x="43200" y="21600"/>
                      </a:cubicBezTo>
                      <a:cubicBezTo>
                        <a:pt x="43200" y="29781"/>
                        <a:pt x="38577" y="37260"/>
                        <a:pt x="31259" y="40919"/>
                      </a:cubicBezTo>
                      <a:lnTo>
                        <a:pt x="21600" y="21600"/>
                      </a:lnTo>
                      <a:close/>
                    </a:path>
                  </a:pathLst>
                </a:custGeom>
                <a:noFill/>
                <a:ln w="127000" cap="rnd">
                  <a:noFill/>
                  <a:round/>
                  <a:headEnd/>
                  <a:tailEnd/>
                </a:ln>
              </p:spPr>
              <p:txBody>
                <a:bodyPr wrap="none" anchor="ctr"/>
                <a:lstStyle/>
                <a:p>
                  <a:endParaRPr lang="zh-CN" altLang="en-US"/>
                </a:p>
              </p:txBody>
            </p:sp>
          </p:grpSp>
          <p:grpSp>
            <p:nvGrpSpPr>
              <p:cNvPr id="17028" name="Group 29"/>
              <p:cNvGrpSpPr>
                <a:grpSpLocks/>
              </p:cNvGrpSpPr>
              <p:nvPr/>
            </p:nvGrpSpPr>
            <p:grpSpPr bwMode="auto">
              <a:xfrm>
                <a:off x="4174" y="395"/>
                <a:ext cx="38" cy="25"/>
                <a:chOff x="4174" y="395"/>
                <a:chExt cx="38" cy="25"/>
              </a:xfrm>
            </p:grpSpPr>
            <p:sp>
              <p:nvSpPr>
                <p:cNvPr id="17033" name="Arc 30"/>
                <p:cNvSpPr>
                  <a:spLocks/>
                </p:cNvSpPr>
                <p:nvPr/>
              </p:nvSpPr>
              <p:spPr bwMode="auto">
                <a:xfrm>
                  <a:off x="4183" y="395"/>
                  <a:ext cx="1" cy="25"/>
                </a:xfrm>
                <a:custGeom>
                  <a:avLst/>
                  <a:gdLst>
                    <a:gd name="T0" fmla="*/ 0 w 41073"/>
                    <a:gd name="T1" fmla="*/ 0 h 43200"/>
                    <a:gd name="T2" fmla="*/ 0 w 41073"/>
                    <a:gd name="T3" fmla="*/ 0 h 43200"/>
                    <a:gd name="T4" fmla="*/ 0 w 41073"/>
                    <a:gd name="T5" fmla="*/ 0 h 43200"/>
                    <a:gd name="T6" fmla="*/ 0 60000 65536"/>
                    <a:gd name="T7" fmla="*/ 0 60000 65536"/>
                    <a:gd name="T8" fmla="*/ 0 60000 65536"/>
                    <a:gd name="T9" fmla="*/ 0 w 41073"/>
                    <a:gd name="T10" fmla="*/ 0 h 43200"/>
                    <a:gd name="T11" fmla="*/ 41073 w 41073"/>
                    <a:gd name="T12" fmla="*/ 43200 h 43200"/>
                  </a:gdLst>
                  <a:ahLst/>
                  <a:cxnLst>
                    <a:cxn ang="T6">
                      <a:pos x="T0" y="T1"/>
                    </a:cxn>
                    <a:cxn ang="T7">
                      <a:pos x="T2" y="T3"/>
                    </a:cxn>
                    <a:cxn ang="T8">
                      <a:pos x="T4" y="T5"/>
                    </a:cxn>
                  </a:cxnLst>
                  <a:rect l="T9" t="T10" r="T11" b="T12"/>
                  <a:pathLst>
                    <a:path w="41073" h="43200" fill="none" extrusionOk="0">
                      <a:moveTo>
                        <a:pt x="309" y="11635"/>
                      </a:moveTo>
                      <a:cubicBezTo>
                        <a:pt x="4026" y="4485"/>
                        <a:pt x="11414" y="-1"/>
                        <a:pt x="19473" y="0"/>
                      </a:cubicBezTo>
                      <a:cubicBezTo>
                        <a:pt x="31402" y="0"/>
                        <a:pt x="41073" y="9670"/>
                        <a:pt x="41073" y="21600"/>
                      </a:cubicBezTo>
                      <a:cubicBezTo>
                        <a:pt x="41073" y="33529"/>
                        <a:pt x="31402" y="43200"/>
                        <a:pt x="19473" y="43200"/>
                      </a:cubicBezTo>
                      <a:cubicBezTo>
                        <a:pt x="11165" y="43200"/>
                        <a:pt x="3594" y="38436"/>
                        <a:pt x="0" y="30946"/>
                      </a:cubicBezTo>
                    </a:path>
                    <a:path w="41073" h="43200" stroke="0" extrusionOk="0">
                      <a:moveTo>
                        <a:pt x="309" y="11635"/>
                      </a:moveTo>
                      <a:cubicBezTo>
                        <a:pt x="4026" y="4485"/>
                        <a:pt x="11414" y="-1"/>
                        <a:pt x="19473" y="0"/>
                      </a:cubicBezTo>
                      <a:cubicBezTo>
                        <a:pt x="31402" y="0"/>
                        <a:pt x="41073" y="9670"/>
                        <a:pt x="41073" y="21600"/>
                      </a:cubicBezTo>
                      <a:cubicBezTo>
                        <a:pt x="41073" y="33529"/>
                        <a:pt x="31402" y="43200"/>
                        <a:pt x="19473" y="43200"/>
                      </a:cubicBezTo>
                      <a:cubicBezTo>
                        <a:pt x="11165" y="43200"/>
                        <a:pt x="3594" y="38436"/>
                        <a:pt x="0" y="30946"/>
                      </a:cubicBezTo>
                      <a:lnTo>
                        <a:pt x="19473" y="21600"/>
                      </a:lnTo>
                      <a:close/>
                    </a:path>
                  </a:pathLst>
                </a:custGeom>
                <a:noFill/>
                <a:ln w="12700" cap="rnd">
                  <a:solidFill>
                    <a:srgbClr val="000000"/>
                  </a:solidFill>
                  <a:round/>
                  <a:headEnd/>
                  <a:tailEnd/>
                </a:ln>
              </p:spPr>
              <p:txBody>
                <a:bodyPr wrap="none" anchor="ctr"/>
                <a:lstStyle/>
                <a:p>
                  <a:endParaRPr lang="zh-CN" altLang="en-US"/>
                </a:p>
              </p:txBody>
            </p:sp>
            <p:sp>
              <p:nvSpPr>
                <p:cNvPr id="17034" name="Arc 31"/>
                <p:cNvSpPr>
                  <a:spLocks/>
                </p:cNvSpPr>
                <p:nvPr/>
              </p:nvSpPr>
              <p:spPr bwMode="auto">
                <a:xfrm>
                  <a:off x="4174" y="395"/>
                  <a:ext cx="1" cy="25"/>
                </a:xfrm>
                <a:custGeom>
                  <a:avLst/>
                  <a:gdLst>
                    <a:gd name="T0" fmla="*/ 0 w 41073"/>
                    <a:gd name="T1" fmla="*/ 0 h 43200"/>
                    <a:gd name="T2" fmla="*/ 0 w 41073"/>
                    <a:gd name="T3" fmla="*/ 0 h 43200"/>
                    <a:gd name="T4" fmla="*/ 0 w 41073"/>
                    <a:gd name="T5" fmla="*/ 0 h 43200"/>
                    <a:gd name="T6" fmla="*/ 0 60000 65536"/>
                    <a:gd name="T7" fmla="*/ 0 60000 65536"/>
                    <a:gd name="T8" fmla="*/ 0 60000 65536"/>
                    <a:gd name="T9" fmla="*/ 0 w 41073"/>
                    <a:gd name="T10" fmla="*/ 0 h 43200"/>
                    <a:gd name="T11" fmla="*/ 41073 w 41073"/>
                    <a:gd name="T12" fmla="*/ 43200 h 43200"/>
                  </a:gdLst>
                  <a:ahLst/>
                  <a:cxnLst>
                    <a:cxn ang="T6">
                      <a:pos x="T0" y="T1"/>
                    </a:cxn>
                    <a:cxn ang="T7">
                      <a:pos x="T2" y="T3"/>
                    </a:cxn>
                    <a:cxn ang="T8">
                      <a:pos x="T4" y="T5"/>
                    </a:cxn>
                  </a:cxnLst>
                  <a:rect l="T9" t="T10" r="T11" b="T12"/>
                  <a:pathLst>
                    <a:path w="41073" h="43200" fill="none" extrusionOk="0">
                      <a:moveTo>
                        <a:pt x="309" y="11635"/>
                      </a:moveTo>
                      <a:cubicBezTo>
                        <a:pt x="4026" y="4485"/>
                        <a:pt x="11414" y="-1"/>
                        <a:pt x="19473" y="0"/>
                      </a:cubicBezTo>
                      <a:cubicBezTo>
                        <a:pt x="31402" y="0"/>
                        <a:pt x="41073" y="9670"/>
                        <a:pt x="41073" y="21600"/>
                      </a:cubicBezTo>
                      <a:cubicBezTo>
                        <a:pt x="41073" y="33529"/>
                        <a:pt x="31402" y="43200"/>
                        <a:pt x="19473" y="43200"/>
                      </a:cubicBezTo>
                      <a:cubicBezTo>
                        <a:pt x="11165" y="43200"/>
                        <a:pt x="3594" y="38436"/>
                        <a:pt x="0" y="30946"/>
                      </a:cubicBezTo>
                    </a:path>
                    <a:path w="41073" h="43200" stroke="0" extrusionOk="0">
                      <a:moveTo>
                        <a:pt x="309" y="11635"/>
                      </a:moveTo>
                      <a:cubicBezTo>
                        <a:pt x="4026" y="4485"/>
                        <a:pt x="11414" y="-1"/>
                        <a:pt x="19473" y="0"/>
                      </a:cubicBezTo>
                      <a:cubicBezTo>
                        <a:pt x="31402" y="0"/>
                        <a:pt x="41073" y="9670"/>
                        <a:pt x="41073" y="21600"/>
                      </a:cubicBezTo>
                      <a:cubicBezTo>
                        <a:pt x="41073" y="33529"/>
                        <a:pt x="31402" y="43200"/>
                        <a:pt x="19473" y="43200"/>
                      </a:cubicBezTo>
                      <a:cubicBezTo>
                        <a:pt x="11165" y="43200"/>
                        <a:pt x="3594" y="38436"/>
                        <a:pt x="0" y="30946"/>
                      </a:cubicBezTo>
                      <a:lnTo>
                        <a:pt x="19473" y="21600"/>
                      </a:lnTo>
                      <a:close/>
                    </a:path>
                  </a:pathLst>
                </a:custGeom>
                <a:noFill/>
                <a:ln w="12700" cap="rnd">
                  <a:solidFill>
                    <a:srgbClr val="000000"/>
                  </a:solidFill>
                  <a:round/>
                  <a:headEnd/>
                  <a:tailEnd/>
                </a:ln>
              </p:spPr>
              <p:txBody>
                <a:bodyPr wrap="none" anchor="ctr"/>
                <a:lstStyle/>
                <a:p>
                  <a:endParaRPr lang="zh-CN" altLang="en-US"/>
                </a:p>
              </p:txBody>
            </p:sp>
            <p:sp>
              <p:nvSpPr>
                <p:cNvPr id="17035" name="Arc 32"/>
                <p:cNvSpPr>
                  <a:spLocks/>
                </p:cNvSpPr>
                <p:nvPr/>
              </p:nvSpPr>
              <p:spPr bwMode="auto">
                <a:xfrm>
                  <a:off x="4192" y="395"/>
                  <a:ext cx="0" cy="25"/>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7036" name="Arc 33"/>
                <p:cNvSpPr>
                  <a:spLocks/>
                </p:cNvSpPr>
                <p:nvPr/>
              </p:nvSpPr>
              <p:spPr bwMode="auto">
                <a:xfrm>
                  <a:off x="4202" y="395"/>
                  <a:ext cx="1" cy="25"/>
                </a:xfrm>
                <a:custGeom>
                  <a:avLst/>
                  <a:gdLst>
                    <a:gd name="T0" fmla="*/ 0 w 41073"/>
                    <a:gd name="T1" fmla="*/ 0 h 43200"/>
                    <a:gd name="T2" fmla="*/ 0 w 41073"/>
                    <a:gd name="T3" fmla="*/ 0 h 43200"/>
                    <a:gd name="T4" fmla="*/ 0 w 41073"/>
                    <a:gd name="T5" fmla="*/ 0 h 43200"/>
                    <a:gd name="T6" fmla="*/ 0 60000 65536"/>
                    <a:gd name="T7" fmla="*/ 0 60000 65536"/>
                    <a:gd name="T8" fmla="*/ 0 60000 65536"/>
                    <a:gd name="T9" fmla="*/ 0 w 41073"/>
                    <a:gd name="T10" fmla="*/ 0 h 43200"/>
                    <a:gd name="T11" fmla="*/ 41073 w 41073"/>
                    <a:gd name="T12" fmla="*/ 43200 h 43200"/>
                  </a:gdLst>
                  <a:ahLst/>
                  <a:cxnLst>
                    <a:cxn ang="T6">
                      <a:pos x="T0" y="T1"/>
                    </a:cxn>
                    <a:cxn ang="T7">
                      <a:pos x="T2" y="T3"/>
                    </a:cxn>
                    <a:cxn ang="T8">
                      <a:pos x="T4" y="T5"/>
                    </a:cxn>
                  </a:cxnLst>
                  <a:rect l="T9" t="T10" r="T11" b="T12"/>
                  <a:pathLst>
                    <a:path w="41073" h="43200" fill="none" extrusionOk="0">
                      <a:moveTo>
                        <a:pt x="309" y="11635"/>
                      </a:moveTo>
                      <a:cubicBezTo>
                        <a:pt x="4026" y="4485"/>
                        <a:pt x="11414" y="-1"/>
                        <a:pt x="19473" y="0"/>
                      </a:cubicBezTo>
                      <a:cubicBezTo>
                        <a:pt x="31402" y="0"/>
                        <a:pt x="41073" y="9670"/>
                        <a:pt x="41073" y="21600"/>
                      </a:cubicBezTo>
                      <a:cubicBezTo>
                        <a:pt x="41073" y="33529"/>
                        <a:pt x="31402" y="43200"/>
                        <a:pt x="19473" y="43200"/>
                      </a:cubicBezTo>
                      <a:cubicBezTo>
                        <a:pt x="11165" y="43200"/>
                        <a:pt x="3594" y="38436"/>
                        <a:pt x="0" y="30946"/>
                      </a:cubicBezTo>
                    </a:path>
                    <a:path w="41073" h="43200" stroke="0" extrusionOk="0">
                      <a:moveTo>
                        <a:pt x="309" y="11635"/>
                      </a:moveTo>
                      <a:cubicBezTo>
                        <a:pt x="4026" y="4485"/>
                        <a:pt x="11414" y="-1"/>
                        <a:pt x="19473" y="0"/>
                      </a:cubicBezTo>
                      <a:cubicBezTo>
                        <a:pt x="31402" y="0"/>
                        <a:pt x="41073" y="9670"/>
                        <a:pt x="41073" y="21600"/>
                      </a:cubicBezTo>
                      <a:cubicBezTo>
                        <a:pt x="41073" y="33529"/>
                        <a:pt x="31402" y="43200"/>
                        <a:pt x="19473" y="43200"/>
                      </a:cubicBezTo>
                      <a:cubicBezTo>
                        <a:pt x="11165" y="43200"/>
                        <a:pt x="3594" y="38436"/>
                        <a:pt x="0" y="30946"/>
                      </a:cubicBezTo>
                      <a:lnTo>
                        <a:pt x="19473" y="21600"/>
                      </a:lnTo>
                      <a:close/>
                    </a:path>
                  </a:pathLst>
                </a:custGeom>
                <a:noFill/>
                <a:ln w="12700" cap="rnd">
                  <a:solidFill>
                    <a:srgbClr val="000000"/>
                  </a:solidFill>
                  <a:round/>
                  <a:headEnd/>
                  <a:tailEnd/>
                </a:ln>
              </p:spPr>
              <p:txBody>
                <a:bodyPr wrap="none" anchor="ctr"/>
                <a:lstStyle/>
                <a:p>
                  <a:endParaRPr lang="zh-CN" altLang="en-US"/>
                </a:p>
              </p:txBody>
            </p:sp>
            <p:sp>
              <p:nvSpPr>
                <p:cNvPr id="17037" name="Arc 34"/>
                <p:cNvSpPr>
                  <a:spLocks/>
                </p:cNvSpPr>
                <p:nvPr/>
              </p:nvSpPr>
              <p:spPr bwMode="auto">
                <a:xfrm>
                  <a:off x="4212" y="395"/>
                  <a:ext cx="0" cy="25"/>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grpSp>
          <p:sp>
            <p:nvSpPr>
              <p:cNvPr id="17029" name="Freeform 35"/>
              <p:cNvSpPr>
                <a:spLocks/>
              </p:cNvSpPr>
              <p:nvPr/>
            </p:nvSpPr>
            <p:spPr bwMode="auto">
              <a:xfrm>
                <a:off x="4072" y="436"/>
                <a:ext cx="699" cy="134"/>
              </a:xfrm>
              <a:custGeom>
                <a:avLst/>
                <a:gdLst>
                  <a:gd name="T0" fmla="*/ 15 w 699"/>
                  <a:gd name="T1" fmla="*/ 21 h 134"/>
                  <a:gd name="T2" fmla="*/ 47 w 699"/>
                  <a:gd name="T3" fmla="*/ 31 h 134"/>
                  <a:gd name="T4" fmla="*/ 94 w 699"/>
                  <a:gd name="T5" fmla="*/ 42 h 134"/>
                  <a:gd name="T6" fmla="*/ 140 w 699"/>
                  <a:gd name="T7" fmla="*/ 50 h 134"/>
                  <a:gd name="T8" fmla="*/ 185 w 699"/>
                  <a:gd name="T9" fmla="*/ 58 h 134"/>
                  <a:gd name="T10" fmla="*/ 211 w 699"/>
                  <a:gd name="T11" fmla="*/ 69 h 134"/>
                  <a:gd name="T12" fmla="*/ 233 w 699"/>
                  <a:gd name="T13" fmla="*/ 91 h 134"/>
                  <a:gd name="T14" fmla="*/ 267 w 699"/>
                  <a:gd name="T15" fmla="*/ 121 h 134"/>
                  <a:gd name="T16" fmla="*/ 291 w 699"/>
                  <a:gd name="T17" fmla="*/ 109 h 134"/>
                  <a:gd name="T18" fmla="*/ 300 w 699"/>
                  <a:gd name="T19" fmla="*/ 75 h 134"/>
                  <a:gd name="T20" fmla="*/ 318 w 699"/>
                  <a:gd name="T21" fmla="*/ 60 h 134"/>
                  <a:gd name="T22" fmla="*/ 376 w 699"/>
                  <a:gd name="T23" fmla="*/ 50 h 134"/>
                  <a:gd name="T24" fmla="*/ 419 w 699"/>
                  <a:gd name="T25" fmla="*/ 48 h 134"/>
                  <a:gd name="T26" fmla="*/ 471 w 699"/>
                  <a:gd name="T27" fmla="*/ 50 h 134"/>
                  <a:gd name="T28" fmla="*/ 491 w 699"/>
                  <a:gd name="T29" fmla="*/ 34 h 134"/>
                  <a:gd name="T30" fmla="*/ 532 w 699"/>
                  <a:gd name="T31" fmla="*/ 31 h 134"/>
                  <a:gd name="T32" fmla="*/ 579 w 699"/>
                  <a:gd name="T33" fmla="*/ 53 h 134"/>
                  <a:gd name="T34" fmla="*/ 616 w 699"/>
                  <a:gd name="T35" fmla="*/ 86 h 134"/>
                  <a:gd name="T36" fmla="*/ 645 w 699"/>
                  <a:gd name="T37" fmla="*/ 106 h 134"/>
                  <a:gd name="T38" fmla="*/ 671 w 699"/>
                  <a:gd name="T39" fmla="*/ 117 h 134"/>
                  <a:gd name="T40" fmla="*/ 693 w 699"/>
                  <a:gd name="T41" fmla="*/ 114 h 134"/>
                  <a:gd name="T42" fmla="*/ 675 w 699"/>
                  <a:gd name="T43" fmla="*/ 91 h 134"/>
                  <a:gd name="T44" fmla="*/ 652 w 699"/>
                  <a:gd name="T45" fmla="*/ 71 h 134"/>
                  <a:gd name="T46" fmla="*/ 638 w 699"/>
                  <a:gd name="T47" fmla="*/ 54 h 134"/>
                  <a:gd name="T48" fmla="*/ 628 w 699"/>
                  <a:gd name="T49" fmla="*/ 38 h 134"/>
                  <a:gd name="T50" fmla="*/ 625 w 699"/>
                  <a:gd name="T51" fmla="*/ 22 h 134"/>
                  <a:gd name="T52" fmla="*/ 605 w 699"/>
                  <a:gd name="T53" fmla="*/ 25 h 134"/>
                  <a:gd name="T54" fmla="*/ 587 w 699"/>
                  <a:gd name="T55" fmla="*/ 19 h 134"/>
                  <a:gd name="T56" fmla="*/ 567 w 699"/>
                  <a:gd name="T57" fmla="*/ 22 h 134"/>
                  <a:gd name="T58" fmla="*/ 544 w 699"/>
                  <a:gd name="T59" fmla="*/ 21 h 134"/>
                  <a:gd name="T60" fmla="*/ 520 w 699"/>
                  <a:gd name="T61" fmla="*/ 23 h 134"/>
                  <a:gd name="T62" fmla="*/ 493 w 699"/>
                  <a:gd name="T63" fmla="*/ 21 h 134"/>
                  <a:gd name="T64" fmla="*/ 466 w 699"/>
                  <a:gd name="T65" fmla="*/ 17 h 134"/>
                  <a:gd name="T66" fmla="*/ 439 w 699"/>
                  <a:gd name="T67" fmla="*/ 16 h 134"/>
                  <a:gd name="T68" fmla="*/ 413 w 699"/>
                  <a:gd name="T69" fmla="*/ 16 h 134"/>
                  <a:gd name="T70" fmla="*/ 389 w 699"/>
                  <a:gd name="T71" fmla="*/ 13 h 134"/>
                  <a:gd name="T72" fmla="*/ 363 w 699"/>
                  <a:gd name="T73" fmla="*/ 8 h 134"/>
                  <a:gd name="T74" fmla="*/ 332 w 699"/>
                  <a:gd name="T75" fmla="*/ 8 h 134"/>
                  <a:gd name="T76" fmla="*/ 305 w 699"/>
                  <a:gd name="T77" fmla="*/ 6 h 134"/>
                  <a:gd name="T78" fmla="*/ 279 w 699"/>
                  <a:gd name="T79" fmla="*/ 10 h 134"/>
                  <a:gd name="T80" fmla="*/ 253 w 699"/>
                  <a:gd name="T81" fmla="*/ 8 h 134"/>
                  <a:gd name="T82" fmla="*/ 232 w 699"/>
                  <a:gd name="T83" fmla="*/ 10 h 134"/>
                  <a:gd name="T84" fmla="*/ 207 w 699"/>
                  <a:gd name="T85" fmla="*/ 8 h 134"/>
                  <a:gd name="T86" fmla="*/ 179 w 699"/>
                  <a:gd name="T87" fmla="*/ 6 h 134"/>
                  <a:gd name="T88" fmla="*/ 143 w 699"/>
                  <a:gd name="T89" fmla="*/ 0 h 134"/>
                  <a:gd name="T90" fmla="*/ 102 w 699"/>
                  <a:gd name="T91" fmla="*/ 0 h 134"/>
                  <a:gd name="T92" fmla="*/ 68 w 699"/>
                  <a:gd name="T93" fmla="*/ 6 h 134"/>
                  <a:gd name="T94" fmla="*/ 37 w 699"/>
                  <a:gd name="T95" fmla="*/ 4 h 134"/>
                  <a:gd name="T96" fmla="*/ 7 w 699"/>
                  <a:gd name="T97" fmla="*/ 10 h 1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99"/>
                  <a:gd name="T148" fmla="*/ 0 h 134"/>
                  <a:gd name="T149" fmla="*/ 699 w 699"/>
                  <a:gd name="T150" fmla="*/ 134 h 13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99" h="134">
                    <a:moveTo>
                      <a:pt x="0" y="13"/>
                    </a:moveTo>
                    <a:lnTo>
                      <a:pt x="4" y="16"/>
                    </a:lnTo>
                    <a:lnTo>
                      <a:pt x="9" y="18"/>
                    </a:lnTo>
                    <a:lnTo>
                      <a:pt x="15" y="21"/>
                    </a:lnTo>
                    <a:lnTo>
                      <a:pt x="21" y="23"/>
                    </a:lnTo>
                    <a:lnTo>
                      <a:pt x="29" y="25"/>
                    </a:lnTo>
                    <a:lnTo>
                      <a:pt x="39" y="28"/>
                    </a:lnTo>
                    <a:lnTo>
                      <a:pt x="47" y="31"/>
                    </a:lnTo>
                    <a:lnTo>
                      <a:pt x="58" y="34"/>
                    </a:lnTo>
                    <a:lnTo>
                      <a:pt x="70" y="37"/>
                    </a:lnTo>
                    <a:lnTo>
                      <a:pt x="82" y="40"/>
                    </a:lnTo>
                    <a:lnTo>
                      <a:pt x="94" y="42"/>
                    </a:lnTo>
                    <a:lnTo>
                      <a:pt x="106" y="43"/>
                    </a:lnTo>
                    <a:lnTo>
                      <a:pt x="118" y="45"/>
                    </a:lnTo>
                    <a:lnTo>
                      <a:pt x="129" y="48"/>
                    </a:lnTo>
                    <a:lnTo>
                      <a:pt x="140" y="50"/>
                    </a:lnTo>
                    <a:lnTo>
                      <a:pt x="149" y="52"/>
                    </a:lnTo>
                    <a:lnTo>
                      <a:pt x="163" y="54"/>
                    </a:lnTo>
                    <a:lnTo>
                      <a:pt x="174" y="56"/>
                    </a:lnTo>
                    <a:lnTo>
                      <a:pt x="185" y="58"/>
                    </a:lnTo>
                    <a:lnTo>
                      <a:pt x="193" y="59"/>
                    </a:lnTo>
                    <a:lnTo>
                      <a:pt x="200" y="62"/>
                    </a:lnTo>
                    <a:lnTo>
                      <a:pt x="206" y="66"/>
                    </a:lnTo>
                    <a:lnTo>
                      <a:pt x="211" y="69"/>
                    </a:lnTo>
                    <a:lnTo>
                      <a:pt x="215" y="74"/>
                    </a:lnTo>
                    <a:lnTo>
                      <a:pt x="219" y="78"/>
                    </a:lnTo>
                    <a:lnTo>
                      <a:pt x="226" y="85"/>
                    </a:lnTo>
                    <a:lnTo>
                      <a:pt x="233" y="91"/>
                    </a:lnTo>
                    <a:lnTo>
                      <a:pt x="241" y="99"/>
                    </a:lnTo>
                    <a:lnTo>
                      <a:pt x="249" y="106"/>
                    </a:lnTo>
                    <a:lnTo>
                      <a:pt x="257" y="114"/>
                    </a:lnTo>
                    <a:lnTo>
                      <a:pt x="267" y="121"/>
                    </a:lnTo>
                    <a:lnTo>
                      <a:pt x="276" y="127"/>
                    </a:lnTo>
                    <a:lnTo>
                      <a:pt x="283" y="133"/>
                    </a:lnTo>
                    <a:lnTo>
                      <a:pt x="286" y="122"/>
                    </a:lnTo>
                    <a:lnTo>
                      <a:pt x="291" y="109"/>
                    </a:lnTo>
                    <a:lnTo>
                      <a:pt x="295" y="97"/>
                    </a:lnTo>
                    <a:lnTo>
                      <a:pt x="298" y="86"/>
                    </a:lnTo>
                    <a:lnTo>
                      <a:pt x="300" y="81"/>
                    </a:lnTo>
                    <a:lnTo>
                      <a:pt x="300" y="75"/>
                    </a:lnTo>
                    <a:lnTo>
                      <a:pt x="300" y="70"/>
                    </a:lnTo>
                    <a:lnTo>
                      <a:pt x="295" y="64"/>
                    </a:lnTo>
                    <a:lnTo>
                      <a:pt x="306" y="61"/>
                    </a:lnTo>
                    <a:lnTo>
                      <a:pt x="318" y="60"/>
                    </a:lnTo>
                    <a:lnTo>
                      <a:pt x="332" y="58"/>
                    </a:lnTo>
                    <a:lnTo>
                      <a:pt x="348" y="55"/>
                    </a:lnTo>
                    <a:lnTo>
                      <a:pt x="364" y="52"/>
                    </a:lnTo>
                    <a:lnTo>
                      <a:pt x="376" y="50"/>
                    </a:lnTo>
                    <a:lnTo>
                      <a:pt x="389" y="48"/>
                    </a:lnTo>
                    <a:lnTo>
                      <a:pt x="400" y="47"/>
                    </a:lnTo>
                    <a:lnTo>
                      <a:pt x="410" y="46"/>
                    </a:lnTo>
                    <a:lnTo>
                      <a:pt x="419" y="48"/>
                    </a:lnTo>
                    <a:lnTo>
                      <a:pt x="427" y="52"/>
                    </a:lnTo>
                    <a:lnTo>
                      <a:pt x="434" y="58"/>
                    </a:lnTo>
                    <a:lnTo>
                      <a:pt x="452" y="55"/>
                    </a:lnTo>
                    <a:lnTo>
                      <a:pt x="471" y="50"/>
                    </a:lnTo>
                    <a:lnTo>
                      <a:pt x="484" y="47"/>
                    </a:lnTo>
                    <a:lnTo>
                      <a:pt x="476" y="39"/>
                    </a:lnTo>
                    <a:lnTo>
                      <a:pt x="482" y="37"/>
                    </a:lnTo>
                    <a:lnTo>
                      <a:pt x="491" y="34"/>
                    </a:lnTo>
                    <a:lnTo>
                      <a:pt x="501" y="31"/>
                    </a:lnTo>
                    <a:lnTo>
                      <a:pt x="512" y="30"/>
                    </a:lnTo>
                    <a:lnTo>
                      <a:pt x="522" y="31"/>
                    </a:lnTo>
                    <a:lnTo>
                      <a:pt x="532" y="31"/>
                    </a:lnTo>
                    <a:lnTo>
                      <a:pt x="543" y="34"/>
                    </a:lnTo>
                    <a:lnTo>
                      <a:pt x="555" y="37"/>
                    </a:lnTo>
                    <a:lnTo>
                      <a:pt x="566" y="43"/>
                    </a:lnTo>
                    <a:lnTo>
                      <a:pt x="579" y="53"/>
                    </a:lnTo>
                    <a:lnTo>
                      <a:pt x="589" y="61"/>
                    </a:lnTo>
                    <a:lnTo>
                      <a:pt x="602" y="72"/>
                    </a:lnTo>
                    <a:lnTo>
                      <a:pt x="607" y="77"/>
                    </a:lnTo>
                    <a:lnTo>
                      <a:pt x="616" y="86"/>
                    </a:lnTo>
                    <a:lnTo>
                      <a:pt x="624" y="91"/>
                    </a:lnTo>
                    <a:lnTo>
                      <a:pt x="631" y="97"/>
                    </a:lnTo>
                    <a:lnTo>
                      <a:pt x="639" y="102"/>
                    </a:lnTo>
                    <a:lnTo>
                      <a:pt x="645" y="106"/>
                    </a:lnTo>
                    <a:lnTo>
                      <a:pt x="652" y="109"/>
                    </a:lnTo>
                    <a:lnTo>
                      <a:pt x="658" y="112"/>
                    </a:lnTo>
                    <a:lnTo>
                      <a:pt x="664" y="115"/>
                    </a:lnTo>
                    <a:lnTo>
                      <a:pt x="671" y="117"/>
                    </a:lnTo>
                    <a:lnTo>
                      <a:pt x="677" y="118"/>
                    </a:lnTo>
                    <a:lnTo>
                      <a:pt x="686" y="118"/>
                    </a:lnTo>
                    <a:lnTo>
                      <a:pt x="698" y="118"/>
                    </a:lnTo>
                    <a:lnTo>
                      <a:pt x="693" y="114"/>
                    </a:lnTo>
                    <a:lnTo>
                      <a:pt x="688" y="108"/>
                    </a:lnTo>
                    <a:lnTo>
                      <a:pt x="685" y="104"/>
                    </a:lnTo>
                    <a:lnTo>
                      <a:pt x="680" y="97"/>
                    </a:lnTo>
                    <a:lnTo>
                      <a:pt x="675" y="91"/>
                    </a:lnTo>
                    <a:lnTo>
                      <a:pt x="668" y="85"/>
                    </a:lnTo>
                    <a:lnTo>
                      <a:pt x="659" y="79"/>
                    </a:lnTo>
                    <a:lnTo>
                      <a:pt x="655" y="75"/>
                    </a:lnTo>
                    <a:lnTo>
                      <a:pt x="652" y="71"/>
                    </a:lnTo>
                    <a:lnTo>
                      <a:pt x="647" y="66"/>
                    </a:lnTo>
                    <a:lnTo>
                      <a:pt x="645" y="62"/>
                    </a:lnTo>
                    <a:lnTo>
                      <a:pt x="641" y="58"/>
                    </a:lnTo>
                    <a:lnTo>
                      <a:pt x="638" y="54"/>
                    </a:lnTo>
                    <a:lnTo>
                      <a:pt x="636" y="49"/>
                    </a:lnTo>
                    <a:lnTo>
                      <a:pt x="633" y="45"/>
                    </a:lnTo>
                    <a:lnTo>
                      <a:pt x="630" y="42"/>
                    </a:lnTo>
                    <a:lnTo>
                      <a:pt x="628" y="38"/>
                    </a:lnTo>
                    <a:lnTo>
                      <a:pt x="627" y="34"/>
                    </a:lnTo>
                    <a:lnTo>
                      <a:pt x="626" y="30"/>
                    </a:lnTo>
                    <a:lnTo>
                      <a:pt x="625" y="25"/>
                    </a:lnTo>
                    <a:lnTo>
                      <a:pt x="625" y="22"/>
                    </a:lnTo>
                    <a:lnTo>
                      <a:pt x="621" y="24"/>
                    </a:lnTo>
                    <a:lnTo>
                      <a:pt x="615" y="25"/>
                    </a:lnTo>
                    <a:lnTo>
                      <a:pt x="610" y="25"/>
                    </a:lnTo>
                    <a:lnTo>
                      <a:pt x="605" y="25"/>
                    </a:lnTo>
                    <a:lnTo>
                      <a:pt x="600" y="23"/>
                    </a:lnTo>
                    <a:lnTo>
                      <a:pt x="596" y="22"/>
                    </a:lnTo>
                    <a:lnTo>
                      <a:pt x="592" y="21"/>
                    </a:lnTo>
                    <a:lnTo>
                      <a:pt x="587" y="19"/>
                    </a:lnTo>
                    <a:lnTo>
                      <a:pt x="582" y="19"/>
                    </a:lnTo>
                    <a:lnTo>
                      <a:pt x="576" y="20"/>
                    </a:lnTo>
                    <a:lnTo>
                      <a:pt x="570" y="21"/>
                    </a:lnTo>
                    <a:lnTo>
                      <a:pt x="567" y="22"/>
                    </a:lnTo>
                    <a:lnTo>
                      <a:pt x="562" y="23"/>
                    </a:lnTo>
                    <a:lnTo>
                      <a:pt x="557" y="23"/>
                    </a:lnTo>
                    <a:lnTo>
                      <a:pt x="550" y="22"/>
                    </a:lnTo>
                    <a:lnTo>
                      <a:pt x="544" y="21"/>
                    </a:lnTo>
                    <a:lnTo>
                      <a:pt x="539" y="21"/>
                    </a:lnTo>
                    <a:lnTo>
                      <a:pt x="532" y="21"/>
                    </a:lnTo>
                    <a:lnTo>
                      <a:pt x="526" y="23"/>
                    </a:lnTo>
                    <a:lnTo>
                      <a:pt x="520" y="23"/>
                    </a:lnTo>
                    <a:lnTo>
                      <a:pt x="514" y="21"/>
                    </a:lnTo>
                    <a:lnTo>
                      <a:pt x="506" y="20"/>
                    </a:lnTo>
                    <a:lnTo>
                      <a:pt x="500" y="20"/>
                    </a:lnTo>
                    <a:lnTo>
                      <a:pt x="493" y="21"/>
                    </a:lnTo>
                    <a:lnTo>
                      <a:pt x="487" y="22"/>
                    </a:lnTo>
                    <a:lnTo>
                      <a:pt x="480" y="21"/>
                    </a:lnTo>
                    <a:lnTo>
                      <a:pt x="474" y="18"/>
                    </a:lnTo>
                    <a:lnTo>
                      <a:pt x="466" y="17"/>
                    </a:lnTo>
                    <a:lnTo>
                      <a:pt x="460" y="16"/>
                    </a:lnTo>
                    <a:lnTo>
                      <a:pt x="453" y="15"/>
                    </a:lnTo>
                    <a:lnTo>
                      <a:pt x="447" y="15"/>
                    </a:lnTo>
                    <a:lnTo>
                      <a:pt x="439" y="16"/>
                    </a:lnTo>
                    <a:lnTo>
                      <a:pt x="432" y="18"/>
                    </a:lnTo>
                    <a:lnTo>
                      <a:pt x="424" y="16"/>
                    </a:lnTo>
                    <a:lnTo>
                      <a:pt x="419" y="16"/>
                    </a:lnTo>
                    <a:lnTo>
                      <a:pt x="413" y="16"/>
                    </a:lnTo>
                    <a:lnTo>
                      <a:pt x="407" y="16"/>
                    </a:lnTo>
                    <a:lnTo>
                      <a:pt x="401" y="16"/>
                    </a:lnTo>
                    <a:lnTo>
                      <a:pt x="394" y="15"/>
                    </a:lnTo>
                    <a:lnTo>
                      <a:pt x="389" y="13"/>
                    </a:lnTo>
                    <a:lnTo>
                      <a:pt x="384" y="11"/>
                    </a:lnTo>
                    <a:lnTo>
                      <a:pt x="377" y="9"/>
                    </a:lnTo>
                    <a:lnTo>
                      <a:pt x="371" y="8"/>
                    </a:lnTo>
                    <a:lnTo>
                      <a:pt x="363" y="8"/>
                    </a:lnTo>
                    <a:lnTo>
                      <a:pt x="356" y="7"/>
                    </a:lnTo>
                    <a:lnTo>
                      <a:pt x="347" y="8"/>
                    </a:lnTo>
                    <a:lnTo>
                      <a:pt x="338" y="8"/>
                    </a:lnTo>
                    <a:lnTo>
                      <a:pt x="332" y="8"/>
                    </a:lnTo>
                    <a:lnTo>
                      <a:pt x="324" y="7"/>
                    </a:lnTo>
                    <a:lnTo>
                      <a:pt x="318" y="7"/>
                    </a:lnTo>
                    <a:lnTo>
                      <a:pt x="311" y="6"/>
                    </a:lnTo>
                    <a:lnTo>
                      <a:pt x="305" y="6"/>
                    </a:lnTo>
                    <a:lnTo>
                      <a:pt x="297" y="7"/>
                    </a:lnTo>
                    <a:lnTo>
                      <a:pt x="290" y="8"/>
                    </a:lnTo>
                    <a:lnTo>
                      <a:pt x="285" y="10"/>
                    </a:lnTo>
                    <a:lnTo>
                      <a:pt x="279" y="10"/>
                    </a:lnTo>
                    <a:lnTo>
                      <a:pt x="273" y="10"/>
                    </a:lnTo>
                    <a:lnTo>
                      <a:pt x="267" y="9"/>
                    </a:lnTo>
                    <a:lnTo>
                      <a:pt x="259" y="8"/>
                    </a:lnTo>
                    <a:lnTo>
                      <a:pt x="253" y="8"/>
                    </a:lnTo>
                    <a:lnTo>
                      <a:pt x="248" y="8"/>
                    </a:lnTo>
                    <a:lnTo>
                      <a:pt x="244" y="8"/>
                    </a:lnTo>
                    <a:lnTo>
                      <a:pt x="238" y="10"/>
                    </a:lnTo>
                    <a:lnTo>
                      <a:pt x="232" y="10"/>
                    </a:lnTo>
                    <a:lnTo>
                      <a:pt x="226" y="10"/>
                    </a:lnTo>
                    <a:lnTo>
                      <a:pt x="221" y="9"/>
                    </a:lnTo>
                    <a:lnTo>
                      <a:pt x="215" y="8"/>
                    </a:lnTo>
                    <a:lnTo>
                      <a:pt x="207" y="8"/>
                    </a:lnTo>
                    <a:lnTo>
                      <a:pt x="199" y="8"/>
                    </a:lnTo>
                    <a:lnTo>
                      <a:pt x="193" y="8"/>
                    </a:lnTo>
                    <a:lnTo>
                      <a:pt x="186" y="7"/>
                    </a:lnTo>
                    <a:lnTo>
                      <a:pt x="179" y="6"/>
                    </a:lnTo>
                    <a:lnTo>
                      <a:pt x="172" y="4"/>
                    </a:lnTo>
                    <a:lnTo>
                      <a:pt x="165" y="3"/>
                    </a:lnTo>
                    <a:lnTo>
                      <a:pt x="155" y="1"/>
                    </a:lnTo>
                    <a:lnTo>
                      <a:pt x="143" y="0"/>
                    </a:lnTo>
                    <a:lnTo>
                      <a:pt x="132" y="0"/>
                    </a:lnTo>
                    <a:lnTo>
                      <a:pt x="122" y="1"/>
                    </a:lnTo>
                    <a:lnTo>
                      <a:pt x="109" y="0"/>
                    </a:lnTo>
                    <a:lnTo>
                      <a:pt x="102" y="0"/>
                    </a:lnTo>
                    <a:lnTo>
                      <a:pt x="96" y="1"/>
                    </a:lnTo>
                    <a:lnTo>
                      <a:pt x="89" y="0"/>
                    </a:lnTo>
                    <a:lnTo>
                      <a:pt x="81" y="1"/>
                    </a:lnTo>
                    <a:lnTo>
                      <a:pt x="68" y="6"/>
                    </a:lnTo>
                    <a:lnTo>
                      <a:pt x="60" y="5"/>
                    </a:lnTo>
                    <a:lnTo>
                      <a:pt x="52" y="4"/>
                    </a:lnTo>
                    <a:lnTo>
                      <a:pt x="44" y="4"/>
                    </a:lnTo>
                    <a:lnTo>
                      <a:pt x="37" y="4"/>
                    </a:lnTo>
                    <a:lnTo>
                      <a:pt x="29" y="5"/>
                    </a:lnTo>
                    <a:lnTo>
                      <a:pt x="22" y="6"/>
                    </a:lnTo>
                    <a:lnTo>
                      <a:pt x="14" y="8"/>
                    </a:lnTo>
                    <a:lnTo>
                      <a:pt x="7" y="10"/>
                    </a:lnTo>
                    <a:lnTo>
                      <a:pt x="1" y="11"/>
                    </a:lnTo>
                    <a:lnTo>
                      <a:pt x="0" y="13"/>
                    </a:lnTo>
                  </a:path>
                </a:pathLst>
              </a:custGeom>
              <a:noFill/>
              <a:ln w="12700" cap="rnd">
                <a:noFill/>
                <a:round/>
                <a:headEnd/>
                <a:tailEnd/>
              </a:ln>
            </p:spPr>
            <p:txBody>
              <a:bodyPr/>
              <a:lstStyle/>
              <a:p>
                <a:endParaRPr lang="zh-CN" altLang="en-US"/>
              </a:p>
            </p:txBody>
          </p:sp>
          <p:grpSp>
            <p:nvGrpSpPr>
              <p:cNvPr id="17030" name="Group 36"/>
              <p:cNvGrpSpPr>
                <a:grpSpLocks/>
              </p:cNvGrpSpPr>
              <p:nvPr/>
            </p:nvGrpSpPr>
            <p:grpSpPr bwMode="auto">
              <a:xfrm>
                <a:off x="4213" y="333"/>
                <a:ext cx="102" cy="69"/>
                <a:chOff x="4213" y="333"/>
                <a:chExt cx="102" cy="69"/>
              </a:xfrm>
            </p:grpSpPr>
            <p:sp>
              <p:nvSpPr>
                <p:cNvPr id="17031" name="Freeform 37"/>
                <p:cNvSpPr>
                  <a:spLocks/>
                </p:cNvSpPr>
                <p:nvPr/>
              </p:nvSpPr>
              <p:spPr bwMode="auto">
                <a:xfrm>
                  <a:off x="4213" y="333"/>
                  <a:ext cx="102" cy="64"/>
                </a:xfrm>
                <a:custGeom>
                  <a:avLst/>
                  <a:gdLst>
                    <a:gd name="T0" fmla="*/ 95 w 102"/>
                    <a:gd name="T1" fmla="*/ 6 h 64"/>
                    <a:gd name="T2" fmla="*/ 89 w 102"/>
                    <a:gd name="T3" fmla="*/ 12 h 64"/>
                    <a:gd name="T4" fmla="*/ 86 w 102"/>
                    <a:gd name="T5" fmla="*/ 16 h 64"/>
                    <a:gd name="T6" fmla="*/ 83 w 102"/>
                    <a:gd name="T7" fmla="*/ 19 h 64"/>
                    <a:gd name="T8" fmla="*/ 80 w 102"/>
                    <a:gd name="T9" fmla="*/ 22 h 64"/>
                    <a:gd name="T10" fmla="*/ 77 w 102"/>
                    <a:gd name="T11" fmla="*/ 26 h 64"/>
                    <a:gd name="T12" fmla="*/ 75 w 102"/>
                    <a:gd name="T13" fmla="*/ 29 h 64"/>
                    <a:gd name="T14" fmla="*/ 72 w 102"/>
                    <a:gd name="T15" fmla="*/ 33 h 64"/>
                    <a:gd name="T16" fmla="*/ 70 w 102"/>
                    <a:gd name="T17" fmla="*/ 38 h 64"/>
                    <a:gd name="T18" fmla="*/ 68 w 102"/>
                    <a:gd name="T19" fmla="*/ 42 h 64"/>
                    <a:gd name="T20" fmla="*/ 67 w 102"/>
                    <a:gd name="T21" fmla="*/ 47 h 64"/>
                    <a:gd name="T22" fmla="*/ 66 w 102"/>
                    <a:gd name="T23" fmla="*/ 52 h 64"/>
                    <a:gd name="T24" fmla="*/ 66 w 102"/>
                    <a:gd name="T25" fmla="*/ 57 h 64"/>
                    <a:gd name="T26" fmla="*/ 65 w 102"/>
                    <a:gd name="T27" fmla="*/ 63 h 64"/>
                    <a:gd name="T28" fmla="*/ 0 w 102"/>
                    <a:gd name="T29" fmla="*/ 63 h 64"/>
                    <a:gd name="T30" fmla="*/ 2 w 102"/>
                    <a:gd name="T31" fmla="*/ 59 h 64"/>
                    <a:gd name="T32" fmla="*/ 5 w 102"/>
                    <a:gd name="T33" fmla="*/ 54 h 64"/>
                    <a:gd name="T34" fmla="*/ 9 w 102"/>
                    <a:gd name="T35" fmla="*/ 49 h 64"/>
                    <a:gd name="T36" fmla="*/ 12 w 102"/>
                    <a:gd name="T37" fmla="*/ 45 h 64"/>
                    <a:gd name="T38" fmla="*/ 17 w 102"/>
                    <a:gd name="T39" fmla="*/ 40 h 64"/>
                    <a:gd name="T40" fmla="*/ 22 w 102"/>
                    <a:gd name="T41" fmla="*/ 35 h 64"/>
                    <a:gd name="T42" fmla="*/ 27 w 102"/>
                    <a:gd name="T43" fmla="*/ 31 h 64"/>
                    <a:gd name="T44" fmla="*/ 32 w 102"/>
                    <a:gd name="T45" fmla="*/ 27 h 64"/>
                    <a:gd name="T46" fmla="*/ 38 w 102"/>
                    <a:gd name="T47" fmla="*/ 22 h 64"/>
                    <a:gd name="T48" fmla="*/ 45 w 102"/>
                    <a:gd name="T49" fmla="*/ 17 h 64"/>
                    <a:gd name="T50" fmla="*/ 51 w 102"/>
                    <a:gd name="T51" fmla="*/ 14 h 64"/>
                    <a:gd name="T52" fmla="*/ 56 w 102"/>
                    <a:gd name="T53" fmla="*/ 11 h 64"/>
                    <a:gd name="T54" fmla="*/ 61 w 102"/>
                    <a:gd name="T55" fmla="*/ 9 h 64"/>
                    <a:gd name="T56" fmla="*/ 67 w 102"/>
                    <a:gd name="T57" fmla="*/ 6 h 64"/>
                    <a:gd name="T58" fmla="*/ 72 w 102"/>
                    <a:gd name="T59" fmla="*/ 4 h 64"/>
                    <a:gd name="T60" fmla="*/ 79 w 102"/>
                    <a:gd name="T61" fmla="*/ 3 h 64"/>
                    <a:gd name="T62" fmla="*/ 86 w 102"/>
                    <a:gd name="T63" fmla="*/ 2 h 64"/>
                    <a:gd name="T64" fmla="*/ 91 w 102"/>
                    <a:gd name="T65" fmla="*/ 1 h 64"/>
                    <a:gd name="T66" fmla="*/ 97 w 102"/>
                    <a:gd name="T67" fmla="*/ 1 h 64"/>
                    <a:gd name="T68" fmla="*/ 101 w 102"/>
                    <a:gd name="T69" fmla="*/ 0 h 64"/>
                    <a:gd name="T70" fmla="*/ 95 w 102"/>
                    <a:gd name="T71" fmla="*/ 6 h 6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02"/>
                    <a:gd name="T109" fmla="*/ 0 h 64"/>
                    <a:gd name="T110" fmla="*/ 102 w 102"/>
                    <a:gd name="T111" fmla="*/ 64 h 6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02" h="64">
                      <a:moveTo>
                        <a:pt x="95" y="6"/>
                      </a:moveTo>
                      <a:lnTo>
                        <a:pt x="89" y="12"/>
                      </a:lnTo>
                      <a:lnTo>
                        <a:pt x="86" y="16"/>
                      </a:lnTo>
                      <a:lnTo>
                        <a:pt x="83" y="19"/>
                      </a:lnTo>
                      <a:lnTo>
                        <a:pt x="80" y="22"/>
                      </a:lnTo>
                      <a:lnTo>
                        <a:pt x="77" y="26"/>
                      </a:lnTo>
                      <a:lnTo>
                        <a:pt x="75" y="29"/>
                      </a:lnTo>
                      <a:lnTo>
                        <a:pt x="72" y="33"/>
                      </a:lnTo>
                      <a:lnTo>
                        <a:pt x="70" y="38"/>
                      </a:lnTo>
                      <a:lnTo>
                        <a:pt x="68" y="42"/>
                      </a:lnTo>
                      <a:lnTo>
                        <a:pt x="67" y="47"/>
                      </a:lnTo>
                      <a:lnTo>
                        <a:pt x="66" y="52"/>
                      </a:lnTo>
                      <a:lnTo>
                        <a:pt x="66" y="57"/>
                      </a:lnTo>
                      <a:lnTo>
                        <a:pt x="65" y="63"/>
                      </a:lnTo>
                      <a:lnTo>
                        <a:pt x="0" y="63"/>
                      </a:lnTo>
                      <a:lnTo>
                        <a:pt x="2" y="59"/>
                      </a:lnTo>
                      <a:lnTo>
                        <a:pt x="5" y="54"/>
                      </a:lnTo>
                      <a:lnTo>
                        <a:pt x="9" y="49"/>
                      </a:lnTo>
                      <a:lnTo>
                        <a:pt x="12" y="45"/>
                      </a:lnTo>
                      <a:lnTo>
                        <a:pt x="17" y="40"/>
                      </a:lnTo>
                      <a:lnTo>
                        <a:pt x="22" y="35"/>
                      </a:lnTo>
                      <a:lnTo>
                        <a:pt x="27" y="31"/>
                      </a:lnTo>
                      <a:lnTo>
                        <a:pt x="32" y="27"/>
                      </a:lnTo>
                      <a:lnTo>
                        <a:pt x="38" y="22"/>
                      </a:lnTo>
                      <a:lnTo>
                        <a:pt x="45" y="17"/>
                      </a:lnTo>
                      <a:lnTo>
                        <a:pt x="51" y="14"/>
                      </a:lnTo>
                      <a:lnTo>
                        <a:pt x="56" y="11"/>
                      </a:lnTo>
                      <a:lnTo>
                        <a:pt x="61" y="9"/>
                      </a:lnTo>
                      <a:lnTo>
                        <a:pt x="67" y="6"/>
                      </a:lnTo>
                      <a:lnTo>
                        <a:pt x="72" y="4"/>
                      </a:lnTo>
                      <a:lnTo>
                        <a:pt x="79" y="3"/>
                      </a:lnTo>
                      <a:lnTo>
                        <a:pt x="86" y="2"/>
                      </a:lnTo>
                      <a:lnTo>
                        <a:pt x="91" y="1"/>
                      </a:lnTo>
                      <a:lnTo>
                        <a:pt x="97" y="1"/>
                      </a:lnTo>
                      <a:lnTo>
                        <a:pt x="101" y="0"/>
                      </a:lnTo>
                      <a:lnTo>
                        <a:pt x="95" y="6"/>
                      </a:lnTo>
                    </a:path>
                  </a:pathLst>
                </a:custGeom>
                <a:noFill/>
                <a:ln w="12700" cap="rnd">
                  <a:solidFill>
                    <a:srgbClr val="000000"/>
                  </a:solidFill>
                  <a:round/>
                  <a:headEnd/>
                  <a:tailEnd/>
                </a:ln>
              </p:spPr>
              <p:txBody>
                <a:bodyPr/>
                <a:lstStyle/>
                <a:p>
                  <a:endParaRPr lang="zh-CN" altLang="en-US"/>
                </a:p>
              </p:txBody>
            </p:sp>
            <p:sp>
              <p:nvSpPr>
                <p:cNvPr id="17032" name="Freeform 38"/>
                <p:cNvSpPr>
                  <a:spLocks/>
                </p:cNvSpPr>
                <p:nvPr/>
              </p:nvSpPr>
              <p:spPr bwMode="auto">
                <a:xfrm>
                  <a:off x="4215" y="397"/>
                  <a:ext cx="56" cy="5"/>
                </a:xfrm>
                <a:custGeom>
                  <a:avLst/>
                  <a:gdLst>
                    <a:gd name="T0" fmla="*/ 0 w 56"/>
                    <a:gd name="T1" fmla="*/ 4 h 5"/>
                    <a:gd name="T2" fmla="*/ 0 w 56"/>
                    <a:gd name="T3" fmla="*/ 3 h 5"/>
                    <a:gd name="T4" fmla="*/ 1 w 56"/>
                    <a:gd name="T5" fmla="*/ 0 h 5"/>
                    <a:gd name="T6" fmla="*/ 55 w 56"/>
                    <a:gd name="T7" fmla="*/ 0 h 5"/>
                    <a:gd name="T8" fmla="*/ 55 w 56"/>
                    <a:gd name="T9" fmla="*/ 4 h 5"/>
                    <a:gd name="T10" fmla="*/ 0 w 56"/>
                    <a:gd name="T11" fmla="*/ 4 h 5"/>
                    <a:gd name="T12" fmla="*/ 0 60000 65536"/>
                    <a:gd name="T13" fmla="*/ 0 60000 65536"/>
                    <a:gd name="T14" fmla="*/ 0 60000 65536"/>
                    <a:gd name="T15" fmla="*/ 0 60000 65536"/>
                    <a:gd name="T16" fmla="*/ 0 60000 65536"/>
                    <a:gd name="T17" fmla="*/ 0 60000 65536"/>
                    <a:gd name="T18" fmla="*/ 0 w 56"/>
                    <a:gd name="T19" fmla="*/ 0 h 5"/>
                    <a:gd name="T20" fmla="*/ 56 w 56"/>
                    <a:gd name="T21" fmla="*/ 5 h 5"/>
                  </a:gdLst>
                  <a:ahLst/>
                  <a:cxnLst>
                    <a:cxn ang="T12">
                      <a:pos x="T0" y="T1"/>
                    </a:cxn>
                    <a:cxn ang="T13">
                      <a:pos x="T2" y="T3"/>
                    </a:cxn>
                    <a:cxn ang="T14">
                      <a:pos x="T4" y="T5"/>
                    </a:cxn>
                    <a:cxn ang="T15">
                      <a:pos x="T6" y="T7"/>
                    </a:cxn>
                    <a:cxn ang="T16">
                      <a:pos x="T8" y="T9"/>
                    </a:cxn>
                    <a:cxn ang="T17">
                      <a:pos x="T10" y="T11"/>
                    </a:cxn>
                  </a:cxnLst>
                  <a:rect l="T18" t="T19" r="T20" b="T21"/>
                  <a:pathLst>
                    <a:path w="56" h="5">
                      <a:moveTo>
                        <a:pt x="0" y="4"/>
                      </a:moveTo>
                      <a:lnTo>
                        <a:pt x="0" y="3"/>
                      </a:lnTo>
                      <a:lnTo>
                        <a:pt x="1" y="0"/>
                      </a:lnTo>
                      <a:lnTo>
                        <a:pt x="55" y="0"/>
                      </a:lnTo>
                      <a:lnTo>
                        <a:pt x="55" y="4"/>
                      </a:lnTo>
                      <a:lnTo>
                        <a:pt x="0" y="4"/>
                      </a:lnTo>
                    </a:path>
                  </a:pathLst>
                </a:custGeom>
                <a:noFill/>
                <a:ln w="12700" cap="rnd">
                  <a:noFill/>
                  <a:round/>
                  <a:headEnd/>
                  <a:tailEnd/>
                </a:ln>
              </p:spPr>
              <p:txBody>
                <a:bodyPr/>
                <a:lstStyle/>
                <a:p>
                  <a:endParaRPr lang="zh-CN" altLang="en-US"/>
                </a:p>
              </p:txBody>
            </p:sp>
          </p:grpSp>
        </p:grpSp>
        <p:grpSp>
          <p:nvGrpSpPr>
            <p:cNvPr id="16538" name="Group 39"/>
            <p:cNvGrpSpPr>
              <a:grpSpLocks/>
            </p:cNvGrpSpPr>
            <p:nvPr/>
          </p:nvGrpSpPr>
          <p:grpSpPr bwMode="auto">
            <a:xfrm>
              <a:off x="517" y="284"/>
              <a:ext cx="2121" cy="497"/>
              <a:chOff x="517" y="284"/>
              <a:chExt cx="2121" cy="497"/>
            </a:xfrm>
          </p:grpSpPr>
          <p:grpSp>
            <p:nvGrpSpPr>
              <p:cNvPr id="16539" name="Group 40"/>
              <p:cNvGrpSpPr>
                <a:grpSpLocks/>
              </p:cNvGrpSpPr>
              <p:nvPr/>
            </p:nvGrpSpPr>
            <p:grpSpPr bwMode="auto">
              <a:xfrm>
                <a:off x="517" y="284"/>
                <a:ext cx="321" cy="497"/>
                <a:chOff x="517" y="284"/>
                <a:chExt cx="321" cy="497"/>
              </a:xfrm>
            </p:grpSpPr>
            <p:grpSp>
              <p:nvGrpSpPr>
                <p:cNvPr id="16945" name="Group 41"/>
                <p:cNvGrpSpPr>
                  <a:grpSpLocks/>
                </p:cNvGrpSpPr>
                <p:nvPr/>
              </p:nvGrpSpPr>
              <p:grpSpPr bwMode="auto">
                <a:xfrm>
                  <a:off x="517" y="668"/>
                  <a:ext cx="321" cy="113"/>
                  <a:chOff x="517" y="668"/>
                  <a:chExt cx="321" cy="113"/>
                </a:xfrm>
              </p:grpSpPr>
              <p:sp>
                <p:nvSpPr>
                  <p:cNvPr id="17010" name="Freeform 42"/>
                  <p:cNvSpPr>
                    <a:spLocks/>
                  </p:cNvSpPr>
                  <p:nvPr/>
                </p:nvSpPr>
                <p:spPr bwMode="auto">
                  <a:xfrm>
                    <a:off x="598" y="677"/>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7011" name="Freeform 43"/>
                  <p:cNvSpPr>
                    <a:spLocks/>
                  </p:cNvSpPr>
                  <p:nvPr/>
                </p:nvSpPr>
                <p:spPr bwMode="auto">
                  <a:xfrm>
                    <a:off x="517" y="683"/>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7012" name="Group 44"/>
                  <p:cNvGrpSpPr>
                    <a:grpSpLocks/>
                  </p:cNvGrpSpPr>
                  <p:nvPr/>
                </p:nvGrpSpPr>
                <p:grpSpPr bwMode="auto">
                  <a:xfrm>
                    <a:off x="544" y="716"/>
                    <a:ext cx="2" cy="5"/>
                    <a:chOff x="544" y="716"/>
                    <a:chExt cx="2" cy="5"/>
                  </a:xfrm>
                </p:grpSpPr>
                <p:sp>
                  <p:nvSpPr>
                    <p:cNvPr id="17023" name="Oval 45"/>
                    <p:cNvSpPr>
                      <a:spLocks noChangeArrowheads="1"/>
                    </p:cNvSpPr>
                    <p:nvPr/>
                  </p:nvSpPr>
                  <p:spPr bwMode="auto">
                    <a:xfrm>
                      <a:off x="544" y="716"/>
                      <a:ext cx="2" cy="2"/>
                    </a:xfrm>
                    <a:prstGeom prst="ellipse">
                      <a:avLst/>
                    </a:prstGeom>
                    <a:noFill/>
                    <a:ln w="12700">
                      <a:solidFill>
                        <a:srgbClr val="000000"/>
                      </a:solidFill>
                      <a:round/>
                      <a:headEnd/>
                      <a:tailEnd/>
                    </a:ln>
                  </p:spPr>
                  <p:txBody>
                    <a:bodyPr wrap="none" anchor="ctr"/>
                    <a:lstStyle/>
                    <a:p>
                      <a:endParaRPr lang="zh-CN" altLang="en-US"/>
                    </a:p>
                  </p:txBody>
                </p:sp>
                <p:sp>
                  <p:nvSpPr>
                    <p:cNvPr id="17024" name="Arc 46"/>
                    <p:cNvSpPr>
                      <a:spLocks/>
                    </p:cNvSpPr>
                    <p:nvPr/>
                  </p:nvSpPr>
                  <p:spPr bwMode="auto">
                    <a:xfrm rot="10800000">
                      <a:off x="545" y="719"/>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7013" name="Group 47"/>
                  <p:cNvGrpSpPr>
                    <a:grpSpLocks/>
                  </p:cNvGrpSpPr>
                  <p:nvPr/>
                </p:nvGrpSpPr>
                <p:grpSpPr bwMode="auto">
                  <a:xfrm>
                    <a:off x="561" y="703"/>
                    <a:ext cx="19" cy="5"/>
                    <a:chOff x="561" y="703"/>
                    <a:chExt cx="19" cy="5"/>
                  </a:xfrm>
                </p:grpSpPr>
                <p:sp>
                  <p:nvSpPr>
                    <p:cNvPr id="17018" name="Arc 48"/>
                    <p:cNvSpPr>
                      <a:spLocks/>
                    </p:cNvSpPr>
                    <p:nvPr/>
                  </p:nvSpPr>
                  <p:spPr bwMode="auto">
                    <a:xfrm rot="10800000">
                      <a:off x="565" y="70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7019" name="Arc 49"/>
                    <p:cNvSpPr>
                      <a:spLocks/>
                    </p:cNvSpPr>
                    <p:nvPr/>
                  </p:nvSpPr>
                  <p:spPr bwMode="auto">
                    <a:xfrm rot="10800000">
                      <a:off x="561" y="70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7020" name="Arc 50"/>
                    <p:cNvSpPr>
                      <a:spLocks/>
                    </p:cNvSpPr>
                    <p:nvPr/>
                  </p:nvSpPr>
                  <p:spPr bwMode="auto">
                    <a:xfrm rot="10800000">
                      <a:off x="566" y="704"/>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7021" name="Arc 51"/>
                    <p:cNvSpPr>
                      <a:spLocks/>
                    </p:cNvSpPr>
                    <p:nvPr/>
                  </p:nvSpPr>
                  <p:spPr bwMode="auto">
                    <a:xfrm rot="10800000">
                      <a:off x="570" y="704"/>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7022" name="Arc 52"/>
                    <p:cNvSpPr>
                      <a:spLocks/>
                    </p:cNvSpPr>
                    <p:nvPr/>
                  </p:nvSpPr>
                  <p:spPr bwMode="auto">
                    <a:xfrm rot="10800000">
                      <a:off x="575" y="703"/>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7014" name="Freeform 53"/>
                  <p:cNvSpPr>
                    <a:spLocks/>
                  </p:cNvSpPr>
                  <p:nvPr/>
                </p:nvSpPr>
                <p:spPr bwMode="auto">
                  <a:xfrm>
                    <a:off x="517" y="721"/>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7015" name="Group 54"/>
                  <p:cNvGrpSpPr>
                    <a:grpSpLocks/>
                  </p:cNvGrpSpPr>
                  <p:nvPr/>
                </p:nvGrpSpPr>
                <p:grpSpPr bwMode="auto">
                  <a:xfrm>
                    <a:off x="581" y="668"/>
                    <a:ext cx="47" cy="37"/>
                    <a:chOff x="581" y="668"/>
                    <a:chExt cx="47" cy="37"/>
                  </a:xfrm>
                </p:grpSpPr>
                <p:sp>
                  <p:nvSpPr>
                    <p:cNvPr id="17016" name="Freeform 55"/>
                    <p:cNvSpPr>
                      <a:spLocks/>
                    </p:cNvSpPr>
                    <p:nvPr/>
                  </p:nvSpPr>
                  <p:spPr bwMode="auto">
                    <a:xfrm>
                      <a:off x="581" y="668"/>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7017" name="Freeform 56"/>
                    <p:cNvSpPr>
                      <a:spLocks/>
                    </p:cNvSpPr>
                    <p:nvPr/>
                  </p:nvSpPr>
                  <p:spPr bwMode="auto">
                    <a:xfrm>
                      <a:off x="582" y="698"/>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946" name="Group 57"/>
                <p:cNvGrpSpPr>
                  <a:grpSpLocks/>
                </p:cNvGrpSpPr>
                <p:nvPr/>
              </p:nvGrpSpPr>
              <p:grpSpPr bwMode="auto">
                <a:xfrm>
                  <a:off x="517" y="572"/>
                  <a:ext cx="321" cy="113"/>
                  <a:chOff x="517" y="572"/>
                  <a:chExt cx="321" cy="113"/>
                </a:xfrm>
              </p:grpSpPr>
              <p:sp>
                <p:nvSpPr>
                  <p:cNvPr id="16995" name="Freeform 58"/>
                  <p:cNvSpPr>
                    <a:spLocks/>
                  </p:cNvSpPr>
                  <p:nvPr/>
                </p:nvSpPr>
                <p:spPr bwMode="auto">
                  <a:xfrm>
                    <a:off x="598" y="581"/>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996" name="Freeform 59"/>
                  <p:cNvSpPr>
                    <a:spLocks/>
                  </p:cNvSpPr>
                  <p:nvPr/>
                </p:nvSpPr>
                <p:spPr bwMode="auto">
                  <a:xfrm>
                    <a:off x="517" y="587"/>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997" name="Group 60"/>
                  <p:cNvGrpSpPr>
                    <a:grpSpLocks/>
                  </p:cNvGrpSpPr>
                  <p:nvPr/>
                </p:nvGrpSpPr>
                <p:grpSpPr bwMode="auto">
                  <a:xfrm>
                    <a:off x="544" y="620"/>
                    <a:ext cx="2" cy="5"/>
                    <a:chOff x="544" y="620"/>
                    <a:chExt cx="2" cy="5"/>
                  </a:xfrm>
                </p:grpSpPr>
                <p:sp>
                  <p:nvSpPr>
                    <p:cNvPr id="17008" name="Oval 61"/>
                    <p:cNvSpPr>
                      <a:spLocks noChangeArrowheads="1"/>
                    </p:cNvSpPr>
                    <p:nvPr/>
                  </p:nvSpPr>
                  <p:spPr bwMode="auto">
                    <a:xfrm>
                      <a:off x="544" y="620"/>
                      <a:ext cx="2" cy="2"/>
                    </a:xfrm>
                    <a:prstGeom prst="ellipse">
                      <a:avLst/>
                    </a:prstGeom>
                    <a:noFill/>
                    <a:ln w="12700">
                      <a:solidFill>
                        <a:srgbClr val="000000"/>
                      </a:solidFill>
                      <a:round/>
                      <a:headEnd/>
                      <a:tailEnd/>
                    </a:ln>
                  </p:spPr>
                  <p:txBody>
                    <a:bodyPr wrap="none" anchor="ctr"/>
                    <a:lstStyle/>
                    <a:p>
                      <a:endParaRPr lang="zh-CN" altLang="en-US"/>
                    </a:p>
                  </p:txBody>
                </p:sp>
                <p:sp>
                  <p:nvSpPr>
                    <p:cNvPr id="17009" name="Arc 62"/>
                    <p:cNvSpPr>
                      <a:spLocks/>
                    </p:cNvSpPr>
                    <p:nvPr/>
                  </p:nvSpPr>
                  <p:spPr bwMode="auto">
                    <a:xfrm rot="10800000">
                      <a:off x="545" y="623"/>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998" name="Group 63"/>
                  <p:cNvGrpSpPr>
                    <a:grpSpLocks/>
                  </p:cNvGrpSpPr>
                  <p:nvPr/>
                </p:nvGrpSpPr>
                <p:grpSpPr bwMode="auto">
                  <a:xfrm>
                    <a:off x="561" y="607"/>
                    <a:ext cx="19" cy="5"/>
                    <a:chOff x="561" y="607"/>
                    <a:chExt cx="19" cy="5"/>
                  </a:xfrm>
                </p:grpSpPr>
                <p:sp>
                  <p:nvSpPr>
                    <p:cNvPr id="17003" name="Arc 64"/>
                    <p:cNvSpPr>
                      <a:spLocks/>
                    </p:cNvSpPr>
                    <p:nvPr/>
                  </p:nvSpPr>
                  <p:spPr bwMode="auto">
                    <a:xfrm rot="10800000">
                      <a:off x="565" y="60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7004" name="Arc 65"/>
                    <p:cNvSpPr>
                      <a:spLocks/>
                    </p:cNvSpPr>
                    <p:nvPr/>
                  </p:nvSpPr>
                  <p:spPr bwMode="auto">
                    <a:xfrm rot="10800000">
                      <a:off x="561" y="60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7005" name="Arc 66"/>
                    <p:cNvSpPr>
                      <a:spLocks/>
                    </p:cNvSpPr>
                    <p:nvPr/>
                  </p:nvSpPr>
                  <p:spPr bwMode="auto">
                    <a:xfrm rot="10800000">
                      <a:off x="566" y="608"/>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7006" name="Arc 67"/>
                    <p:cNvSpPr>
                      <a:spLocks/>
                    </p:cNvSpPr>
                    <p:nvPr/>
                  </p:nvSpPr>
                  <p:spPr bwMode="auto">
                    <a:xfrm rot="10800000">
                      <a:off x="570" y="608"/>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7007" name="Arc 68"/>
                    <p:cNvSpPr>
                      <a:spLocks/>
                    </p:cNvSpPr>
                    <p:nvPr/>
                  </p:nvSpPr>
                  <p:spPr bwMode="auto">
                    <a:xfrm rot="10800000">
                      <a:off x="575" y="607"/>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999" name="Freeform 69"/>
                  <p:cNvSpPr>
                    <a:spLocks/>
                  </p:cNvSpPr>
                  <p:nvPr/>
                </p:nvSpPr>
                <p:spPr bwMode="auto">
                  <a:xfrm>
                    <a:off x="517" y="625"/>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7000" name="Group 70"/>
                  <p:cNvGrpSpPr>
                    <a:grpSpLocks/>
                  </p:cNvGrpSpPr>
                  <p:nvPr/>
                </p:nvGrpSpPr>
                <p:grpSpPr bwMode="auto">
                  <a:xfrm>
                    <a:off x="581" y="572"/>
                    <a:ext cx="47" cy="37"/>
                    <a:chOff x="581" y="572"/>
                    <a:chExt cx="47" cy="37"/>
                  </a:xfrm>
                </p:grpSpPr>
                <p:sp>
                  <p:nvSpPr>
                    <p:cNvPr id="17001" name="Freeform 71"/>
                    <p:cNvSpPr>
                      <a:spLocks/>
                    </p:cNvSpPr>
                    <p:nvPr/>
                  </p:nvSpPr>
                  <p:spPr bwMode="auto">
                    <a:xfrm>
                      <a:off x="581" y="572"/>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7002" name="Freeform 72"/>
                    <p:cNvSpPr>
                      <a:spLocks/>
                    </p:cNvSpPr>
                    <p:nvPr/>
                  </p:nvSpPr>
                  <p:spPr bwMode="auto">
                    <a:xfrm>
                      <a:off x="582" y="602"/>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947" name="Group 73"/>
                <p:cNvGrpSpPr>
                  <a:grpSpLocks/>
                </p:cNvGrpSpPr>
                <p:nvPr/>
              </p:nvGrpSpPr>
              <p:grpSpPr bwMode="auto">
                <a:xfrm>
                  <a:off x="517" y="476"/>
                  <a:ext cx="321" cy="113"/>
                  <a:chOff x="517" y="476"/>
                  <a:chExt cx="321" cy="113"/>
                </a:xfrm>
              </p:grpSpPr>
              <p:sp>
                <p:nvSpPr>
                  <p:cNvPr id="16980" name="Freeform 74"/>
                  <p:cNvSpPr>
                    <a:spLocks/>
                  </p:cNvSpPr>
                  <p:nvPr/>
                </p:nvSpPr>
                <p:spPr bwMode="auto">
                  <a:xfrm>
                    <a:off x="598" y="485"/>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981" name="Freeform 75"/>
                  <p:cNvSpPr>
                    <a:spLocks/>
                  </p:cNvSpPr>
                  <p:nvPr/>
                </p:nvSpPr>
                <p:spPr bwMode="auto">
                  <a:xfrm>
                    <a:off x="517" y="491"/>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982" name="Group 76"/>
                  <p:cNvGrpSpPr>
                    <a:grpSpLocks/>
                  </p:cNvGrpSpPr>
                  <p:nvPr/>
                </p:nvGrpSpPr>
                <p:grpSpPr bwMode="auto">
                  <a:xfrm>
                    <a:off x="544" y="524"/>
                    <a:ext cx="2" cy="5"/>
                    <a:chOff x="544" y="524"/>
                    <a:chExt cx="2" cy="5"/>
                  </a:xfrm>
                </p:grpSpPr>
                <p:sp>
                  <p:nvSpPr>
                    <p:cNvPr id="16993" name="Oval 77"/>
                    <p:cNvSpPr>
                      <a:spLocks noChangeArrowheads="1"/>
                    </p:cNvSpPr>
                    <p:nvPr/>
                  </p:nvSpPr>
                  <p:spPr bwMode="auto">
                    <a:xfrm>
                      <a:off x="544" y="524"/>
                      <a:ext cx="2" cy="2"/>
                    </a:xfrm>
                    <a:prstGeom prst="ellipse">
                      <a:avLst/>
                    </a:prstGeom>
                    <a:noFill/>
                    <a:ln w="12700">
                      <a:solidFill>
                        <a:srgbClr val="000000"/>
                      </a:solidFill>
                      <a:round/>
                      <a:headEnd/>
                      <a:tailEnd/>
                    </a:ln>
                  </p:spPr>
                  <p:txBody>
                    <a:bodyPr wrap="none" anchor="ctr"/>
                    <a:lstStyle/>
                    <a:p>
                      <a:endParaRPr lang="zh-CN" altLang="en-US"/>
                    </a:p>
                  </p:txBody>
                </p:sp>
                <p:sp>
                  <p:nvSpPr>
                    <p:cNvPr id="16994" name="Arc 78"/>
                    <p:cNvSpPr>
                      <a:spLocks/>
                    </p:cNvSpPr>
                    <p:nvPr/>
                  </p:nvSpPr>
                  <p:spPr bwMode="auto">
                    <a:xfrm rot="10800000">
                      <a:off x="545" y="52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983" name="Group 79"/>
                  <p:cNvGrpSpPr>
                    <a:grpSpLocks/>
                  </p:cNvGrpSpPr>
                  <p:nvPr/>
                </p:nvGrpSpPr>
                <p:grpSpPr bwMode="auto">
                  <a:xfrm>
                    <a:off x="561" y="511"/>
                    <a:ext cx="19" cy="5"/>
                    <a:chOff x="561" y="511"/>
                    <a:chExt cx="19" cy="5"/>
                  </a:xfrm>
                </p:grpSpPr>
                <p:sp>
                  <p:nvSpPr>
                    <p:cNvPr id="16988" name="Arc 80"/>
                    <p:cNvSpPr>
                      <a:spLocks/>
                    </p:cNvSpPr>
                    <p:nvPr/>
                  </p:nvSpPr>
                  <p:spPr bwMode="auto">
                    <a:xfrm rot="10800000">
                      <a:off x="565" y="51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989" name="Arc 81"/>
                    <p:cNvSpPr>
                      <a:spLocks/>
                    </p:cNvSpPr>
                    <p:nvPr/>
                  </p:nvSpPr>
                  <p:spPr bwMode="auto">
                    <a:xfrm rot="10800000">
                      <a:off x="561" y="51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990" name="Arc 82"/>
                    <p:cNvSpPr>
                      <a:spLocks/>
                    </p:cNvSpPr>
                    <p:nvPr/>
                  </p:nvSpPr>
                  <p:spPr bwMode="auto">
                    <a:xfrm rot="10800000">
                      <a:off x="566" y="512"/>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991" name="Arc 83"/>
                    <p:cNvSpPr>
                      <a:spLocks/>
                    </p:cNvSpPr>
                    <p:nvPr/>
                  </p:nvSpPr>
                  <p:spPr bwMode="auto">
                    <a:xfrm rot="10800000">
                      <a:off x="570" y="512"/>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992" name="Arc 84"/>
                    <p:cNvSpPr>
                      <a:spLocks/>
                    </p:cNvSpPr>
                    <p:nvPr/>
                  </p:nvSpPr>
                  <p:spPr bwMode="auto">
                    <a:xfrm rot="10800000">
                      <a:off x="575" y="511"/>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984" name="Freeform 85"/>
                  <p:cNvSpPr>
                    <a:spLocks/>
                  </p:cNvSpPr>
                  <p:nvPr/>
                </p:nvSpPr>
                <p:spPr bwMode="auto">
                  <a:xfrm>
                    <a:off x="517" y="529"/>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985" name="Group 86"/>
                  <p:cNvGrpSpPr>
                    <a:grpSpLocks/>
                  </p:cNvGrpSpPr>
                  <p:nvPr/>
                </p:nvGrpSpPr>
                <p:grpSpPr bwMode="auto">
                  <a:xfrm>
                    <a:off x="581" y="476"/>
                    <a:ext cx="47" cy="37"/>
                    <a:chOff x="581" y="476"/>
                    <a:chExt cx="47" cy="37"/>
                  </a:xfrm>
                </p:grpSpPr>
                <p:sp>
                  <p:nvSpPr>
                    <p:cNvPr id="16986" name="Freeform 87"/>
                    <p:cNvSpPr>
                      <a:spLocks/>
                    </p:cNvSpPr>
                    <p:nvPr/>
                  </p:nvSpPr>
                  <p:spPr bwMode="auto">
                    <a:xfrm>
                      <a:off x="581" y="476"/>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987" name="Freeform 88"/>
                    <p:cNvSpPr>
                      <a:spLocks/>
                    </p:cNvSpPr>
                    <p:nvPr/>
                  </p:nvSpPr>
                  <p:spPr bwMode="auto">
                    <a:xfrm>
                      <a:off x="582" y="506"/>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948" name="Group 89"/>
                <p:cNvGrpSpPr>
                  <a:grpSpLocks/>
                </p:cNvGrpSpPr>
                <p:nvPr/>
              </p:nvGrpSpPr>
              <p:grpSpPr bwMode="auto">
                <a:xfrm>
                  <a:off x="517" y="380"/>
                  <a:ext cx="321" cy="113"/>
                  <a:chOff x="517" y="380"/>
                  <a:chExt cx="321" cy="113"/>
                </a:xfrm>
              </p:grpSpPr>
              <p:sp>
                <p:nvSpPr>
                  <p:cNvPr id="16965" name="Freeform 90"/>
                  <p:cNvSpPr>
                    <a:spLocks/>
                  </p:cNvSpPr>
                  <p:nvPr/>
                </p:nvSpPr>
                <p:spPr bwMode="auto">
                  <a:xfrm>
                    <a:off x="598" y="389"/>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966" name="Freeform 91"/>
                  <p:cNvSpPr>
                    <a:spLocks/>
                  </p:cNvSpPr>
                  <p:nvPr/>
                </p:nvSpPr>
                <p:spPr bwMode="auto">
                  <a:xfrm>
                    <a:off x="517" y="395"/>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967" name="Group 92"/>
                  <p:cNvGrpSpPr>
                    <a:grpSpLocks/>
                  </p:cNvGrpSpPr>
                  <p:nvPr/>
                </p:nvGrpSpPr>
                <p:grpSpPr bwMode="auto">
                  <a:xfrm>
                    <a:off x="544" y="428"/>
                    <a:ext cx="2" cy="5"/>
                    <a:chOff x="544" y="428"/>
                    <a:chExt cx="2" cy="5"/>
                  </a:xfrm>
                </p:grpSpPr>
                <p:sp>
                  <p:nvSpPr>
                    <p:cNvPr id="16978" name="Oval 93"/>
                    <p:cNvSpPr>
                      <a:spLocks noChangeArrowheads="1"/>
                    </p:cNvSpPr>
                    <p:nvPr/>
                  </p:nvSpPr>
                  <p:spPr bwMode="auto">
                    <a:xfrm>
                      <a:off x="544" y="428"/>
                      <a:ext cx="2" cy="2"/>
                    </a:xfrm>
                    <a:prstGeom prst="ellipse">
                      <a:avLst/>
                    </a:prstGeom>
                    <a:noFill/>
                    <a:ln w="12700">
                      <a:solidFill>
                        <a:srgbClr val="000000"/>
                      </a:solidFill>
                      <a:round/>
                      <a:headEnd/>
                      <a:tailEnd/>
                    </a:ln>
                  </p:spPr>
                  <p:txBody>
                    <a:bodyPr wrap="none" anchor="ctr"/>
                    <a:lstStyle/>
                    <a:p>
                      <a:endParaRPr lang="zh-CN" altLang="en-US"/>
                    </a:p>
                  </p:txBody>
                </p:sp>
                <p:sp>
                  <p:nvSpPr>
                    <p:cNvPr id="16979" name="Arc 94"/>
                    <p:cNvSpPr>
                      <a:spLocks/>
                    </p:cNvSpPr>
                    <p:nvPr/>
                  </p:nvSpPr>
                  <p:spPr bwMode="auto">
                    <a:xfrm rot="10800000">
                      <a:off x="545" y="431"/>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968" name="Group 95"/>
                  <p:cNvGrpSpPr>
                    <a:grpSpLocks/>
                  </p:cNvGrpSpPr>
                  <p:nvPr/>
                </p:nvGrpSpPr>
                <p:grpSpPr bwMode="auto">
                  <a:xfrm>
                    <a:off x="561" y="415"/>
                    <a:ext cx="19" cy="5"/>
                    <a:chOff x="561" y="415"/>
                    <a:chExt cx="19" cy="5"/>
                  </a:xfrm>
                </p:grpSpPr>
                <p:sp>
                  <p:nvSpPr>
                    <p:cNvPr id="16973" name="Arc 96"/>
                    <p:cNvSpPr>
                      <a:spLocks/>
                    </p:cNvSpPr>
                    <p:nvPr/>
                  </p:nvSpPr>
                  <p:spPr bwMode="auto">
                    <a:xfrm rot="10800000">
                      <a:off x="565" y="41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974" name="Arc 97"/>
                    <p:cNvSpPr>
                      <a:spLocks/>
                    </p:cNvSpPr>
                    <p:nvPr/>
                  </p:nvSpPr>
                  <p:spPr bwMode="auto">
                    <a:xfrm rot="10800000">
                      <a:off x="561" y="41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975" name="Arc 98"/>
                    <p:cNvSpPr>
                      <a:spLocks/>
                    </p:cNvSpPr>
                    <p:nvPr/>
                  </p:nvSpPr>
                  <p:spPr bwMode="auto">
                    <a:xfrm rot="10800000">
                      <a:off x="566" y="416"/>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976" name="Arc 99"/>
                    <p:cNvSpPr>
                      <a:spLocks/>
                    </p:cNvSpPr>
                    <p:nvPr/>
                  </p:nvSpPr>
                  <p:spPr bwMode="auto">
                    <a:xfrm rot="10800000">
                      <a:off x="570" y="416"/>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977" name="Arc 100"/>
                    <p:cNvSpPr>
                      <a:spLocks/>
                    </p:cNvSpPr>
                    <p:nvPr/>
                  </p:nvSpPr>
                  <p:spPr bwMode="auto">
                    <a:xfrm rot="10800000">
                      <a:off x="575" y="415"/>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969" name="Freeform 101"/>
                  <p:cNvSpPr>
                    <a:spLocks/>
                  </p:cNvSpPr>
                  <p:nvPr/>
                </p:nvSpPr>
                <p:spPr bwMode="auto">
                  <a:xfrm>
                    <a:off x="517" y="433"/>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970" name="Group 102"/>
                  <p:cNvGrpSpPr>
                    <a:grpSpLocks/>
                  </p:cNvGrpSpPr>
                  <p:nvPr/>
                </p:nvGrpSpPr>
                <p:grpSpPr bwMode="auto">
                  <a:xfrm>
                    <a:off x="581" y="380"/>
                    <a:ext cx="47" cy="37"/>
                    <a:chOff x="581" y="380"/>
                    <a:chExt cx="47" cy="37"/>
                  </a:xfrm>
                </p:grpSpPr>
                <p:sp>
                  <p:nvSpPr>
                    <p:cNvPr id="16971" name="Freeform 103"/>
                    <p:cNvSpPr>
                      <a:spLocks/>
                    </p:cNvSpPr>
                    <p:nvPr/>
                  </p:nvSpPr>
                  <p:spPr bwMode="auto">
                    <a:xfrm>
                      <a:off x="581" y="380"/>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972" name="Freeform 104"/>
                    <p:cNvSpPr>
                      <a:spLocks/>
                    </p:cNvSpPr>
                    <p:nvPr/>
                  </p:nvSpPr>
                  <p:spPr bwMode="auto">
                    <a:xfrm>
                      <a:off x="582" y="41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949" name="Group 105"/>
                <p:cNvGrpSpPr>
                  <a:grpSpLocks/>
                </p:cNvGrpSpPr>
                <p:nvPr/>
              </p:nvGrpSpPr>
              <p:grpSpPr bwMode="auto">
                <a:xfrm>
                  <a:off x="517" y="284"/>
                  <a:ext cx="321" cy="113"/>
                  <a:chOff x="517" y="284"/>
                  <a:chExt cx="321" cy="113"/>
                </a:xfrm>
              </p:grpSpPr>
              <p:sp>
                <p:nvSpPr>
                  <p:cNvPr id="16950" name="Freeform 106"/>
                  <p:cNvSpPr>
                    <a:spLocks/>
                  </p:cNvSpPr>
                  <p:nvPr/>
                </p:nvSpPr>
                <p:spPr bwMode="auto">
                  <a:xfrm>
                    <a:off x="598" y="293"/>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951" name="Freeform 107"/>
                  <p:cNvSpPr>
                    <a:spLocks/>
                  </p:cNvSpPr>
                  <p:nvPr/>
                </p:nvSpPr>
                <p:spPr bwMode="auto">
                  <a:xfrm>
                    <a:off x="517" y="299"/>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952" name="Group 108"/>
                  <p:cNvGrpSpPr>
                    <a:grpSpLocks/>
                  </p:cNvGrpSpPr>
                  <p:nvPr/>
                </p:nvGrpSpPr>
                <p:grpSpPr bwMode="auto">
                  <a:xfrm>
                    <a:off x="544" y="332"/>
                    <a:ext cx="2" cy="5"/>
                    <a:chOff x="544" y="332"/>
                    <a:chExt cx="2" cy="5"/>
                  </a:xfrm>
                </p:grpSpPr>
                <p:sp>
                  <p:nvSpPr>
                    <p:cNvPr id="16963" name="Oval 109"/>
                    <p:cNvSpPr>
                      <a:spLocks noChangeArrowheads="1"/>
                    </p:cNvSpPr>
                    <p:nvPr/>
                  </p:nvSpPr>
                  <p:spPr bwMode="auto">
                    <a:xfrm>
                      <a:off x="544" y="332"/>
                      <a:ext cx="2" cy="2"/>
                    </a:xfrm>
                    <a:prstGeom prst="ellipse">
                      <a:avLst/>
                    </a:prstGeom>
                    <a:noFill/>
                    <a:ln w="12700">
                      <a:solidFill>
                        <a:srgbClr val="000000"/>
                      </a:solidFill>
                      <a:round/>
                      <a:headEnd/>
                      <a:tailEnd/>
                    </a:ln>
                  </p:spPr>
                  <p:txBody>
                    <a:bodyPr wrap="none" anchor="ctr"/>
                    <a:lstStyle/>
                    <a:p>
                      <a:endParaRPr lang="zh-CN" altLang="en-US"/>
                    </a:p>
                  </p:txBody>
                </p:sp>
                <p:sp>
                  <p:nvSpPr>
                    <p:cNvPr id="16964" name="Arc 110"/>
                    <p:cNvSpPr>
                      <a:spLocks/>
                    </p:cNvSpPr>
                    <p:nvPr/>
                  </p:nvSpPr>
                  <p:spPr bwMode="auto">
                    <a:xfrm rot="10800000">
                      <a:off x="545" y="335"/>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953" name="Group 111"/>
                  <p:cNvGrpSpPr>
                    <a:grpSpLocks/>
                  </p:cNvGrpSpPr>
                  <p:nvPr/>
                </p:nvGrpSpPr>
                <p:grpSpPr bwMode="auto">
                  <a:xfrm>
                    <a:off x="561" y="319"/>
                    <a:ext cx="19" cy="5"/>
                    <a:chOff x="561" y="319"/>
                    <a:chExt cx="19" cy="5"/>
                  </a:xfrm>
                </p:grpSpPr>
                <p:sp>
                  <p:nvSpPr>
                    <p:cNvPr id="16958" name="Arc 112"/>
                    <p:cNvSpPr>
                      <a:spLocks/>
                    </p:cNvSpPr>
                    <p:nvPr/>
                  </p:nvSpPr>
                  <p:spPr bwMode="auto">
                    <a:xfrm rot="10800000">
                      <a:off x="565" y="32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959" name="Arc 113"/>
                    <p:cNvSpPr>
                      <a:spLocks/>
                    </p:cNvSpPr>
                    <p:nvPr/>
                  </p:nvSpPr>
                  <p:spPr bwMode="auto">
                    <a:xfrm rot="10800000">
                      <a:off x="561" y="32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960" name="Arc 114"/>
                    <p:cNvSpPr>
                      <a:spLocks/>
                    </p:cNvSpPr>
                    <p:nvPr/>
                  </p:nvSpPr>
                  <p:spPr bwMode="auto">
                    <a:xfrm rot="10800000">
                      <a:off x="566" y="320"/>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961" name="Arc 115"/>
                    <p:cNvSpPr>
                      <a:spLocks/>
                    </p:cNvSpPr>
                    <p:nvPr/>
                  </p:nvSpPr>
                  <p:spPr bwMode="auto">
                    <a:xfrm rot="10800000">
                      <a:off x="570" y="320"/>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962" name="Arc 116"/>
                    <p:cNvSpPr>
                      <a:spLocks/>
                    </p:cNvSpPr>
                    <p:nvPr/>
                  </p:nvSpPr>
                  <p:spPr bwMode="auto">
                    <a:xfrm rot="10800000">
                      <a:off x="575" y="319"/>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954" name="Freeform 117"/>
                  <p:cNvSpPr>
                    <a:spLocks/>
                  </p:cNvSpPr>
                  <p:nvPr/>
                </p:nvSpPr>
                <p:spPr bwMode="auto">
                  <a:xfrm>
                    <a:off x="517" y="337"/>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955" name="Group 118"/>
                  <p:cNvGrpSpPr>
                    <a:grpSpLocks/>
                  </p:cNvGrpSpPr>
                  <p:nvPr/>
                </p:nvGrpSpPr>
                <p:grpSpPr bwMode="auto">
                  <a:xfrm>
                    <a:off x="581" y="284"/>
                    <a:ext cx="47" cy="37"/>
                    <a:chOff x="581" y="284"/>
                    <a:chExt cx="47" cy="37"/>
                  </a:xfrm>
                </p:grpSpPr>
                <p:sp>
                  <p:nvSpPr>
                    <p:cNvPr id="16956" name="Freeform 119"/>
                    <p:cNvSpPr>
                      <a:spLocks/>
                    </p:cNvSpPr>
                    <p:nvPr/>
                  </p:nvSpPr>
                  <p:spPr bwMode="auto">
                    <a:xfrm>
                      <a:off x="581" y="284"/>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957" name="Freeform 120"/>
                    <p:cNvSpPr>
                      <a:spLocks/>
                    </p:cNvSpPr>
                    <p:nvPr/>
                  </p:nvSpPr>
                  <p:spPr bwMode="auto">
                    <a:xfrm>
                      <a:off x="582" y="314"/>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grpSp>
            <p:nvGrpSpPr>
              <p:cNvPr id="16540" name="Group 121"/>
              <p:cNvGrpSpPr>
                <a:grpSpLocks/>
              </p:cNvGrpSpPr>
              <p:nvPr/>
            </p:nvGrpSpPr>
            <p:grpSpPr bwMode="auto">
              <a:xfrm>
                <a:off x="865" y="284"/>
                <a:ext cx="321" cy="497"/>
                <a:chOff x="865" y="284"/>
                <a:chExt cx="321" cy="497"/>
              </a:xfrm>
            </p:grpSpPr>
            <p:grpSp>
              <p:nvGrpSpPr>
                <p:cNvPr id="16865" name="Group 122"/>
                <p:cNvGrpSpPr>
                  <a:grpSpLocks/>
                </p:cNvGrpSpPr>
                <p:nvPr/>
              </p:nvGrpSpPr>
              <p:grpSpPr bwMode="auto">
                <a:xfrm>
                  <a:off x="865" y="668"/>
                  <a:ext cx="321" cy="113"/>
                  <a:chOff x="865" y="668"/>
                  <a:chExt cx="321" cy="113"/>
                </a:xfrm>
              </p:grpSpPr>
              <p:sp>
                <p:nvSpPr>
                  <p:cNvPr id="16930" name="Freeform 123"/>
                  <p:cNvSpPr>
                    <a:spLocks/>
                  </p:cNvSpPr>
                  <p:nvPr/>
                </p:nvSpPr>
                <p:spPr bwMode="auto">
                  <a:xfrm>
                    <a:off x="946" y="677"/>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931" name="Freeform 124"/>
                  <p:cNvSpPr>
                    <a:spLocks/>
                  </p:cNvSpPr>
                  <p:nvPr/>
                </p:nvSpPr>
                <p:spPr bwMode="auto">
                  <a:xfrm>
                    <a:off x="865" y="683"/>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932" name="Group 125"/>
                  <p:cNvGrpSpPr>
                    <a:grpSpLocks/>
                  </p:cNvGrpSpPr>
                  <p:nvPr/>
                </p:nvGrpSpPr>
                <p:grpSpPr bwMode="auto">
                  <a:xfrm>
                    <a:off x="892" y="716"/>
                    <a:ext cx="2" cy="5"/>
                    <a:chOff x="892" y="716"/>
                    <a:chExt cx="2" cy="5"/>
                  </a:xfrm>
                </p:grpSpPr>
                <p:sp>
                  <p:nvSpPr>
                    <p:cNvPr id="16943" name="Oval 126"/>
                    <p:cNvSpPr>
                      <a:spLocks noChangeArrowheads="1"/>
                    </p:cNvSpPr>
                    <p:nvPr/>
                  </p:nvSpPr>
                  <p:spPr bwMode="auto">
                    <a:xfrm>
                      <a:off x="892" y="716"/>
                      <a:ext cx="2" cy="2"/>
                    </a:xfrm>
                    <a:prstGeom prst="ellipse">
                      <a:avLst/>
                    </a:prstGeom>
                    <a:noFill/>
                    <a:ln w="12700">
                      <a:solidFill>
                        <a:srgbClr val="000000"/>
                      </a:solidFill>
                      <a:round/>
                      <a:headEnd/>
                      <a:tailEnd/>
                    </a:ln>
                  </p:spPr>
                  <p:txBody>
                    <a:bodyPr wrap="none" anchor="ctr"/>
                    <a:lstStyle/>
                    <a:p>
                      <a:endParaRPr lang="zh-CN" altLang="en-US"/>
                    </a:p>
                  </p:txBody>
                </p:sp>
                <p:sp>
                  <p:nvSpPr>
                    <p:cNvPr id="16944" name="Arc 127"/>
                    <p:cNvSpPr>
                      <a:spLocks/>
                    </p:cNvSpPr>
                    <p:nvPr/>
                  </p:nvSpPr>
                  <p:spPr bwMode="auto">
                    <a:xfrm rot="10800000">
                      <a:off x="893" y="719"/>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933" name="Group 128"/>
                  <p:cNvGrpSpPr>
                    <a:grpSpLocks/>
                  </p:cNvGrpSpPr>
                  <p:nvPr/>
                </p:nvGrpSpPr>
                <p:grpSpPr bwMode="auto">
                  <a:xfrm>
                    <a:off x="909" y="703"/>
                    <a:ext cx="19" cy="5"/>
                    <a:chOff x="909" y="703"/>
                    <a:chExt cx="19" cy="5"/>
                  </a:xfrm>
                </p:grpSpPr>
                <p:sp>
                  <p:nvSpPr>
                    <p:cNvPr id="16938" name="Arc 129"/>
                    <p:cNvSpPr>
                      <a:spLocks/>
                    </p:cNvSpPr>
                    <p:nvPr/>
                  </p:nvSpPr>
                  <p:spPr bwMode="auto">
                    <a:xfrm rot="10800000">
                      <a:off x="913" y="70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939" name="Arc 130"/>
                    <p:cNvSpPr>
                      <a:spLocks/>
                    </p:cNvSpPr>
                    <p:nvPr/>
                  </p:nvSpPr>
                  <p:spPr bwMode="auto">
                    <a:xfrm rot="10800000">
                      <a:off x="909" y="70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940" name="Arc 131"/>
                    <p:cNvSpPr>
                      <a:spLocks/>
                    </p:cNvSpPr>
                    <p:nvPr/>
                  </p:nvSpPr>
                  <p:spPr bwMode="auto">
                    <a:xfrm rot="10800000">
                      <a:off x="914" y="704"/>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941" name="Arc 132"/>
                    <p:cNvSpPr>
                      <a:spLocks/>
                    </p:cNvSpPr>
                    <p:nvPr/>
                  </p:nvSpPr>
                  <p:spPr bwMode="auto">
                    <a:xfrm rot="10800000">
                      <a:off x="918" y="704"/>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942" name="Arc 133"/>
                    <p:cNvSpPr>
                      <a:spLocks/>
                    </p:cNvSpPr>
                    <p:nvPr/>
                  </p:nvSpPr>
                  <p:spPr bwMode="auto">
                    <a:xfrm rot="10800000">
                      <a:off x="923" y="703"/>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934" name="Freeform 134"/>
                  <p:cNvSpPr>
                    <a:spLocks/>
                  </p:cNvSpPr>
                  <p:nvPr/>
                </p:nvSpPr>
                <p:spPr bwMode="auto">
                  <a:xfrm>
                    <a:off x="865" y="721"/>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935" name="Group 135"/>
                  <p:cNvGrpSpPr>
                    <a:grpSpLocks/>
                  </p:cNvGrpSpPr>
                  <p:nvPr/>
                </p:nvGrpSpPr>
                <p:grpSpPr bwMode="auto">
                  <a:xfrm>
                    <a:off x="929" y="668"/>
                    <a:ext cx="47" cy="37"/>
                    <a:chOff x="929" y="668"/>
                    <a:chExt cx="47" cy="37"/>
                  </a:xfrm>
                </p:grpSpPr>
                <p:sp>
                  <p:nvSpPr>
                    <p:cNvPr id="16936" name="Freeform 136"/>
                    <p:cNvSpPr>
                      <a:spLocks/>
                    </p:cNvSpPr>
                    <p:nvPr/>
                  </p:nvSpPr>
                  <p:spPr bwMode="auto">
                    <a:xfrm>
                      <a:off x="929" y="668"/>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937" name="Freeform 137"/>
                    <p:cNvSpPr>
                      <a:spLocks/>
                    </p:cNvSpPr>
                    <p:nvPr/>
                  </p:nvSpPr>
                  <p:spPr bwMode="auto">
                    <a:xfrm>
                      <a:off x="930" y="698"/>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866" name="Group 138"/>
                <p:cNvGrpSpPr>
                  <a:grpSpLocks/>
                </p:cNvGrpSpPr>
                <p:nvPr/>
              </p:nvGrpSpPr>
              <p:grpSpPr bwMode="auto">
                <a:xfrm>
                  <a:off x="865" y="572"/>
                  <a:ext cx="321" cy="113"/>
                  <a:chOff x="865" y="572"/>
                  <a:chExt cx="321" cy="113"/>
                </a:xfrm>
              </p:grpSpPr>
              <p:sp>
                <p:nvSpPr>
                  <p:cNvPr id="16915" name="Freeform 139"/>
                  <p:cNvSpPr>
                    <a:spLocks/>
                  </p:cNvSpPr>
                  <p:nvPr/>
                </p:nvSpPr>
                <p:spPr bwMode="auto">
                  <a:xfrm>
                    <a:off x="946" y="581"/>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916" name="Freeform 140"/>
                  <p:cNvSpPr>
                    <a:spLocks/>
                  </p:cNvSpPr>
                  <p:nvPr/>
                </p:nvSpPr>
                <p:spPr bwMode="auto">
                  <a:xfrm>
                    <a:off x="865" y="587"/>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917" name="Group 141"/>
                  <p:cNvGrpSpPr>
                    <a:grpSpLocks/>
                  </p:cNvGrpSpPr>
                  <p:nvPr/>
                </p:nvGrpSpPr>
                <p:grpSpPr bwMode="auto">
                  <a:xfrm>
                    <a:off x="892" y="620"/>
                    <a:ext cx="2" cy="5"/>
                    <a:chOff x="892" y="620"/>
                    <a:chExt cx="2" cy="5"/>
                  </a:xfrm>
                </p:grpSpPr>
                <p:sp>
                  <p:nvSpPr>
                    <p:cNvPr id="16928" name="Oval 142"/>
                    <p:cNvSpPr>
                      <a:spLocks noChangeArrowheads="1"/>
                    </p:cNvSpPr>
                    <p:nvPr/>
                  </p:nvSpPr>
                  <p:spPr bwMode="auto">
                    <a:xfrm>
                      <a:off x="892" y="620"/>
                      <a:ext cx="2" cy="2"/>
                    </a:xfrm>
                    <a:prstGeom prst="ellipse">
                      <a:avLst/>
                    </a:prstGeom>
                    <a:noFill/>
                    <a:ln w="12700">
                      <a:solidFill>
                        <a:srgbClr val="000000"/>
                      </a:solidFill>
                      <a:round/>
                      <a:headEnd/>
                      <a:tailEnd/>
                    </a:ln>
                  </p:spPr>
                  <p:txBody>
                    <a:bodyPr wrap="none" anchor="ctr"/>
                    <a:lstStyle/>
                    <a:p>
                      <a:endParaRPr lang="zh-CN" altLang="en-US"/>
                    </a:p>
                  </p:txBody>
                </p:sp>
                <p:sp>
                  <p:nvSpPr>
                    <p:cNvPr id="16929" name="Arc 143"/>
                    <p:cNvSpPr>
                      <a:spLocks/>
                    </p:cNvSpPr>
                    <p:nvPr/>
                  </p:nvSpPr>
                  <p:spPr bwMode="auto">
                    <a:xfrm rot="10800000">
                      <a:off x="893" y="623"/>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918" name="Group 144"/>
                  <p:cNvGrpSpPr>
                    <a:grpSpLocks/>
                  </p:cNvGrpSpPr>
                  <p:nvPr/>
                </p:nvGrpSpPr>
                <p:grpSpPr bwMode="auto">
                  <a:xfrm>
                    <a:off x="909" y="607"/>
                    <a:ext cx="19" cy="5"/>
                    <a:chOff x="909" y="607"/>
                    <a:chExt cx="19" cy="5"/>
                  </a:xfrm>
                </p:grpSpPr>
                <p:sp>
                  <p:nvSpPr>
                    <p:cNvPr id="16923" name="Arc 145"/>
                    <p:cNvSpPr>
                      <a:spLocks/>
                    </p:cNvSpPr>
                    <p:nvPr/>
                  </p:nvSpPr>
                  <p:spPr bwMode="auto">
                    <a:xfrm rot="10800000">
                      <a:off x="913" y="60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924" name="Arc 146"/>
                    <p:cNvSpPr>
                      <a:spLocks/>
                    </p:cNvSpPr>
                    <p:nvPr/>
                  </p:nvSpPr>
                  <p:spPr bwMode="auto">
                    <a:xfrm rot="10800000">
                      <a:off x="909" y="60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925" name="Arc 147"/>
                    <p:cNvSpPr>
                      <a:spLocks/>
                    </p:cNvSpPr>
                    <p:nvPr/>
                  </p:nvSpPr>
                  <p:spPr bwMode="auto">
                    <a:xfrm rot="10800000">
                      <a:off x="914" y="608"/>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926" name="Arc 148"/>
                    <p:cNvSpPr>
                      <a:spLocks/>
                    </p:cNvSpPr>
                    <p:nvPr/>
                  </p:nvSpPr>
                  <p:spPr bwMode="auto">
                    <a:xfrm rot="10800000">
                      <a:off x="918" y="608"/>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927" name="Arc 149"/>
                    <p:cNvSpPr>
                      <a:spLocks/>
                    </p:cNvSpPr>
                    <p:nvPr/>
                  </p:nvSpPr>
                  <p:spPr bwMode="auto">
                    <a:xfrm rot="10800000">
                      <a:off x="923" y="607"/>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919" name="Freeform 150"/>
                  <p:cNvSpPr>
                    <a:spLocks/>
                  </p:cNvSpPr>
                  <p:nvPr/>
                </p:nvSpPr>
                <p:spPr bwMode="auto">
                  <a:xfrm>
                    <a:off x="865" y="625"/>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920" name="Group 151"/>
                  <p:cNvGrpSpPr>
                    <a:grpSpLocks/>
                  </p:cNvGrpSpPr>
                  <p:nvPr/>
                </p:nvGrpSpPr>
                <p:grpSpPr bwMode="auto">
                  <a:xfrm>
                    <a:off x="929" y="572"/>
                    <a:ext cx="47" cy="37"/>
                    <a:chOff x="929" y="572"/>
                    <a:chExt cx="47" cy="37"/>
                  </a:xfrm>
                </p:grpSpPr>
                <p:sp>
                  <p:nvSpPr>
                    <p:cNvPr id="16921" name="Freeform 152"/>
                    <p:cNvSpPr>
                      <a:spLocks/>
                    </p:cNvSpPr>
                    <p:nvPr/>
                  </p:nvSpPr>
                  <p:spPr bwMode="auto">
                    <a:xfrm>
                      <a:off x="929" y="572"/>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922" name="Freeform 153"/>
                    <p:cNvSpPr>
                      <a:spLocks/>
                    </p:cNvSpPr>
                    <p:nvPr/>
                  </p:nvSpPr>
                  <p:spPr bwMode="auto">
                    <a:xfrm>
                      <a:off x="930" y="602"/>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867" name="Group 154"/>
                <p:cNvGrpSpPr>
                  <a:grpSpLocks/>
                </p:cNvGrpSpPr>
                <p:nvPr/>
              </p:nvGrpSpPr>
              <p:grpSpPr bwMode="auto">
                <a:xfrm>
                  <a:off x="865" y="476"/>
                  <a:ext cx="321" cy="113"/>
                  <a:chOff x="865" y="476"/>
                  <a:chExt cx="321" cy="113"/>
                </a:xfrm>
              </p:grpSpPr>
              <p:sp>
                <p:nvSpPr>
                  <p:cNvPr id="16900" name="Freeform 155"/>
                  <p:cNvSpPr>
                    <a:spLocks/>
                  </p:cNvSpPr>
                  <p:nvPr/>
                </p:nvSpPr>
                <p:spPr bwMode="auto">
                  <a:xfrm>
                    <a:off x="946" y="485"/>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901" name="Freeform 156"/>
                  <p:cNvSpPr>
                    <a:spLocks/>
                  </p:cNvSpPr>
                  <p:nvPr/>
                </p:nvSpPr>
                <p:spPr bwMode="auto">
                  <a:xfrm>
                    <a:off x="865" y="491"/>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902" name="Group 157"/>
                  <p:cNvGrpSpPr>
                    <a:grpSpLocks/>
                  </p:cNvGrpSpPr>
                  <p:nvPr/>
                </p:nvGrpSpPr>
                <p:grpSpPr bwMode="auto">
                  <a:xfrm>
                    <a:off x="892" y="524"/>
                    <a:ext cx="2" cy="5"/>
                    <a:chOff x="892" y="524"/>
                    <a:chExt cx="2" cy="5"/>
                  </a:xfrm>
                </p:grpSpPr>
                <p:sp>
                  <p:nvSpPr>
                    <p:cNvPr id="16913" name="Oval 158"/>
                    <p:cNvSpPr>
                      <a:spLocks noChangeArrowheads="1"/>
                    </p:cNvSpPr>
                    <p:nvPr/>
                  </p:nvSpPr>
                  <p:spPr bwMode="auto">
                    <a:xfrm>
                      <a:off x="892" y="524"/>
                      <a:ext cx="2" cy="2"/>
                    </a:xfrm>
                    <a:prstGeom prst="ellipse">
                      <a:avLst/>
                    </a:prstGeom>
                    <a:noFill/>
                    <a:ln w="12700">
                      <a:solidFill>
                        <a:srgbClr val="000000"/>
                      </a:solidFill>
                      <a:round/>
                      <a:headEnd/>
                      <a:tailEnd/>
                    </a:ln>
                  </p:spPr>
                  <p:txBody>
                    <a:bodyPr wrap="none" anchor="ctr"/>
                    <a:lstStyle/>
                    <a:p>
                      <a:endParaRPr lang="zh-CN" altLang="en-US"/>
                    </a:p>
                  </p:txBody>
                </p:sp>
                <p:sp>
                  <p:nvSpPr>
                    <p:cNvPr id="16914" name="Arc 159"/>
                    <p:cNvSpPr>
                      <a:spLocks/>
                    </p:cNvSpPr>
                    <p:nvPr/>
                  </p:nvSpPr>
                  <p:spPr bwMode="auto">
                    <a:xfrm rot="10800000">
                      <a:off x="893" y="52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903" name="Group 160"/>
                  <p:cNvGrpSpPr>
                    <a:grpSpLocks/>
                  </p:cNvGrpSpPr>
                  <p:nvPr/>
                </p:nvGrpSpPr>
                <p:grpSpPr bwMode="auto">
                  <a:xfrm>
                    <a:off x="909" y="511"/>
                    <a:ext cx="19" cy="5"/>
                    <a:chOff x="909" y="511"/>
                    <a:chExt cx="19" cy="5"/>
                  </a:xfrm>
                </p:grpSpPr>
                <p:sp>
                  <p:nvSpPr>
                    <p:cNvPr id="16908" name="Arc 161"/>
                    <p:cNvSpPr>
                      <a:spLocks/>
                    </p:cNvSpPr>
                    <p:nvPr/>
                  </p:nvSpPr>
                  <p:spPr bwMode="auto">
                    <a:xfrm rot="10800000">
                      <a:off x="913" y="51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909" name="Arc 162"/>
                    <p:cNvSpPr>
                      <a:spLocks/>
                    </p:cNvSpPr>
                    <p:nvPr/>
                  </p:nvSpPr>
                  <p:spPr bwMode="auto">
                    <a:xfrm rot="10800000">
                      <a:off x="909" y="51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910" name="Arc 163"/>
                    <p:cNvSpPr>
                      <a:spLocks/>
                    </p:cNvSpPr>
                    <p:nvPr/>
                  </p:nvSpPr>
                  <p:spPr bwMode="auto">
                    <a:xfrm rot="10800000">
                      <a:off x="914" y="512"/>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911" name="Arc 164"/>
                    <p:cNvSpPr>
                      <a:spLocks/>
                    </p:cNvSpPr>
                    <p:nvPr/>
                  </p:nvSpPr>
                  <p:spPr bwMode="auto">
                    <a:xfrm rot="10800000">
                      <a:off x="918" y="512"/>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912" name="Arc 165"/>
                    <p:cNvSpPr>
                      <a:spLocks/>
                    </p:cNvSpPr>
                    <p:nvPr/>
                  </p:nvSpPr>
                  <p:spPr bwMode="auto">
                    <a:xfrm rot="10800000">
                      <a:off x="923" y="511"/>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904" name="Freeform 166"/>
                  <p:cNvSpPr>
                    <a:spLocks/>
                  </p:cNvSpPr>
                  <p:nvPr/>
                </p:nvSpPr>
                <p:spPr bwMode="auto">
                  <a:xfrm>
                    <a:off x="865" y="529"/>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905" name="Group 167"/>
                  <p:cNvGrpSpPr>
                    <a:grpSpLocks/>
                  </p:cNvGrpSpPr>
                  <p:nvPr/>
                </p:nvGrpSpPr>
                <p:grpSpPr bwMode="auto">
                  <a:xfrm>
                    <a:off x="929" y="476"/>
                    <a:ext cx="47" cy="37"/>
                    <a:chOff x="929" y="476"/>
                    <a:chExt cx="47" cy="37"/>
                  </a:xfrm>
                </p:grpSpPr>
                <p:sp>
                  <p:nvSpPr>
                    <p:cNvPr id="16906" name="Freeform 168"/>
                    <p:cNvSpPr>
                      <a:spLocks/>
                    </p:cNvSpPr>
                    <p:nvPr/>
                  </p:nvSpPr>
                  <p:spPr bwMode="auto">
                    <a:xfrm>
                      <a:off x="929" y="476"/>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907" name="Freeform 169"/>
                    <p:cNvSpPr>
                      <a:spLocks/>
                    </p:cNvSpPr>
                    <p:nvPr/>
                  </p:nvSpPr>
                  <p:spPr bwMode="auto">
                    <a:xfrm>
                      <a:off x="930" y="506"/>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868" name="Group 170"/>
                <p:cNvGrpSpPr>
                  <a:grpSpLocks/>
                </p:cNvGrpSpPr>
                <p:nvPr/>
              </p:nvGrpSpPr>
              <p:grpSpPr bwMode="auto">
                <a:xfrm>
                  <a:off x="865" y="380"/>
                  <a:ext cx="321" cy="113"/>
                  <a:chOff x="865" y="380"/>
                  <a:chExt cx="321" cy="113"/>
                </a:xfrm>
              </p:grpSpPr>
              <p:sp>
                <p:nvSpPr>
                  <p:cNvPr id="16885" name="Freeform 171"/>
                  <p:cNvSpPr>
                    <a:spLocks/>
                  </p:cNvSpPr>
                  <p:nvPr/>
                </p:nvSpPr>
                <p:spPr bwMode="auto">
                  <a:xfrm>
                    <a:off x="946" y="389"/>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886" name="Freeform 172"/>
                  <p:cNvSpPr>
                    <a:spLocks/>
                  </p:cNvSpPr>
                  <p:nvPr/>
                </p:nvSpPr>
                <p:spPr bwMode="auto">
                  <a:xfrm>
                    <a:off x="865" y="395"/>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887" name="Group 173"/>
                  <p:cNvGrpSpPr>
                    <a:grpSpLocks/>
                  </p:cNvGrpSpPr>
                  <p:nvPr/>
                </p:nvGrpSpPr>
                <p:grpSpPr bwMode="auto">
                  <a:xfrm>
                    <a:off x="892" y="428"/>
                    <a:ext cx="2" cy="5"/>
                    <a:chOff x="892" y="428"/>
                    <a:chExt cx="2" cy="5"/>
                  </a:xfrm>
                </p:grpSpPr>
                <p:sp>
                  <p:nvSpPr>
                    <p:cNvPr id="16898" name="Oval 174"/>
                    <p:cNvSpPr>
                      <a:spLocks noChangeArrowheads="1"/>
                    </p:cNvSpPr>
                    <p:nvPr/>
                  </p:nvSpPr>
                  <p:spPr bwMode="auto">
                    <a:xfrm>
                      <a:off x="892" y="428"/>
                      <a:ext cx="2" cy="2"/>
                    </a:xfrm>
                    <a:prstGeom prst="ellipse">
                      <a:avLst/>
                    </a:prstGeom>
                    <a:noFill/>
                    <a:ln w="12700">
                      <a:solidFill>
                        <a:srgbClr val="000000"/>
                      </a:solidFill>
                      <a:round/>
                      <a:headEnd/>
                      <a:tailEnd/>
                    </a:ln>
                  </p:spPr>
                  <p:txBody>
                    <a:bodyPr wrap="none" anchor="ctr"/>
                    <a:lstStyle/>
                    <a:p>
                      <a:endParaRPr lang="zh-CN" altLang="en-US"/>
                    </a:p>
                  </p:txBody>
                </p:sp>
                <p:sp>
                  <p:nvSpPr>
                    <p:cNvPr id="16899" name="Arc 175"/>
                    <p:cNvSpPr>
                      <a:spLocks/>
                    </p:cNvSpPr>
                    <p:nvPr/>
                  </p:nvSpPr>
                  <p:spPr bwMode="auto">
                    <a:xfrm rot="10800000">
                      <a:off x="893" y="431"/>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888" name="Group 176"/>
                  <p:cNvGrpSpPr>
                    <a:grpSpLocks/>
                  </p:cNvGrpSpPr>
                  <p:nvPr/>
                </p:nvGrpSpPr>
                <p:grpSpPr bwMode="auto">
                  <a:xfrm>
                    <a:off x="909" y="415"/>
                    <a:ext cx="19" cy="5"/>
                    <a:chOff x="909" y="415"/>
                    <a:chExt cx="19" cy="5"/>
                  </a:xfrm>
                </p:grpSpPr>
                <p:sp>
                  <p:nvSpPr>
                    <p:cNvPr id="16893" name="Arc 177"/>
                    <p:cNvSpPr>
                      <a:spLocks/>
                    </p:cNvSpPr>
                    <p:nvPr/>
                  </p:nvSpPr>
                  <p:spPr bwMode="auto">
                    <a:xfrm rot="10800000">
                      <a:off x="913" y="41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894" name="Arc 178"/>
                    <p:cNvSpPr>
                      <a:spLocks/>
                    </p:cNvSpPr>
                    <p:nvPr/>
                  </p:nvSpPr>
                  <p:spPr bwMode="auto">
                    <a:xfrm rot="10800000">
                      <a:off x="909" y="41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895" name="Arc 179"/>
                    <p:cNvSpPr>
                      <a:spLocks/>
                    </p:cNvSpPr>
                    <p:nvPr/>
                  </p:nvSpPr>
                  <p:spPr bwMode="auto">
                    <a:xfrm rot="10800000">
                      <a:off x="914" y="416"/>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96" name="Arc 180"/>
                    <p:cNvSpPr>
                      <a:spLocks/>
                    </p:cNvSpPr>
                    <p:nvPr/>
                  </p:nvSpPr>
                  <p:spPr bwMode="auto">
                    <a:xfrm rot="10800000">
                      <a:off x="918" y="416"/>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97" name="Arc 181"/>
                    <p:cNvSpPr>
                      <a:spLocks/>
                    </p:cNvSpPr>
                    <p:nvPr/>
                  </p:nvSpPr>
                  <p:spPr bwMode="auto">
                    <a:xfrm rot="10800000">
                      <a:off x="923" y="415"/>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889" name="Freeform 182"/>
                  <p:cNvSpPr>
                    <a:spLocks/>
                  </p:cNvSpPr>
                  <p:nvPr/>
                </p:nvSpPr>
                <p:spPr bwMode="auto">
                  <a:xfrm>
                    <a:off x="865" y="433"/>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890" name="Group 183"/>
                  <p:cNvGrpSpPr>
                    <a:grpSpLocks/>
                  </p:cNvGrpSpPr>
                  <p:nvPr/>
                </p:nvGrpSpPr>
                <p:grpSpPr bwMode="auto">
                  <a:xfrm>
                    <a:off x="929" y="380"/>
                    <a:ext cx="47" cy="37"/>
                    <a:chOff x="929" y="380"/>
                    <a:chExt cx="47" cy="37"/>
                  </a:xfrm>
                </p:grpSpPr>
                <p:sp>
                  <p:nvSpPr>
                    <p:cNvPr id="16891" name="Freeform 184"/>
                    <p:cNvSpPr>
                      <a:spLocks/>
                    </p:cNvSpPr>
                    <p:nvPr/>
                  </p:nvSpPr>
                  <p:spPr bwMode="auto">
                    <a:xfrm>
                      <a:off x="929" y="380"/>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892" name="Freeform 185"/>
                    <p:cNvSpPr>
                      <a:spLocks/>
                    </p:cNvSpPr>
                    <p:nvPr/>
                  </p:nvSpPr>
                  <p:spPr bwMode="auto">
                    <a:xfrm>
                      <a:off x="930" y="41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869" name="Group 186"/>
                <p:cNvGrpSpPr>
                  <a:grpSpLocks/>
                </p:cNvGrpSpPr>
                <p:nvPr/>
              </p:nvGrpSpPr>
              <p:grpSpPr bwMode="auto">
                <a:xfrm>
                  <a:off x="865" y="284"/>
                  <a:ext cx="321" cy="113"/>
                  <a:chOff x="865" y="284"/>
                  <a:chExt cx="321" cy="113"/>
                </a:xfrm>
              </p:grpSpPr>
              <p:sp>
                <p:nvSpPr>
                  <p:cNvPr id="16870" name="Freeform 187"/>
                  <p:cNvSpPr>
                    <a:spLocks/>
                  </p:cNvSpPr>
                  <p:nvPr/>
                </p:nvSpPr>
                <p:spPr bwMode="auto">
                  <a:xfrm>
                    <a:off x="946" y="293"/>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871" name="Freeform 188"/>
                  <p:cNvSpPr>
                    <a:spLocks/>
                  </p:cNvSpPr>
                  <p:nvPr/>
                </p:nvSpPr>
                <p:spPr bwMode="auto">
                  <a:xfrm>
                    <a:off x="865" y="299"/>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872" name="Group 189"/>
                  <p:cNvGrpSpPr>
                    <a:grpSpLocks/>
                  </p:cNvGrpSpPr>
                  <p:nvPr/>
                </p:nvGrpSpPr>
                <p:grpSpPr bwMode="auto">
                  <a:xfrm>
                    <a:off x="892" y="332"/>
                    <a:ext cx="2" cy="5"/>
                    <a:chOff x="892" y="332"/>
                    <a:chExt cx="2" cy="5"/>
                  </a:xfrm>
                </p:grpSpPr>
                <p:sp>
                  <p:nvSpPr>
                    <p:cNvPr id="16883" name="Oval 190"/>
                    <p:cNvSpPr>
                      <a:spLocks noChangeArrowheads="1"/>
                    </p:cNvSpPr>
                    <p:nvPr/>
                  </p:nvSpPr>
                  <p:spPr bwMode="auto">
                    <a:xfrm>
                      <a:off x="892" y="332"/>
                      <a:ext cx="2" cy="2"/>
                    </a:xfrm>
                    <a:prstGeom prst="ellipse">
                      <a:avLst/>
                    </a:prstGeom>
                    <a:noFill/>
                    <a:ln w="12700">
                      <a:solidFill>
                        <a:srgbClr val="000000"/>
                      </a:solidFill>
                      <a:round/>
                      <a:headEnd/>
                      <a:tailEnd/>
                    </a:ln>
                  </p:spPr>
                  <p:txBody>
                    <a:bodyPr wrap="none" anchor="ctr"/>
                    <a:lstStyle/>
                    <a:p>
                      <a:endParaRPr lang="zh-CN" altLang="en-US"/>
                    </a:p>
                  </p:txBody>
                </p:sp>
                <p:sp>
                  <p:nvSpPr>
                    <p:cNvPr id="16884" name="Arc 191"/>
                    <p:cNvSpPr>
                      <a:spLocks/>
                    </p:cNvSpPr>
                    <p:nvPr/>
                  </p:nvSpPr>
                  <p:spPr bwMode="auto">
                    <a:xfrm rot="10800000">
                      <a:off x="893" y="335"/>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873" name="Group 192"/>
                  <p:cNvGrpSpPr>
                    <a:grpSpLocks/>
                  </p:cNvGrpSpPr>
                  <p:nvPr/>
                </p:nvGrpSpPr>
                <p:grpSpPr bwMode="auto">
                  <a:xfrm>
                    <a:off x="909" y="319"/>
                    <a:ext cx="19" cy="5"/>
                    <a:chOff x="909" y="319"/>
                    <a:chExt cx="19" cy="5"/>
                  </a:xfrm>
                </p:grpSpPr>
                <p:sp>
                  <p:nvSpPr>
                    <p:cNvPr id="16878" name="Arc 193"/>
                    <p:cNvSpPr>
                      <a:spLocks/>
                    </p:cNvSpPr>
                    <p:nvPr/>
                  </p:nvSpPr>
                  <p:spPr bwMode="auto">
                    <a:xfrm rot="10800000">
                      <a:off x="913" y="32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879" name="Arc 194"/>
                    <p:cNvSpPr>
                      <a:spLocks/>
                    </p:cNvSpPr>
                    <p:nvPr/>
                  </p:nvSpPr>
                  <p:spPr bwMode="auto">
                    <a:xfrm rot="10800000">
                      <a:off x="909" y="32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880" name="Arc 195"/>
                    <p:cNvSpPr>
                      <a:spLocks/>
                    </p:cNvSpPr>
                    <p:nvPr/>
                  </p:nvSpPr>
                  <p:spPr bwMode="auto">
                    <a:xfrm rot="10800000">
                      <a:off x="914" y="320"/>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81" name="Arc 196"/>
                    <p:cNvSpPr>
                      <a:spLocks/>
                    </p:cNvSpPr>
                    <p:nvPr/>
                  </p:nvSpPr>
                  <p:spPr bwMode="auto">
                    <a:xfrm rot="10800000">
                      <a:off x="918" y="320"/>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82" name="Arc 197"/>
                    <p:cNvSpPr>
                      <a:spLocks/>
                    </p:cNvSpPr>
                    <p:nvPr/>
                  </p:nvSpPr>
                  <p:spPr bwMode="auto">
                    <a:xfrm rot="10800000">
                      <a:off x="923" y="319"/>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874" name="Freeform 198"/>
                  <p:cNvSpPr>
                    <a:spLocks/>
                  </p:cNvSpPr>
                  <p:nvPr/>
                </p:nvSpPr>
                <p:spPr bwMode="auto">
                  <a:xfrm>
                    <a:off x="865" y="337"/>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875" name="Group 199"/>
                  <p:cNvGrpSpPr>
                    <a:grpSpLocks/>
                  </p:cNvGrpSpPr>
                  <p:nvPr/>
                </p:nvGrpSpPr>
                <p:grpSpPr bwMode="auto">
                  <a:xfrm>
                    <a:off x="929" y="284"/>
                    <a:ext cx="47" cy="37"/>
                    <a:chOff x="929" y="284"/>
                    <a:chExt cx="47" cy="37"/>
                  </a:xfrm>
                </p:grpSpPr>
                <p:sp>
                  <p:nvSpPr>
                    <p:cNvPr id="16876" name="Freeform 200"/>
                    <p:cNvSpPr>
                      <a:spLocks/>
                    </p:cNvSpPr>
                    <p:nvPr/>
                  </p:nvSpPr>
                  <p:spPr bwMode="auto">
                    <a:xfrm>
                      <a:off x="929" y="284"/>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877" name="Freeform 201"/>
                    <p:cNvSpPr>
                      <a:spLocks/>
                    </p:cNvSpPr>
                    <p:nvPr/>
                  </p:nvSpPr>
                  <p:spPr bwMode="auto">
                    <a:xfrm>
                      <a:off x="930" y="314"/>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grpSp>
            <p:nvGrpSpPr>
              <p:cNvPr id="16541" name="Group 202"/>
              <p:cNvGrpSpPr>
                <a:grpSpLocks/>
              </p:cNvGrpSpPr>
              <p:nvPr/>
            </p:nvGrpSpPr>
            <p:grpSpPr bwMode="auto">
              <a:xfrm>
                <a:off x="1213" y="284"/>
                <a:ext cx="321" cy="497"/>
                <a:chOff x="1213" y="284"/>
                <a:chExt cx="321" cy="497"/>
              </a:xfrm>
            </p:grpSpPr>
            <p:grpSp>
              <p:nvGrpSpPr>
                <p:cNvPr id="16785" name="Group 203"/>
                <p:cNvGrpSpPr>
                  <a:grpSpLocks/>
                </p:cNvGrpSpPr>
                <p:nvPr/>
              </p:nvGrpSpPr>
              <p:grpSpPr bwMode="auto">
                <a:xfrm>
                  <a:off x="1213" y="668"/>
                  <a:ext cx="321" cy="113"/>
                  <a:chOff x="1213" y="668"/>
                  <a:chExt cx="321" cy="113"/>
                </a:xfrm>
              </p:grpSpPr>
              <p:sp>
                <p:nvSpPr>
                  <p:cNvPr id="16850" name="Freeform 204"/>
                  <p:cNvSpPr>
                    <a:spLocks/>
                  </p:cNvSpPr>
                  <p:nvPr/>
                </p:nvSpPr>
                <p:spPr bwMode="auto">
                  <a:xfrm>
                    <a:off x="1294" y="677"/>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851" name="Freeform 205"/>
                  <p:cNvSpPr>
                    <a:spLocks/>
                  </p:cNvSpPr>
                  <p:nvPr/>
                </p:nvSpPr>
                <p:spPr bwMode="auto">
                  <a:xfrm>
                    <a:off x="1213" y="683"/>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852" name="Group 206"/>
                  <p:cNvGrpSpPr>
                    <a:grpSpLocks/>
                  </p:cNvGrpSpPr>
                  <p:nvPr/>
                </p:nvGrpSpPr>
                <p:grpSpPr bwMode="auto">
                  <a:xfrm>
                    <a:off x="1240" y="716"/>
                    <a:ext cx="2" cy="5"/>
                    <a:chOff x="1240" y="716"/>
                    <a:chExt cx="2" cy="5"/>
                  </a:xfrm>
                </p:grpSpPr>
                <p:sp>
                  <p:nvSpPr>
                    <p:cNvPr id="16863" name="Oval 207"/>
                    <p:cNvSpPr>
                      <a:spLocks noChangeArrowheads="1"/>
                    </p:cNvSpPr>
                    <p:nvPr/>
                  </p:nvSpPr>
                  <p:spPr bwMode="auto">
                    <a:xfrm>
                      <a:off x="1240" y="716"/>
                      <a:ext cx="2" cy="2"/>
                    </a:xfrm>
                    <a:prstGeom prst="ellipse">
                      <a:avLst/>
                    </a:prstGeom>
                    <a:noFill/>
                    <a:ln w="12700">
                      <a:solidFill>
                        <a:srgbClr val="000000"/>
                      </a:solidFill>
                      <a:round/>
                      <a:headEnd/>
                      <a:tailEnd/>
                    </a:ln>
                  </p:spPr>
                  <p:txBody>
                    <a:bodyPr wrap="none" anchor="ctr"/>
                    <a:lstStyle/>
                    <a:p>
                      <a:endParaRPr lang="zh-CN" altLang="en-US"/>
                    </a:p>
                  </p:txBody>
                </p:sp>
                <p:sp>
                  <p:nvSpPr>
                    <p:cNvPr id="16864" name="Arc 208"/>
                    <p:cNvSpPr>
                      <a:spLocks/>
                    </p:cNvSpPr>
                    <p:nvPr/>
                  </p:nvSpPr>
                  <p:spPr bwMode="auto">
                    <a:xfrm rot="10800000">
                      <a:off x="1241" y="719"/>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853" name="Group 209"/>
                  <p:cNvGrpSpPr>
                    <a:grpSpLocks/>
                  </p:cNvGrpSpPr>
                  <p:nvPr/>
                </p:nvGrpSpPr>
                <p:grpSpPr bwMode="auto">
                  <a:xfrm>
                    <a:off x="1257" y="703"/>
                    <a:ext cx="19" cy="5"/>
                    <a:chOff x="1257" y="703"/>
                    <a:chExt cx="19" cy="5"/>
                  </a:xfrm>
                </p:grpSpPr>
                <p:sp>
                  <p:nvSpPr>
                    <p:cNvPr id="16858" name="Arc 210"/>
                    <p:cNvSpPr>
                      <a:spLocks/>
                    </p:cNvSpPr>
                    <p:nvPr/>
                  </p:nvSpPr>
                  <p:spPr bwMode="auto">
                    <a:xfrm rot="10800000">
                      <a:off x="1261" y="70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859" name="Arc 211"/>
                    <p:cNvSpPr>
                      <a:spLocks/>
                    </p:cNvSpPr>
                    <p:nvPr/>
                  </p:nvSpPr>
                  <p:spPr bwMode="auto">
                    <a:xfrm rot="10800000">
                      <a:off x="1257" y="70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860" name="Arc 212"/>
                    <p:cNvSpPr>
                      <a:spLocks/>
                    </p:cNvSpPr>
                    <p:nvPr/>
                  </p:nvSpPr>
                  <p:spPr bwMode="auto">
                    <a:xfrm rot="10800000">
                      <a:off x="1262" y="704"/>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61" name="Arc 213"/>
                    <p:cNvSpPr>
                      <a:spLocks/>
                    </p:cNvSpPr>
                    <p:nvPr/>
                  </p:nvSpPr>
                  <p:spPr bwMode="auto">
                    <a:xfrm rot="10800000">
                      <a:off x="1266" y="704"/>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62" name="Arc 214"/>
                    <p:cNvSpPr>
                      <a:spLocks/>
                    </p:cNvSpPr>
                    <p:nvPr/>
                  </p:nvSpPr>
                  <p:spPr bwMode="auto">
                    <a:xfrm rot="10800000">
                      <a:off x="1271" y="703"/>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854" name="Freeform 215"/>
                  <p:cNvSpPr>
                    <a:spLocks/>
                  </p:cNvSpPr>
                  <p:nvPr/>
                </p:nvSpPr>
                <p:spPr bwMode="auto">
                  <a:xfrm>
                    <a:off x="1213" y="721"/>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855" name="Group 216"/>
                  <p:cNvGrpSpPr>
                    <a:grpSpLocks/>
                  </p:cNvGrpSpPr>
                  <p:nvPr/>
                </p:nvGrpSpPr>
                <p:grpSpPr bwMode="auto">
                  <a:xfrm>
                    <a:off x="1277" y="668"/>
                    <a:ext cx="47" cy="37"/>
                    <a:chOff x="1277" y="668"/>
                    <a:chExt cx="47" cy="37"/>
                  </a:xfrm>
                </p:grpSpPr>
                <p:sp>
                  <p:nvSpPr>
                    <p:cNvPr id="16856" name="Freeform 217"/>
                    <p:cNvSpPr>
                      <a:spLocks/>
                    </p:cNvSpPr>
                    <p:nvPr/>
                  </p:nvSpPr>
                  <p:spPr bwMode="auto">
                    <a:xfrm>
                      <a:off x="1277" y="668"/>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857" name="Freeform 218"/>
                    <p:cNvSpPr>
                      <a:spLocks/>
                    </p:cNvSpPr>
                    <p:nvPr/>
                  </p:nvSpPr>
                  <p:spPr bwMode="auto">
                    <a:xfrm>
                      <a:off x="1278" y="698"/>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786" name="Group 219"/>
                <p:cNvGrpSpPr>
                  <a:grpSpLocks/>
                </p:cNvGrpSpPr>
                <p:nvPr/>
              </p:nvGrpSpPr>
              <p:grpSpPr bwMode="auto">
                <a:xfrm>
                  <a:off x="1213" y="572"/>
                  <a:ext cx="321" cy="113"/>
                  <a:chOff x="1213" y="572"/>
                  <a:chExt cx="321" cy="113"/>
                </a:xfrm>
              </p:grpSpPr>
              <p:sp>
                <p:nvSpPr>
                  <p:cNvPr id="16835" name="Freeform 220"/>
                  <p:cNvSpPr>
                    <a:spLocks/>
                  </p:cNvSpPr>
                  <p:nvPr/>
                </p:nvSpPr>
                <p:spPr bwMode="auto">
                  <a:xfrm>
                    <a:off x="1294" y="581"/>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836" name="Freeform 221"/>
                  <p:cNvSpPr>
                    <a:spLocks/>
                  </p:cNvSpPr>
                  <p:nvPr/>
                </p:nvSpPr>
                <p:spPr bwMode="auto">
                  <a:xfrm>
                    <a:off x="1213" y="587"/>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837" name="Group 222"/>
                  <p:cNvGrpSpPr>
                    <a:grpSpLocks/>
                  </p:cNvGrpSpPr>
                  <p:nvPr/>
                </p:nvGrpSpPr>
                <p:grpSpPr bwMode="auto">
                  <a:xfrm>
                    <a:off x="1240" y="620"/>
                    <a:ext cx="2" cy="5"/>
                    <a:chOff x="1240" y="620"/>
                    <a:chExt cx="2" cy="5"/>
                  </a:xfrm>
                </p:grpSpPr>
                <p:sp>
                  <p:nvSpPr>
                    <p:cNvPr id="16848" name="Oval 223"/>
                    <p:cNvSpPr>
                      <a:spLocks noChangeArrowheads="1"/>
                    </p:cNvSpPr>
                    <p:nvPr/>
                  </p:nvSpPr>
                  <p:spPr bwMode="auto">
                    <a:xfrm>
                      <a:off x="1240" y="620"/>
                      <a:ext cx="2" cy="2"/>
                    </a:xfrm>
                    <a:prstGeom prst="ellipse">
                      <a:avLst/>
                    </a:prstGeom>
                    <a:noFill/>
                    <a:ln w="12700">
                      <a:solidFill>
                        <a:srgbClr val="000000"/>
                      </a:solidFill>
                      <a:round/>
                      <a:headEnd/>
                      <a:tailEnd/>
                    </a:ln>
                  </p:spPr>
                  <p:txBody>
                    <a:bodyPr wrap="none" anchor="ctr"/>
                    <a:lstStyle/>
                    <a:p>
                      <a:endParaRPr lang="zh-CN" altLang="en-US"/>
                    </a:p>
                  </p:txBody>
                </p:sp>
                <p:sp>
                  <p:nvSpPr>
                    <p:cNvPr id="16849" name="Arc 224"/>
                    <p:cNvSpPr>
                      <a:spLocks/>
                    </p:cNvSpPr>
                    <p:nvPr/>
                  </p:nvSpPr>
                  <p:spPr bwMode="auto">
                    <a:xfrm rot="10800000">
                      <a:off x="1241" y="623"/>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838" name="Group 225"/>
                  <p:cNvGrpSpPr>
                    <a:grpSpLocks/>
                  </p:cNvGrpSpPr>
                  <p:nvPr/>
                </p:nvGrpSpPr>
                <p:grpSpPr bwMode="auto">
                  <a:xfrm>
                    <a:off x="1257" y="607"/>
                    <a:ext cx="19" cy="5"/>
                    <a:chOff x="1257" y="607"/>
                    <a:chExt cx="19" cy="5"/>
                  </a:xfrm>
                </p:grpSpPr>
                <p:sp>
                  <p:nvSpPr>
                    <p:cNvPr id="16843" name="Arc 226"/>
                    <p:cNvSpPr>
                      <a:spLocks/>
                    </p:cNvSpPr>
                    <p:nvPr/>
                  </p:nvSpPr>
                  <p:spPr bwMode="auto">
                    <a:xfrm rot="10800000">
                      <a:off x="1261" y="60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844" name="Arc 227"/>
                    <p:cNvSpPr>
                      <a:spLocks/>
                    </p:cNvSpPr>
                    <p:nvPr/>
                  </p:nvSpPr>
                  <p:spPr bwMode="auto">
                    <a:xfrm rot="10800000">
                      <a:off x="1257" y="60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845" name="Arc 228"/>
                    <p:cNvSpPr>
                      <a:spLocks/>
                    </p:cNvSpPr>
                    <p:nvPr/>
                  </p:nvSpPr>
                  <p:spPr bwMode="auto">
                    <a:xfrm rot="10800000">
                      <a:off x="1262" y="608"/>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46" name="Arc 229"/>
                    <p:cNvSpPr>
                      <a:spLocks/>
                    </p:cNvSpPr>
                    <p:nvPr/>
                  </p:nvSpPr>
                  <p:spPr bwMode="auto">
                    <a:xfrm rot="10800000">
                      <a:off x="1266" y="608"/>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47" name="Arc 230"/>
                    <p:cNvSpPr>
                      <a:spLocks/>
                    </p:cNvSpPr>
                    <p:nvPr/>
                  </p:nvSpPr>
                  <p:spPr bwMode="auto">
                    <a:xfrm rot="10800000">
                      <a:off x="1271" y="607"/>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839" name="Freeform 231"/>
                  <p:cNvSpPr>
                    <a:spLocks/>
                  </p:cNvSpPr>
                  <p:nvPr/>
                </p:nvSpPr>
                <p:spPr bwMode="auto">
                  <a:xfrm>
                    <a:off x="1213" y="625"/>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840" name="Group 232"/>
                  <p:cNvGrpSpPr>
                    <a:grpSpLocks/>
                  </p:cNvGrpSpPr>
                  <p:nvPr/>
                </p:nvGrpSpPr>
                <p:grpSpPr bwMode="auto">
                  <a:xfrm>
                    <a:off x="1277" y="572"/>
                    <a:ext cx="47" cy="37"/>
                    <a:chOff x="1277" y="572"/>
                    <a:chExt cx="47" cy="37"/>
                  </a:xfrm>
                </p:grpSpPr>
                <p:sp>
                  <p:nvSpPr>
                    <p:cNvPr id="16841" name="Freeform 233"/>
                    <p:cNvSpPr>
                      <a:spLocks/>
                    </p:cNvSpPr>
                    <p:nvPr/>
                  </p:nvSpPr>
                  <p:spPr bwMode="auto">
                    <a:xfrm>
                      <a:off x="1277" y="572"/>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842" name="Freeform 234"/>
                    <p:cNvSpPr>
                      <a:spLocks/>
                    </p:cNvSpPr>
                    <p:nvPr/>
                  </p:nvSpPr>
                  <p:spPr bwMode="auto">
                    <a:xfrm>
                      <a:off x="1278" y="602"/>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787" name="Group 235"/>
                <p:cNvGrpSpPr>
                  <a:grpSpLocks/>
                </p:cNvGrpSpPr>
                <p:nvPr/>
              </p:nvGrpSpPr>
              <p:grpSpPr bwMode="auto">
                <a:xfrm>
                  <a:off x="1213" y="476"/>
                  <a:ext cx="321" cy="113"/>
                  <a:chOff x="1213" y="476"/>
                  <a:chExt cx="321" cy="113"/>
                </a:xfrm>
              </p:grpSpPr>
              <p:sp>
                <p:nvSpPr>
                  <p:cNvPr id="16820" name="Freeform 236"/>
                  <p:cNvSpPr>
                    <a:spLocks/>
                  </p:cNvSpPr>
                  <p:nvPr/>
                </p:nvSpPr>
                <p:spPr bwMode="auto">
                  <a:xfrm>
                    <a:off x="1294" y="485"/>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821" name="Freeform 237"/>
                  <p:cNvSpPr>
                    <a:spLocks/>
                  </p:cNvSpPr>
                  <p:nvPr/>
                </p:nvSpPr>
                <p:spPr bwMode="auto">
                  <a:xfrm>
                    <a:off x="1213" y="491"/>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822" name="Group 238"/>
                  <p:cNvGrpSpPr>
                    <a:grpSpLocks/>
                  </p:cNvGrpSpPr>
                  <p:nvPr/>
                </p:nvGrpSpPr>
                <p:grpSpPr bwMode="auto">
                  <a:xfrm>
                    <a:off x="1240" y="524"/>
                    <a:ext cx="2" cy="5"/>
                    <a:chOff x="1240" y="524"/>
                    <a:chExt cx="2" cy="5"/>
                  </a:xfrm>
                </p:grpSpPr>
                <p:sp>
                  <p:nvSpPr>
                    <p:cNvPr id="16833" name="Oval 239"/>
                    <p:cNvSpPr>
                      <a:spLocks noChangeArrowheads="1"/>
                    </p:cNvSpPr>
                    <p:nvPr/>
                  </p:nvSpPr>
                  <p:spPr bwMode="auto">
                    <a:xfrm>
                      <a:off x="1240" y="524"/>
                      <a:ext cx="2" cy="2"/>
                    </a:xfrm>
                    <a:prstGeom prst="ellipse">
                      <a:avLst/>
                    </a:prstGeom>
                    <a:noFill/>
                    <a:ln w="12700">
                      <a:solidFill>
                        <a:srgbClr val="000000"/>
                      </a:solidFill>
                      <a:round/>
                      <a:headEnd/>
                      <a:tailEnd/>
                    </a:ln>
                  </p:spPr>
                  <p:txBody>
                    <a:bodyPr wrap="none" anchor="ctr"/>
                    <a:lstStyle/>
                    <a:p>
                      <a:endParaRPr lang="zh-CN" altLang="en-US"/>
                    </a:p>
                  </p:txBody>
                </p:sp>
                <p:sp>
                  <p:nvSpPr>
                    <p:cNvPr id="16834" name="Arc 240"/>
                    <p:cNvSpPr>
                      <a:spLocks/>
                    </p:cNvSpPr>
                    <p:nvPr/>
                  </p:nvSpPr>
                  <p:spPr bwMode="auto">
                    <a:xfrm rot="10800000">
                      <a:off x="1241" y="52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823" name="Group 241"/>
                  <p:cNvGrpSpPr>
                    <a:grpSpLocks/>
                  </p:cNvGrpSpPr>
                  <p:nvPr/>
                </p:nvGrpSpPr>
                <p:grpSpPr bwMode="auto">
                  <a:xfrm>
                    <a:off x="1257" y="511"/>
                    <a:ext cx="19" cy="5"/>
                    <a:chOff x="1257" y="511"/>
                    <a:chExt cx="19" cy="5"/>
                  </a:xfrm>
                </p:grpSpPr>
                <p:sp>
                  <p:nvSpPr>
                    <p:cNvPr id="16828" name="Arc 242"/>
                    <p:cNvSpPr>
                      <a:spLocks/>
                    </p:cNvSpPr>
                    <p:nvPr/>
                  </p:nvSpPr>
                  <p:spPr bwMode="auto">
                    <a:xfrm rot="10800000">
                      <a:off x="1261" y="51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829" name="Arc 243"/>
                    <p:cNvSpPr>
                      <a:spLocks/>
                    </p:cNvSpPr>
                    <p:nvPr/>
                  </p:nvSpPr>
                  <p:spPr bwMode="auto">
                    <a:xfrm rot="10800000">
                      <a:off x="1257" y="51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830" name="Arc 244"/>
                    <p:cNvSpPr>
                      <a:spLocks/>
                    </p:cNvSpPr>
                    <p:nvPr/>
                  </p:nvSpPr>
                  <p:spPr bwMode="auto">
                    <a:xfrm rot="10800000">
                      <a:off x="1262" y="512"/>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31" name="Arc 245"/>
                    <p:cNvSpPr>
                      <a:spLocks/>
                    </p:cNvSpPr>
                    <p:nvPr/>
                  </p:nvSpPr>
                  <p:spPr bwMode="auto">
                    <a:xfrm rot="10800000">
                      <a:off x="1266" y="512"/>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32" name="Arc 246"/>
                    <p:cNvSpPr>
                      <a:spLocks/>
                    </p:cNvSpPr>
                    <p:nvPr/>
                  </p:nvSpPr>
                  <p:spPr bwMode="auto">
                    <a:xfrm rot="10800000">
                      <a:off x="1271" y="511"/>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824" name="Freeform 247"/>
                  <p:cNvSpPr>
                    <a:spLocks/>
                  </p:cNvSpPr>
                  <p:nvPr/>
                </p:nvSpPr>
                <p:spPr bwMode="auto">
                  <a:xfrm>
                    <a:off x="1213" y="529"/>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825" name="Group 248"/>
                  <p:cNvGrpSpPr>
                    <a:grpSpLocks/>
                  </p:cNvGrpSpPr>
                  <p:nvPr/>
                </p:nvGrpSpPr>
                <p:grpSpPr bwMode="auto">
                  <a:xfrm>
                    <a:off x="1277" y="476"/>
                    <a:ext cx="47" cy="37"/>
                    <a:chOff x="1277" y="476"/>
                    <a:chExt cx="47" cy="37"/>
                  </a:xfrm>
                </p:grpSpPr>
                <p:sp>
                  <p:nvSpPr>
                    <p:cNvPr id="16826" name="Freeform 249"/>
                    <p:cNvSpPr>
                      <a:spLocks/>
                    </p:cNvSpPr>
                    <p:nvPr/>
                  </p:nvSpPr>
                  <p:spPr bwMode="auto">
                    <a:xfrm>
                      <a:off x="1277" y="476"/>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827" name="Freeform 250"/>
                    <p:cNvSpPr>
                      <a:spLocks/>
                    </p:cNvSpPr>
                    <p:nvPr/>
                  </p:nvSpPr>
                  <p:spPr bwMode="auto">
                    <a:xfrm>
                      <a:off x="1278" y="506"/>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788" name="Group 251"/>
                <p:cNvGrpSpPr>
                  <a:grpSpLocks/>
                </p:cNvGrpSpPr>
                <p:nvPr/>
              </p:nvGrpSpPr>
              <p:grpSpPr bwMode="auto">
                <a:xfrm>
                  <a:off x="1213" y="380"/>
                  <a:ext cx="321" cy="113"/>
                  <a:chOff x="1213" y="380"/>
                  <a:chExt cx="321" cy="113"/>
                </a:xfrm>
              </p:grpSpPr>
              <p:sp>
                <p:nvSpPr>
                  <p:cNvPr id="16805" name="Freeform 252"/>
                  <p:cNvSpPr>
                    <a:spLocks/>
                  </p:cNvSpPr>
                  <p:nvPr/>
                </p:nvSpPr>
                <p:spPr bwMode="auto">
                  <a:xfrm>
                    <a:off x="1294" y="389"/>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806" name="Freeform 253"/>
                  <p:cNvSpPr>
                    <a:spLocks/>
                  </p:cNvSpPr>
                  <p:nvPr/>
                </p:nvSpPr>
                <p:spPr bwMode="auto">
                  <a:xfrm>
                    <a:off x="1213" y="395"/>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807" name="Group 254"/>
                  <p:cNvGrpSpPr>
                    <a:grpSpLocks/>
                  </p:cNvGrpSpPr>
                  <p:nvPr/>
                </p:nvGrpSpPr>
                <p:grpSpPr bwMode="auto">
                  <a:xfrm>
                    <a:off x="1240" y="428"/>
                    <a:ext cx="2" cy="5"/>
                    <a:chOff x="1240" y="428"/>
                    <a:chExt cx="2" cy="5"/>
                  </a:xfrm>
                </p:grpSpPr>
                <p:sp>
                  <p:nvSpPr>
                    <p:cNvPr id="16818" name="Oval 255"/>
                    <p:cNvSpPr>
                      <a:spLocks noChangeArrowheads="1"/>
                    </p:cNvSpPr>
                    <p:nvPr/>
                  </p:nvSpPr>
                  <p:spPr bwMode="auto">
                    <a:xfrm>
                      <a:off x="1240" y="428"/>
                      <a:ext cx="2" cy="2"/>
                    </a:xfrm>
                    <a:prstGeom prst="ellipse">
                      <a:avLst/>
                    </a:prstGeom>
                    <a:noFill/>
                    <a:ln w="12700">
                      <a:solidFill>
                        <a:srgbClr val="000000"/>
                      </a:solidFill>
                      <a:round/>
                      <a:headEnd/>
                      <a:tailEnd/>
                    </a:ln>
                  </p:spPr>
                  <p:txBody>
                    <a:bodyPr wrap="none" anchor="ctr"/>
                    <a:lstStyle/>
                    <a:p>
                      <a:endParaRPr lang="zh-CN" altLang="en-US"/>
                    </a:p>
                  </p:txBody>
                </p:sp>
                <p:sp>
                  <p:nvSpPr>
                    <p:cNvPr id="16819" name="Arc 256"/>
                    <p:cNvSpPr>
                      <a:spLocks/>
                    </p:cNvSpPr>
                    <p:nvPr/>
                  </p:nvSpPr>
                  <p:spPr bwMode="auto">
                    <a:xfrm rot="10800000">
                      <a:off x="1241" y="431"/>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808" name="Group 257"/>
                  <p:cNvGrpSpPr>
                    <a:grpSpLocks/>
                  </p:cNvGrpSpPr>
                  <p:nvPr/>
                </p:nvGrpSpPr>
                <p:grpSpPr bwMode="auto">
                  <a:xfrm>
                    <a:off x="1257" y="415"/>
                    <a:ext cx="19" cy="5"/>
                    <a:chOff x="1257" y="415"/>
                    <a:chExt cx="19" cy="5"/>
                  </a:xfrm>
                </p:grpSpPr>
                <p:sp>
                  <p:nvSpPr>
                    <p:cNvPr id="16813" name="Arc 258"/>
                    <p:cNvSpPr>
                      <a:spLocks/>
                    </p:cNvSpPr>
                    <p:nvPr/>
                  </p:nvSpPr>
                  <p:spPr bwMode="auto">
                    <a:xfrm rot="10800000">
                      <a:off x="1261" y="41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814" name="Arc 259"/>
                    <p:cNvSpPr>
                      <a:spLocks/>
                    </p:cNvSpPr>
                    <p:nvPr/>
                  </p:nvSpPr>
                  <p:spPr bwMode="auto">
                    <a:xfrm rot="10800000">
                      <a:off x="1257" y="41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815" name="Arc 260"/>
                    <p:cNvSpPr>
                      <a:spLocks/>
                    </p:cNvSpPr>
                    <p:nvPr/>
                  </p:nvSpPr>
                  <p:spPr bwMode="auto">
                    <a:xfrm rot="10800000">
                      <a:off x="1262" y="416"/>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16" name="Arc 261"/>
                    <p:cNvSpPr>
                      <a:spLocks/>
                    </p:cNvSpPr>
                    <p:nvPr/>
                  </p:nvSpPr>
                  <p:spPr bwMode="auto">
                    <a:xfrm rot="10800000">
                      <a:off x="1266" y="416"/>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17" name="Arc 262"/>
                    <p:cNvSpPr>
                      <a:spLocks/>
                    </p:cNvSpPr>
                    <p:nvPr/>
                  </p:nvSpPr>
                  <p:spPr bwMode="auto">
                    <a:xfrm rot="10800000">
                      <a:off x="1271" y="415"/>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809" name="Freeform 263"/>
                  <p:cNvSpPr>
                    <a:spLocks/>
                  </p:cNvSpPr>
                  <p:nvPr/>
                </p:nvSpPr>
                <p:spPr bwMode="auto">
                  <a:xfrm>
                    <a:off x="1213" y="433"/>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810" name="Group 264"/>
                  <p:cNvGrpSpPr>
                    <a:grpSpLocks/>
                  </p:cNvGrpSpPr>
                  <p:nvPr/>
                </p:nvGrpSpPr>
                <p:grpSpPr bwMode="auto">
                  <a:xfrm>
                    <a:off x="1277" y="380"/>
                    <a:ext cx="47" cy="37"/>
                    <a:chOff x="1277" y="380"/>
                    <a:chExt cx="47" cy="37"/>
                  </a:xfrm>
                </p:grpSpPr>
                <p:sp>
                  <p:nvSpPr>
                    <p:cNvPr id="16811" name="Freeform 265"/>
                    <p:cNvSpPr>
                      <a:spLocks/>
                    </p:cNvSpPr>
                    <p:nvPr/>
                  </p:nvSpPr>
                  <p:spPr bwMode="auto">
                    <a:xfrm>
                      <a:off x="1277" y="380"/>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812" name="Freeform 266"/>
                    <p:cNvSpPr>
                      <a:spLocks/>
                    </p:cNvSpPr>
                    <p:nvPr/>
                  </p:nvSpPr>
                  <p:spPr bwMode="auto">
                    <a:xfrm>
                      <a:off x="1278" y="41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789" name="Group 267"/>
                <p:cNvGrpSpPr>
                  <a:grpSpLocks/>
                </p:cNvGrpSpPr>
                <p:nvPr/>
              </p:nvGrpSpPr>
              <p:grpSpPr bwMode="auto">
                <a:xfrm>
                  <a:off x="1213" y="284"/>
                  <a:ext cx="321" cy="113"/>
                  <a:chOff x="1213" y="284"/>
                  <a:chExt cx="321" cy="113"/>
                </a:xfrm>
              </p:grpSpPr>
              <p:sp>
                <p:nvSpPr>
                  <p:cNvPr id="16790" name="Freeform 268"/>
                  <p:cNvSpPr>
                    <a:spLocks/>
                  </p:cNvSpPr>
                  <p:nvPr/>
                </p:nvSpPr>
                <p:spPr bwMode="auto">
                  <a:xfrm>
                    <a:off x="1294" y="293"/>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791" name="Freeform 269"/>
                  <p:cNvSpPr>
                    <a:spLocks/>
                  </p:cNvSpPr>
                  <p:nvPr/>
                </p:nvSpPr>
                <p:spPr bwMode="auto">
                  <a:xfrm>
                    <a:off x="1213" y="299"/>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792" name="Group 270"/>
                  <p:cNvGrpSpPr>
                    <a:grpSpLocks/>
                  </p:cNvGrpSpPr>
                  <p:nvPr/>
                </p:nvGrpSpPr>
                <p:grpSpPr bwMode="auto">
                  <a:xfrm>
                    <a:off x="1240" y="332"/>
                    <a:ext cx="2" cy="5"/>
                    <a:chOff x="1240" y="332"/>
                    <a:chExt cx="2" cy="5"/>
                  </a:xfrm>
                </p:grpSpPr>
                <p:sp>
                  <p:nvSpPr>
                    <p:cNvPr id="16803" name="Oval 271"/>
                    <p:cNvSpPr>
                      <a:spLocks noChangeArrowheads="1"/>
                    </p:cNvSpPr>
                    <p:nvPr/>
                  </p:nvSpPr>
                  <p:spPr bwMode="auto">
                    <a:xfrm>
                      <a:off x="1240" y="332"/>
                      <a:ext cx="2" cy="2"/>
                    </a:xfrm>
                    <a:prstGeom prst="ellipse">
                      <a:avLst/>
                    </a:prstGeom>
                    <a:noFill/>
                    <a:ln w="12700">
                      <a:solidFill>
                        <a:srgbClr val="000000"/>
                      </a:solidFill>
                      <a:round/>
                      <a:headEnd/>
                      <a:tailEnd/>
                    </a:ln>
                  </p:spPr>
                  <p:txBody>
                    <a:bodyPr wrap="none" anchor="ctr"/>
                    <a:lstStyle/>
                    <a:p>
                      <a:endParaRPr lang="zh-CN" altLang="en-US"/>
                    </a:p>
                  </p:txBody>
                </p:sp>
                <p:sp>
                  <p:nvSpPr>
                    <p:cNvPr id="16804" name="Arc 272"/>
                    <p:cNvSpPr>
                      <a:spLocks/>
                    </p:cNvSpPr>
                    <p:nvPr/>
                  </p:nvSpPr>
                  <p:spPr bwMode="auto">
                    <a:xfrm rot="10800000">
                      <a:off x="1241" y="335"/>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793" name="Group 273"/>
                  <p:cNvGrpSpPr>
                    <a:grpSpLocks/>
                  </p:cNvGrpSpPr>
                  <p:nvPr/>
                </p:nvGrpSpPr>
                <p:grpSpPr bwMode="auto">
                  <a:xfrm>
                    <a:off x="1257" y="319"/>
                    <a:ext cx="19" cy="5"/>
                    <a:chOff x="1257" y="319"/>
                    <a:chExt cx="19" cy="5"/>
                  </a:xfrm>
                </p:grpSpPr>
                <p:sp>
                  <p:nvSpPr>
                    <p:cNvPr id="16798" name="Arc 274"/>
                    <p:cNvSpPr>
                      <a:spLocks/>
                    </p:cNvSpPr>
                    <p:nvPr/>
                  </p:nvSpPr>
                  <p:spPr bwMode="auto">
                    <a:xfrm rot="10800000">
                      <a:off x="1261" y="32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799" name="Arc 275"/>
                    <p:cNvSpPr>
                      <a:spLocks/>
                    </p:cNvSpPr>
                    <p:nvPr/>
                  </p:nvSpPr>
                  <p:spPr bwMode="auto">
                    <a:xfrm rot="10800000">
                      <a:off x="1257" y="32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800" name="Arc 276"/>
                    <p:cNvSpPr>
                      <a:spLocks/>
                    </p:cNvSpPr>
                    <p:nvPr/>
                  </p:nvSpPr>
                  <p:spPr bwMode="auto">
                    <a:xfrm rot="10800000">
                      <a:off x="1262" y="320"/>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01" name="Arc 277"/>
                    <p:cNvSpPr>
                      <a:spLocks/>
                    </p:cNvSpPr>
                    <p:nvPr/>
                  </p:nvSpPr>
                  <p:spPr bwMode="auto">
                    <a:xfrm rot="10800000">
                      <a:off x="1266" y="320"/>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02" name="Arc 278"/>
                    <p:cNvSpPr>
                      <a:spLocks/>
                    </p:cNvSpPr>
                    <p:nvPr/>
                  </p:nvSpPr>
                  <p:spPr bwMode="auto">
                    <a:xfrm rot="10800000">
                      <a:off x="1271" y="319"/>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794" name="Freeform 279"/>
                  <p:cNvSpPr>
                    <a:spLocks/>
                  </p:cNvSpPr>
                  <p:nvPr/>
                </p:nvSpPr>
                <p:spPr bwMode="auto">
                  <a:xfrm>
                    <a:off x="1213" y="337"/>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795" name="Group 280"/>
                  <p:cNvGrpSpPr>
                    <a:grpSpLocks/>
                  </p:cNvGrpSpPr>
                  <p:nvPr/>
                </p:nvGrpSpPr>
                <p:grpSpPr bwMode="auto">
                  <a:xfrm>
                    <a:off x="1277" y="284"/>
                    <a:ext cx="47" cy="37"/>
                    <a:chOff x="1277" y="284"/>
                    <a:chExt cx="47" cy="37"/>
                  </a:xfrm>
                </p:grpSpPr>
                <p:sp>
                  <p:nvSpPr>
                    <p:cNvPr id="16796" name="Freeform 281"/>
                    <p:cNvSpPr>
                      <a:spLocks/>
                    </p:cNvSpPr>
                    <p:nvPr/>
                  </p:nvSpPr>
                  <p:spPr bwMode="auto">
                    <a:xfrm>
                      <a:off x="1277" y="284"/>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797" name="Freeform 282"/>
                    <p:cNvSpPr>
                      <a:spLocks/>
                    </p:cNvSpPr>
                    <p:nvPr/>
                  </p:nvSpPr>
                  <p:spPr bwMode="auto">
                    <a:xfrm>
                      <a:off x="1278" y="314"/>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grpSp>
            <p:nvGrpSpPr>
              <p:cNvPr id="16542" name="Group 283"/>
              <p:cNvGrpSpPr>
                <a:grpSpLocks/>
              </p:cNvGrpSpPr>
              <p:nvPr/>
            </p:nvGrpSpPr>
            <p:grpSpPr bwMode="auto">
              <a:xfrm>
                <a:off x="1561" y="284"/>
                <a:ext cx="321" cy="497"/>
                <a:chOff x="1561" y="284"/>
                <a:chExt cx="321" cy="497"/>
              </a:xfrm>
            </p:grpSpPr>
            <p:grpSp>
              <p:nvGrpSpPr>
                <p:cNvPr id="16705" name="Group 284"/>
                <p:cNvGrpSpPr>
                  <a:grpSpLocks/>
                </p:cNvGrpSpPr>
                <p:nvPr/>
              </p:nvGrpSpPr>
              <p:grpSpPr bwMode="auto">
                <a:xfrm>
                  <a:off x="1561" y="668"/>
                  <a:ext cx="321" cy="113"/>
                  <a:chOff x="1561" y="668"/>
                  <a:chExt cx="321" cy="113"/>
                </a:xfrm>
              </p:grpSpPr>
              <p:sp>
                <p:nvSpPr>
                  <p:cNvPr id="16770" name="Freeform 285"/>
                  <p:cNvSpPr>
                    <a:spLocks/>
                  </p:cNvSpPr>
                  <p:nvPr/>
                </p:nvSpPr>
                <p:spPr bwMode="auto">
                  <a:xfrm>
                    <a:off x="1642" y="677"/>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771" name="Freeform 286"/>
                  <p:cNvSpPr>
                    <a:spLocks/>
                  </p:cNvSpPr>
                  <p:nvPr/>
                </p:nvSpPr>
                <p:spPr bwMode="auto">
                  <a:xfrm>
                    <a:off x="1561" y="683"/>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772" name="Group 287"/>
                  <p:cNvGrpSpPr>
                    <a:grpSpLocks/>
                  </p:cNvGrpSpPr>
                  <p:nvPr/>
                </p:nvGrpSpPr>
                <p:grpSpPr bwMode="auto">
                  <a:xfrm>
                    <a:off x="1588" y="716"/>
                    <a:ext cx="2" cy="5"/>
                    <a:chOff x="1588" y="716"/>
                    <a:chExt cx="2" cy="5"/>
                  </a:xfrm>
                </p:grpSpPr>
                <p:sp>
                  <p:nvSpPr>
                    <p:cNvPr id="16783" name="Oval 288"/>
                    <p:cNvSpPr>
                      <a:spLocks noChangeArrowheads="1"/>
                    </p:cNvSpPr>
                    <p:nvPr/>
                  </p:nvSpPr>
                  <p:spPr bwMode="auto">
                    <a:xfrm>
                      <a:off x="1588" y="716"/>
                      <a:ext cx="2" cy="2"/>
                    </a:xfrm>
                    <a:prstGeom prst="ellipse">
                      <a:avLst/>
                    </a:prstGeom>
                    <a:noFill/>
                    <a:ln w="12700">
                      <a:solidFill>
                        <a:srgbClr val="000000"/>
                      </a:solidFill>
                      <a:round/>
                      <a:headEnd/>
                      <a:tailEnd/>
                    </a:ln>
                  </p:spPr>
                  <p:txBody>
                    <a:bodyPr wrap="none" anchor="ctr"/>
                    <a:lstStyle/>
                    <a:p>
                      <a:endParaRPr lang="zh-CN" altLang="en-US"/>
                    </a:p>
                  </p:txBody>
                </p:sp>
                <p:sp>
                  <p:nvSpPr>
                    <p:cNvPr id="16784" name="Arc 289"/>
                    <p:cNvSpPr>
                      <a:spLocks/>
                    </p:cNvSpPr>
                    <p:nvPr/>
                  </p:nvSpPr>
                  <p:spPr bwMode="auto">
                    <a:xfrm rot="10800000">
                      <a:off x="1589" y="719"/>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773" name="Group 290"/>
                  <p:cNvGrpSpPr>
                    <a:grpSpLocks/>
                  </p:cNvGrpSpPr>
                  <p:nvPr/>
                </p:nvGrpSpPr>
                <p:grpSpPr bwMode="auto">
                  <a:xfrm>
                    <a:off x="1605" y="703"/>
                    <a:ext cx="19" cy="5"/>
                    <a:chOff x="1605" y="703"/>
                    <a:chExt cx="19" cy="5"/>
                  </a:xfrm>
                </p:grpSpPr>
                <p:sp>
                  <p:nvSpPr>
                    <p:cNvPr id="16778" name="Arc 291"/>
                    <p:cNvSpPr>
                      <a:spLocks/>
                    </p:cNvSpPr>
                    <p:nvPr/>
                  </p:nvSpPr>
                  <p:spPr bwMode="auto">
                    <a:xfrm rot="10800000">
                      <a:off x="1609" y="70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779" name="Arc 292"/>
                    <p:cNvSpPr>
                      <a:spLocks/>
                    </p:cNvSpPr>
                    <p:nvPr/>
                  </p:nvSpPr>
                  <p:spPr bwMode="auto">
                    <a:xfrm rot="10800000">
                      <a:off x="1605" y="70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780" name="Arc 293"/>
                    <p:cNvSpPr>
                      <a:spLocks/>
                    </p:cNvSpPr>
                    <p:nvPr/>
                  </p:nvSpPr>
                  <p:spPr bwMode="auto">
                    <a:xfrm rot="10800000">
                      <a:off x="1610" y="704"/>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781" name="Arc 294"/>
                    <p:cNvSpPr>
                      <a:spLocks/>
                    </p:cNvSpPr>
                    <p:nvPr/>
                  </p:nvSpPr>
                  <p:spPr bwMode="auto">
                    <a:xfrm rot="10800000">
                      <a:off x="1614" y="704"/>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782" name="Arc 295"/>
                    <p:cNvSpPr>
                      <a:spLocks/>
                    </p:cNvSpPr>
                    <p:nvPr/>
                  </p:nvSpPr>
                  <p:spPr bwMode="auto">
                    <a:xfrm rot="10800000">
                      <a:off x="1619" y="703"/>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774" name="Freeform 296"/>
                  <p:cNvSpPr>
                    <a:spLocks/>
                  </p:cNvSpPr>
                  <p:nvPr/>
                </p:nvSpPr>
                <p:spPr bwMode="auto">
                  <a:xfrm>
                    <a:off x="1561" y="721"/>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775" name="Group 297"/>
                  <p:cNvGrpSpPr>
                    <a:grpSpLocks/>
                  </p:cNvGrpSpPr>
                  <p:nvPr/>
                </p:nvGrpSpPr>
                <p:grpSpPr bwMode="auto">
                  <a:xfrm>
                    <a:off x="1625" y="668"/>
                    <a:ext cx="47" cy="37"/>
                    <a:chOff x="1625" y="668"/>
                    <a:chExt cx="47" cy="37"/>
                  </a:xfrm>
                </p:grpSpPr>
                <p:sp>
                  <p:nvSpPr>
                    <p:cNvPr id="16776" name="Freeform 298"/>
                    <p:cNvSpPr>
                      <a:spLocks/>
                    </p:cNvSpPr>
                    <p:nvPr/>
                  </p:nvSpPr>
                  <p:spPr bwMode="auto">
                    <a:xfrm>
                      <a:off x="1625" y="668"/>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777" name="Freeform 299"/>
                    <p:cNvSpPr>
                      <a:spLocks/>
                    </p:cNvSpPr>
                    <p:nvPr/>
                  </p:nvSpPr>
                  <p:spPr bwMode="auto">
                    <a:xfrm>
                      <a:off x="1626" y="698"/>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706" name="Group 300"/>
                <p:cNvGrpSpPr>
                  <a:grpSpLocks/>
                </p:cNvGrpSpPr>
                <p:nvPr/>
              </p:nvGrpSpPr>
              <p:grpSpPr bwMode="auto">
                <a:xfrm>
                  <a:off x="1561" y="572"/>
                  <a:ext cx="321" cy="113"/>
                  <a:chOff x="1561" y="572"/>
                  <a:chExt cx="321" cy="113"/>
                </a:xfrm>
              </p:grpSpPr>
              <p:sp>
                <p:nvSpPr>
                  <p:cNvPr id="16755" name="Freeform 301"/>
                  <p:cNvSpPr>
                    <a:spLocks/>
                  </p:cNvSpPr>
                  <p:nvPr/>
                </p:nvSpPr>
                <p:spPr bwMode="auto">
                  <a:xfrm>
                    <a:off x="1642" y="581"/>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756" name="Freeform 302"/>
                  <p:cNvSpPr>
                    <a:spLocks/>
                  </p:cNvSpPr>
                  <p:nvPr/>
                </p:nvSpPr>
                <p:spPr bwMode="auto">
                  <a:xfrm>
                    <a:off x="1561" y="587"/>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757" name="Group 303"/>
                  <p:cNvGrpSpPr>
                    <a:grpSpLocks/>
                  </p:cNvGrpSpPr>
                  <p:nvPr/>
                </p:nvGrpSpPr>
                <p:grpSpPr bwMode="auto">
                  <a:xfrm>
                    <a:off x="1588" y="620"/>
                    <a:ext cx="2" cy="5"/>
                    <a:chOff x="1588" y="620"/>
                    <a:chExt cx="2" cy="5"/>
                  </a:xfrm>
                </p:grpSpPr>
                <p:sp>
                  <p:nvSpPr>
                    <p:cNvPr id="16768" name="Oval 304"/>
                    <p:cNvSpPr>
                      <a:spLocks noChangeArrowheads="1"/>
                    </p:cNvSpPr>
                    <p:nvPr/>
                  </p:nvSpPr>
                  <p:spPr bwMode="auto">
                    <a:xfrm>
                      <a:off x="1588" y="620"/>
                      <a:ext cx="2" cy="2"/>
                    </a:xfrm>
                    <a:prstGeom prst="ellipse">
                      <a:avLst/>
                    </a:prstGeom>
                    <a:noFill/>
                    <a:ln w="12700">
                      <a:solidFill>
                        <a:srgbClr val="000000"/>
                      </a:solidFill>
                      <a:round/>
                      <a:headEnd/>
                      <a:tailEnd/>
                    </a:ln>
                  </p:spPr>
                  <p:txBody>
                    <a:bodyPr wrap="none" anchor="ctr"/>
                    <a:lstStyle/>
                    <a:p>
                      <a:endParaRPr lang="zh-CN" altLang="en-US"/>
                    </a:p>
                  </p:txBody>
                </p:sp>
                <p:sp>
                  <p:nvSpPr>
                    <p:cNvPr id="16769" name="Arc 305"/>
                    <p:cNvSpPr>
                      <a:spLocks/>
                    </p:cNvSpPr>
                    <p:nvPr/>
                  </p:nvSpPr>
                  <p:spPr bwMode="auto">
                    <a:xfrm rot="10800000">
                      <a:off x="1589" y="623"/>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758" name="Group 306"/>
                  <p:cNvGrpSpPr>
                    <a:grpSpLocks/>
                  </p:cNvGrpSpPr>
                  <p:nvPr/>
                </p:nvGrpSpPr>
                <p:grpSpPr bwMode="auto">
                  <a:xfrm>
                    <a:off x="1605" y="607"/>
                    <a:ext cx="19" cy="5"/>
                    <a:chOff x="1605" y="607"/>
                    <a:chExt cx="19" cy="5"/>
                  </a:xfrm>
                </p:grpSpPr>
                <p:sp>
                  <p:nvSpPr>
                    <p:cNvPr id="16763" name="Arc 307"/>
                    <p:cNvSpPr>
                      <a:spLocks/>
                    </p:cNvSpPr>
                    <p:nvPr/>
                  </p:nvSpPr>
                  <p:spPr bwMode="auto">
                    <a:xfrm rot="10800000">
                      <a:off x="1609" y="60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764" name="Arc 308"/>
                    <p:cNvSpPr>
                      <a:spLocks/>
                    </p:cNvSpPr>
                    <p:nvPr/>
                  </p:nvSpPr>
                  <p:spPr bwMode="auto">
                    <a:xfrm rot="10800000">
                      <a:off x="1605" y="60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765" name="Arc 309"/>
                    <p:cNvSpPr>
                      <a:spLocks/>
                    </p:cNvSpPr>
                    <p:nvPr/>
                  </p:nvSpPr>
                  <p:spPr bwMode="auto">
                    <a:xfrm rot="10800000">
                      <a:off x="1610" y="608"/>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766" name="Arc 310"/>
                    <p:cNvSpPr>
                      <a:spLocks/>
                    </p:cNvSpPr>
                    <p:nvPr/>
                  </p:nvSpPr>
                  <p:spPr bwMode="auto">
                    <a:xfrm rot="10800000">
                      <a:off x="1614" y="608"/>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767" name="Arc 311"/>
                    <p:cNvSpPr>
                      <a:spLocks/>
                    </p:cNvSpPr>
                    <p:nvPr/>
                  </p:nvSpPr>
                  <p:spPr bwMode="auto">
                    <a:xfrm rot="10800000">
                      <a:off x="1619" y="607"/>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759" name="Freeform 312"/>
                  <p:cNvSpPr>
                    <a:spLocks/>
                  </p:cNvSpPr>
                  <p:nvPr/>
                </p:nvSpPr>
                <p:spPr bwMode="auto">
                  <a:xfrm>
                    <a:off x="1561" y="625"/>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760" name="Group 313"/>
                  <p:cNvGrpSpPr>
                    <a:grpSpLocks/>
                  </p:cNvGrpSpPr>
                  <p:nvPr/>
                </p:nvGrpSpPr>
                <p:grpSpPr bwMode="auto">
                  <a:xfrm>
                    <a:off x="1625" y="572"/>
                    <a:ext cx="47" cy="37"/>
                    <a:chOff x="1625" y="572"/>
                    <a:chExt cx="47" cy="37"/>
                  </a:xfrm>
                </p:grpSpPr>
                <p:sp>
                  <p:nvSpPr>
                    <p:cNvPr id="16761" name="Freeform 314"/>
                    <p:cNvSpPr>
                      <a:spLocks/>
                    </p:cNvSpPr>
                    <p:nvPr/>
                  </p:nvSpPr>
                  <p:spPr bwMode="auto">
                    <a:xfrm>
                      <a:off x="1625" y="572"/>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762" name="Freeform 315"/>
                    <p:cNvSpPr>
                      <a:spLocks/>
                    </p:cNvSpPr>
                    <p:nvPr/>
                  </p:nvSpPr>
                  <p:spPr bwMode="auto">
                    <a:xfrm>
                      <a:off x="1626" y="602"/>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707" name="Group 316"/>
                <p:cNvGrpSpPr>
                  <a:grpSpLocks/>
                </p:cNvGrpSpPr>
                <p:nvPr/>
              </p:nvGrpSpPr>
              <p:grpSpPr bwMode="auto">
                <a:xfrm>
                  <a:off x="1561" y="476"/>
                  <a:ext cx="321" cy="113"/>
                  <a:chOff x="1561" y="476"/>
                  <a:chExt cx="321" cy="113"/>
                </a:xfrm>
              </p:grpSpPr>
              <p:sp>
                <p:nvSpPr>
                  <p:cNvPr id="16740" name="Freeform 317"/>
                  <p:cNvSpPr>
                    <a:spLocks/>
                  </p:cNvSpPr>
                  <p:nvPr/>
                </p:nvSpPr>
                <p:spPr bwMode="auto">
                  <a:xfrm>
                    <a:off x="1642" y="485"/>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741" name="Freeform 318"/>
                  <p:cNvSpPr>
                    <a:spLocks/>
                  </p:cNvSpPr>
                  <p:nvPr/>
                </p:nvSpPr>
                <p:spPr bwMode="auto">
                  <a:xfrm>
                    <a:off x="1561" y="491"/>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742" name="Group 319"/>
                  <p:cNvGrpSpPr>
                    <a:grpSpLocks/>
                  </p:cNvGrpSpPr>
                  <p:nvPr/>
                </p:nvGrpSpPr>
                <p:grpSpPr bwMode="auto">
                  <a:xfrm>
                    <a:off x="1588" y="524"/>
                    <a:ext cx="2" cy="5"/>
                    <a:chOff x="1588" y="524"/>
                    <a:chExt cx="2" cy="5"/>
                  </a:xfrm>
                </p:grpSpPr>
                <p:sp>
                  <p:nvSpPr>
                    <p:cNvPr id="16753" name="Oval 320"/>
                    <p:cNvSpPr>
                      <a:spLocks noChangeArrowheads="1"/>
                    </p:cNvSpPr>
                    <p:nvPr/>
                  </p:nvSpPr>
                  <p:spPr bwMode="auto">
                    <a:xfrm>
                      <a:off x="1588" y="524"/>
                      <a:ext cx="2" cy="2"/>
                    </a:xfrm>
                    <a:prstGeom prst="ellipse">
                      <a:avLst/>
                    </a:prstGeom>
                    <a:noFill/>
                    <a:ln w="12700">
                      <a:solidFill>
                        <a:srgbClr val="000000"/>
                      </a:solidFill>
                      <a:round/>
                      <a:headEnd/>
                      <a:tailEnd/>
                    </a:ln>
                  </p:spPr>
                  <p:txBody>
                    <a:bodyPr wrap="none" anchor="ctr"/>
                    <a:lstStyle/>
                    <a:p>
                      <a:endParaRPr lang="zh-CN" altLang="en-US"/>
                    </a:p>
                  </p:txBody>
                </p:sp>
                <p:sp>
                  <p:nvSpPr>
                    <p:cNvPr id="16754" name="Arc 321"/>
                    <p:cNvSpPr>
                      <a:spLocks/>
                    </p:cNvSpPr>
                    <p:nvPr/>
                  </p:nvSpPr>
                  <p:spPr bwMode="auto">
                    <a:xfrm rot="10800000">
                      <a:off x="1589" y="52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743" name="Group 322"/>
                  <p:cNvGrpSpPr>
                    <a:grpSpLocks/>
                  </p:cNvGrpSpPr>
                  <p:nvPr/>
                </p:nvGrpSpPr>
                <p:grpSpPr bwMode="auto">
                  <a:xfrm>
                    <a:off x="1605" y="511"/>
                    <a:ext cx="19" cy="5"/>
                    <a:chOff x="1605" y="511"/>
                    <a:chExt cx="19" cy="5"/>
                  </a:xfrm>
                </p:grpSpPr>
                <p:sp>
                  <p:nvSpPr>
                    <p:cNvPr id="16748" name="Arc 323"/>
                    <p:cNvSpPr>
                      <a:spLocks/>
                    </p:cNvSpPr>
                    <p:nvPr/>
                  </p:nvSpPr>
                  <p:spPr bwMode="auto">
                    <a:xfrm rot="10800000">
                      <a:off x="1609" y="51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749" name="Arc 324"/>
                    <p:cNvSpPr>
                      <a:spLocks/>
                    </p:cNvSpPr>
                    <p:nvPr/>
                  </p:nvSpPr>
                  <p:spPr bwMode="auto">
                    <a:xfrm rot="10800000">
                      <a:off x="1605" y="51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750" name="Arc 325"/>
                    <p:cNvSpPr>
                      <a:spLocks/>
                    </p:cNvSpPr>
                    <p:nvPr/>
                  </p:nvSpPr>
                  <p:spPr bwMode="auto">
                    <a:xfrm rot="10800000">
                      <a:off x="1610" y="512"/>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751" name="Arc 326"/>
                    <p:cNvSpPr>
                      <a:spLocks/>
                    </p:cNvSpPr>
                    <p:nvPr/>
                  </p:nvSpPr>
                  <p:spPr bwMode="auto">
                    <a:xfrm rot="10800000">
                      <a:off x="1614" y="512"/>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752" name="Arc 327"/>
                    <p:cNvSpPr>
                      <a:spLocks/>
                    </p:cNvSpPr>
                    <p:nvPr/>
                  </p:nvSpPr>
                  <p:spPr bwMode="auto">
                    <a:xfrm rot="10800000">
                      <a:off x="1619" y="511"/>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744" name="Freeform 328"/>
                  <p:cNvSpPr>
                    <a:spLocks/>
                  </p:cNvSpPr>
                  <p:nvPr/>
                </p:nvSpPr>
                <p:spPr bwMode="auto">
                  <a:xfrm>
                    <a:off x="1561" y="529"/>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745" name="Group 329"/>
                  <p:cNvGrpSpPr>
                    <a:grpSpLocks/>
                  </p:cNvGrpSpPr>
                  <p:nvPr/>
                </p:nvGrpSpPr>
                <p:grpSpPr bwMode="auto">
                  <a:xfrm>
                    <a:off x="1625" y="476"/>
                    <a:ext cx="47" cy="37"/>
                    <a:chOff x="1625" y="476"/>
                    <a:chExt cx="47" cy="37"/>
                  </a:xfrm>
                </p:grpSpPr>
                <p:sp>
                  <p:nvSpPr>
                    <p:cNvPr id="16746" name="Freeform 330"/>
                    <p:cNvSpPr>
                      <a:spLocks/>
                    </p:cNvSpPr>
                    <p:nvPr/>
                  </p:nvSpPr>
                  <p:spPr bwMode="auto">
                    <a:xfrm>
                      <a:off x="1625" y="476"/>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747" name="Freeform 331"/>
                    <p:cNvSpPr>
                      <a:spLocks/>
                    </p:cNvSpPr>
                    <p:nvPr/>
                  </p:nvSpPr>
                  <p:spPr bwMode="auto">
                    <a:xfrm>
                      <a:off x="1626" y="506"/>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708" name="Group 332"/>
                <p:cNvGrpSpPr>
                  <a:grpSpLocks/>
                </p:cNvGrpSpPr>
                <p:nvPr/>
              </p:nvGrpSpPr>
              <p:grpSpPr bwMode="auto">
                <a:xfrm>
                  <a:off x="1561" y="380"/>
                  <a:ext cx="321" cy="113"/>
                  <a:chOff x="1561" y="380"/>
                  <a:chExt cx="321" cy="113"/>
                </a:xfrm>
              </p:grpSpPr>
              <p:sp>
                <p:nvSpPr>
                  <p:cNvPr id="16725" name="Freeform 333"/>
                  <p:cNvSpPr>
                    <a:spLocks/>
                  </p:cNvSpPr>
                  <p:nvPr/>
                </p:nvSpPr>
                <p:spPr bwMode="auto">
                  <a:xfrm>
                    <a:off x="1642" y="389"/>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726" name="Freeform 334"/>
                  <p:cNvSpPr>
                    <a:spLocks/>
                  </p:cNvSpPr>
                  <p:nvPr/>
                </p:nvSpPr>
                <p:spPr bwMode="auto">
                  <a:xfrm>
                    <a:off x="1561" y="395"/>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727" name="Group 335"/>
                  <p:cNvGrpSpPr>
                    <a:grpSpLocks/>
                  </p:cNvGrpSpPr>
                  <p:nvPr/>
                </p:nvGrpSpPr>
                <p:grpSpPr bwMode="auto">
                  <a:xfrm>
                    <a:off x="1588" y="428"/>
                    <a:ext cx="2" cy="5"/>
                    <a:chOff x="1588" y="428"/>
                    <a:chExt cx="2" cy="5"/>
                  </a:xfrm>
                </p:grpSpPr>
                <p:sp>
                  <p:nvSpPr>
                    <p:cNvPr id="16738" name="Oval 336"/>
                    <p:cNvSpPr>
                      <a:spLocks noChangeArrowheads="1"/>
                    </p:cNvSpPr>
                    <p:nvPr/>
                  </p:nvSpPr>
                  <p:spPr bwMode="auto">
                    <a:xfrm>
                      <a:off x="1588" y="428"/>
                      <a:ext cx="2" cy="2"/>
                    </a:xfrm>
                    <a:prstGeom prst="ellipse">
                      <a:avLst/>
                    </a:prstGeom>
                    <a:noFill/>
                    <a:ln w="12700">
                      <a:solidFill>
                        <a:srgbClr val="000000"/>
                      </a:solidFill>
                      <a:round/>
                      <a:headEnd/>
                      <a:tailEnd/>
                    </a:ln>
                  </p:spPr>
                  <p:txBody>
                    <a:bodyPr wrap="none" anchor="ctr"/>
                    <a:lstStyle/>
                    <a:p>
                      <a:endParaRPr lang="zh-CN" altLang="en-US"/>
                    </a:p>
                  </p:txBody>
                </p:sp>
                <p:sp>
                  <p:nvSpPr>
                    <p:cNvPr id="16739" name="Arc 337"/>
                    <p:cNvSpPr>
                      <a:spLocks/>
                    </p:cNvSpPr>
                    <p:nvPr/>
                  </p:nvSpPr>
                  <p:spPr bwMode="auto">
                    <a:xfrm rot="10800000">
                      <a:off x="1589" y="431"/>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728" name="Group 338"/>
                  <p:cNvGrpSpPr>
                    <a:grpSpLocks/>
                  </p:cNvGrpSpPr>
                  <p:nvPr/>
                </p:nvGrpSpPr>
                <p:grpSpPr bwMode="auto">
                  <a:xfrm>
                    <a:off x="1605" y="415"/>
                    <a:ext cx="19" cy="5"/>
                    <a:chOff x="1605" y="415"/>
                    <a:chExt cx="19" cy="5"/>
                  </a:xfrm>
                </p:grpSpPr>
                <p:sp>
                  <p:nvSpPr>
                    <p:cNvPr id="16733" name="Arc 339"/>
                    <p:cNvSpPr>
                      <a:spLocks/>
                    </p:cNvSpPr>
                    <p:nvPr/>
                  </p:nvSpPr>
                  <p:spPr bwMode="auto">
                    <a:xfrm rot="10800000">
                      <a:off x="1609" y="41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734" name="Arc 340"/>
                    <p:cNvSpPr>
                      <a:spLocks/>
                    </p:cNvSpPr>
                    <p:nvPr/>
                  </p:nvSpPr>
                  <p:spPr bwMode="auto">
                    <a:xfrm rot="10800000">
                      <a:off x="1605" y="41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735" name="Arc 341"/>
                    <p:cNvSpPr>
                      <a:spLocks/>
                    </p:cNvSpPr>
                    <p:nvPr/>
                  </p:nvSpPr>
                  <p:spPr bwMode="auto">
                    <a:xfrm rot="10800000">
                      <a:off x="1610" y="416"/>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736" name="Arc 342"/>
                    <p:cNvSpPr>
                      <a:spLocks/>
                    </p:cNvSpPr>
                    <p:nvPr/>
                  </p:nvSpPr>
                  <p:spPr bwMode="auto">
                    <a:xfrm rot="10800000">
                      <a:off x="1614" y="416"/>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737" name="Arc 343"/>
                    <p:cNvSpPr>
                      <a:spLocks/>
                    </p:cNvSpPr>
                    <p:nvPr/>
                  </p:nvSpPr>
                  <p:spPr bwMode="auto">
                    <a:xfrm rot="10800000">
                      <a:off x="1619" y="415"/>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729" name="Freeform 344"/>
                  <p:cNvSpPr>
                    <a:spLocks/>
                  </p:cNvSpPr>
                  <p:nvPr/>
                </p:nvSpPr>
                <p:spPr bwMode="auto">
                  <a:xfrm>
                    <a:off x="1561" y="433"/>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730" name="Group 345"/>
                  <p:cNvGrpSpPr>
                    <a:grpSpLocks/>
                  </p:cNvGrpSpPr>
                  <p:nvPr/>
                </p:nvGrpSpPr>
                <p:grpSpPr bwMode="auto">
                  <a:xfrm>
                    <a:off x="1625" y="380"/>
                    <a:ext cx="47" cy="37"/>
                    <a:chOff x="1625" y="380"/>
                    <a:chExt cx="47" cy="37"/>
                  </a:xfrm>
                </p:grpSpPr>
                <p:sp>
                  <p:nvSpPr>
                    <p:cNvPr id="16731" name="Freeform 346"/>
                    <p:cNvSpPr>
                      <a:spLocks/>
                    </p:cNvSpPr>
                    <p:nvPr/>
                  </p:nvSpPr>
                  <p:spPr bwMode="auto">
                    <a:xfrm>
                      <a:off x="1625" y="380"/>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732" name="Freeform 347"/>
                    <p:cNvSpPr>
                      <a:spLocks/>
                    </p:cNvSpPr>
                    <p:nvPr/>
                  </p:nvSpPr>
                  <p:spPr bwMode="auto">
                    <a:xfrm>
                      <a:off x="1626" y="41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709" name="Group 348"/>
                <p:cNvGrpSpPr>
                  <a:grpSpLocks/>
                </p:cNvGrpSpPr>
                <p:nvPr/>
              </p:nvGrpSpPr>
              <p:grpSpPr bwMode="auto">
                <a:xfrm>
                  <a:off x="1561" y="284"/>
                  <a:ext cx="321" cy="113"/>
                  <a:chOff x="1561" y="284"/>
                  <a:chExt cx="321" cy="113"/>
                </a:xfrm>
              </p:grpSpPr>
              <p:sp>
                <p:nvSpPr>
                  <p:cNvPr id="16710" name="Freeform 349"/>
                  <p:cNvSpPr>
                    <a:spLocks/>
                  </p:cNvSpPr>
                  <p:nvPr/>
                </p:nvSpPr>
                <p:spPr bwMode="auto">
                  <a:xfrm>
                    <a:off x="1642" y="293"/>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711" name="Freeform 350"/>
                  <p:cNvSpPr>
                    <a:spLocks/>
                  </p:cNvSpPr>
                  <p:nvPr/>
                </p:nvSpPr>
                <p:spPr bwMode="auto">
                  <a:xfrm>
                    <a:off x="1561" y="299"/>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712" name="Group 351"/>
                  <p:cNvGrpSpPr>
                    <a:grpSpLocks/>
                  </p:cNvGrpSpPr>
                  <p:nvPr/>
                </p:nvGrpSpPr>
                <p:grpSpPr bwMode="auto">
                  <a:xfrm>
                    <a:off x="1588" y="332"/>
                    <a:ext cx="2" cy="5"/>
                    <a:chOff x="1588" y="332"/>
                    <a:chExt cx="2" cy="5"/>
                  </a:xfrm>
                </p:grpSpPr>
                <p:sp>
                  <p:nvSpPr>
                    <p:cNvPr id="16723" name="Oval 352"/>
                    <p:cNvSpPr>
                      <a:spLocks noChangeArrowheads="1"/>
                    </p:cNvSpPr>
                    <p:nvPr/>
                  </p:nvSpPr>
                  <p:spPr bwMode="auto">
                    <a:xfrm>
                      <a:off x="1588" y="332"/>
                      <a:ext cx="2" cy="2"/>
                    </a:xfrm>
                    <a:prstGeom prst="ellipse">
                      <a:avLst/>
                    </a:prstGeom>
                    <a:noFill/>
                    <a:ln w="12700">
                      <a:solidFill>
                        <a:srgbClr val="000000"/>
                      </a:solidFill>
                      <a:round/>
                      <a:headEnd/>
                      <a:tailEnd/>
                    </a:ln>
                  </p:spPr>
                  <p:txBody>
                    <a:bodyPr wrap="none" anchor="ctr"/>
                    <a:lstStyle/>
                    <a:p>
                      <a:endParaRPr lang="zh-CN" altLang="en-US"/>
                    </a:p>
                  </p:txBody>
                </p:sp>
                <p:sp>
                  <p:nvSpPr>
                    <p:cNvPr id="16724" name="Arc 353"/>
                    <p:cNvSpPr>
                      <a:spLocks/>
                    </p:cNvSpPr>
                    <p:nvPr/>
                  </p:nvSpPr>
                  <p:spPr bwMode="auto">
                    <a:xfrm rot="10800000">
                      <a:off x="1589" y="335"/>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713" name="Group 354"/>
                  <p:cNvGrpSpPr>
                    <a:grpSpLocks/>
                  </p:cNvGrpSpPr>
                  <p:nvPr/>
                </p:nvGrpSpPr>
                <p:grpSpPr bwMode="auto">
                  <a:xfrm>
                    <a:off x="1605" y="319"/>
                    <a:ext cx="19" cy="5"/>
                    <a:chOff x="1605" y="319"/>
                    <a:chExt cx="19" cy="5"/>
                  </a:xfrm>
                </p:grpSpPr>
                <p:sp>
                  <p:nvSpPr>
                    <p:cNvPr id="16718" name="Arc 355"/>
                    <p:cNvSpPr>
                      <a:spLocks/>
                    </p:cNvSpPr>
                    <p:nvPr/>
                  </p:nvSpPr>
                  <p:spPr bwMode="auto">
                    <a:xfrm rot="10800000">
                      <a:off x="1609" y="32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719" name="Arc 356"/>
                    <p:cNvSpPr>
                      <a:spLocks/>
                    </p:cNvSpPr>
                    <p:nvPr/>
                  </p:nvSpPr>
                  <p:spPr bwMode="auto">
                    <a:xfrm rot="10800000">
                      <a:off x="1605" y="32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720" name="Arc 357"/>
                    <p:cNvSpPr>
                      <a:spLocks/>
                    </p:cNvSpPr>
                    <p:nvPr/>
                  </p:nvSpPr>
                  <p:spPr bwMode="auto">
                    <a:xfrm rot="10800000">
                      <a:off x="1610" y="320"/>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721" name="Arc 358"/>
                    <p:cNvSpPr>
                      <a:spLocks/>
                    </p:cNvSpPr>
                    <p:nvPr/>
                  </p:nvSpPr>
                  <p:spPr bwMode="auto">
                    <a:xfrm rot="10800000">
                      <a:off x="1614" y="320"/>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722" name="Arc 359"/>
                    <p:cNvSpPr>
                      <a:spLocks/>
                    </p:cNvSpPr>
                    <p:nvPr/>
                  </p:nvSpPr>
                  <p:spPr bwMode="auto">
                    <a:xfrm rot="10800000">
                      <a:off x="1619" y="319"/>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714" name="Freeform 360"/>
                  <p:cNvSpPr>
                    <a:spLocks/>
                  </p:cNvSpPr>
                  <p:nvPr/>
                </p:nvSpPr>
                <p:spPr bwMode="auto">
                  <a:xfrm>
                    <a:off x="1561" y="337"/>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715" name="Group 361"/>
                  <p:cNvGrpSpPr>
                    <a:grpSpLocks/>
                  </p:cNvGrpSpPr>
                  <p:nvPr/>
                </p:nvGrpSpPr>
                <p:grpSpPr bwMode="auto">
                  <a:xfrm>
                    <a:off x="1625" y="284"/>
                    <a:ext cx="47" cy="37"/>
                    <a:chOff x="1625" y="284"/>
                    <a:chExt cx="47" cy="37"/>
                  </a:xfrm>
                </p:grpSpPr>
                <p:sp>
                  <p:nvSpPr>
                    <p:cNvPr id="16716" name="Freeform 362"/>
                    <p:cNvSpPr>
                      <a:spLocks/>
                    </p:cNvSpPr>
                    <p:nvPr/>
                  </p:nvSpPr>
                  <p:spPr bwMode="auto">
                    <a:xfrm>
                      <a:off x="1625" y="284"/>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717" name="Freeform 363"/>
                    <p:cNvSpPr>
                      <a:spLocks/>
                    </p:cNvSpPr>
                    <p:nvPr/>
                  </p:nvSpPr>
                  <p:spPr bwMode="auto">
                    <a:xfrm>
                      <a:off x="1626" y="314"/>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grpSp>
            <p:nvGrpSpPr>
              <p:cNvPr id="16543" name="Group 364"/>
              <p:cNvGrpSpPr>
                <a:grpSpLocks/>
              </p:cNvGrpSpPr>
              <p:nvPr/>
            </p:nvGrpSpPr>
            <p:grpSpPr bwMode="auto">
              <a:xfrm>
                <a:off x="1933" y="284"/>
                <a:ext cx="321" cy="497"/>
                <a:chOff x="1933" y="284"/>
                <a:chExt cx="321" cy="497"/>
              </a:xfrm>
            </p:grpSpPr>
            <p:grpSp>
              <p:nvGrpSpPr>
                <p:cNvPr id="16625" name="Group 365"/>
                <p:cNvGrpSpPr>
                  <a:grpSpLocks/>
                </p:cNvGrpSpPr>
                <p:nvPr/>
              </p:nvGrpSpPr>
              <p:grpSpPr bwMode="auto">
                <a:xfrm>
                  <a:off x="1933" y="668"/>
                  <a:ext cx="321" cy="113"/>
                  <a:chOff x="1933" y="668"/>
                  <a:chExt cx="321" cy="113"/>
                </a:xfrm>
              </p:grpSpPr>
              <p:sp>
                <p:nvSpPr>
                  <p:cNvPr id="16690" name="Freeform 366"/>
                  <p:cNvSpPr>
                    <a:spLocks/>
                  </p:cNvSpPr>
                  <p:nvPr/>
                </p:nvSpPr>
                <p:spPr bwMode="auto">
                  <a:xfrm>
                    <a:off x="2014" y="677"/>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691" name="Freeform 367"/>
                  <p:cNvSpPr>
                    <a:spLocks/>
                  </p:cNvSpPr>
                  <p:nvPr/>
                </p:nvSpPr>
                <p:spPr bwMode="auto">
                  <a:xfrm>
                    <a:off x="1933" y="683"/>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692" name="Group 368"/>
                  <p:cNvGrpSpPr>
                    <a:grpSpLocks/>
                  </p:cNvGrpSpPr>
                  <p:nvPr/>
                </p:nvGrpSpPr>
                <p:grpSpPr bwMode="auto">
                  <a:xfrm>
                    <a:off x="1960" y="716"/>
                    <a:ext cx="2" cy="5"/>
                    <a:chOff x="1960" y="716"/>
                    <a:chExt cx="2" cy="5"/>
                  </a:xfrm>
                </p:grpSpPr>
                <p:sp>
                  <p:nvSpPr>
                    <p:cNvPr id="16703" name="Oval 369"/>
                    <p:cNvSpPr>
                      <a:spLocks noChangeArrowheads="1"/>
                    </p:cNvSpPr>
                    <p:nvPr/>
                  </p:nvSpPr>
                  <p:spPr bwMode="auto">
                    <a:xfrm>
                      <a:off x="1960" y="716"/>
                      <a:ext cx="2" cy="2"/>
                    </a:xfrm>
                    <a:prstGeom prst="ellipse">
                      <a:avLst/>
                    </a:prstGeom>
                    <a:noFill/>
                    <a:ln w="12700">
                      <a:solidFill>
                        <a:srgbClr val="000000"/>
                      </a:solidFill>
                      <a:round/>
                      <a:headEnd/>
                      <a:tailEnd/>
                    </a:ln>
                  </p:spPr>
                  <p:txBody>
                    <a:bodyPr wrap="none" anchor="ctr"/>
                    <a:lstStyle/>
                    <a:p>
                      <a:endParaRPr lang="zh-CN" altLang="en-US"/>
                    </a:p>
                  </p:txBody>
                </p:sp>
                <p:sp>
                  <p:nvSpPr>
                    <p:cNvPr id="16704" name="Arc 370"/>
                    <p:cNvSpPr>
                      <a:spLocks/>
                    </p:cNvSpPr>
                    <p:nvPr/>
                  </p:nvSpPr>
                  <p:spPr bwMode="auto">
                    <a:xfrm rot="10800000">
                      <a:off x="1961" y="719"/>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693" name="Group 371"/>
                  <p:cNvGrpSpPr>
                    <a:grpSpLocks/>
                  </p:cNvGrpSpPr>
                  <p:nvPr/>
                </p:nvGrpSpPr>
                <p:grpSpPr bwMode="auto">
                  <a:xfrm>
                    <a:off x="1977" y="703"/>
                    <a:ext cx="19" cy="5"/>
                    <a:chOff x="1977" y="703"/>
                    <a:chExt cx="19" cy="5"/>
                  </a:xfrm>
                </p:grpSpPr>
                <p:sp>
                  <p:nvSpPr>
                    <p:cNvPr id="16698" name="Arc 372"/>
                    <p:cNvSpPr>
                      <a:spLocks/>
                    </p:cNvSpPr>
                    <p:nvPr/>
                  </p:nvSpPr>
                  <p:spPr bwMode="auto">
                    <a:xfrm rot="10800000">
                      <a:off x="1981" y="70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699" name="Arc 373"/>
                    <p:cNvSpPr>
                      <a:spLocks/>
                    </p:cNvSpPr>
                    <p:nvPr/>
                  </p:nvSpPr>
                  <p:spPr bwMode="auto">
                    <a:xfrm rot="10800000">
                      <a:off x="1977" y="70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700" name="Arc 374"/>
                    <p:cNvSpPr>
                      <a:spLocks/>
                    </p:cNvSpPr>
                    <p:nvPr/>
                  </p:nvSpPr>
                  <p:spPr bwMode="auto">
                    <a:xfrm rot="10800000">
                      <a:off x="1982" y="704"/>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701" name="Arc 375"/>
                    <p:cNvSpPr>
                      <a:spLocks/>
                    </p:cNvSpPr>
                    <p:nvPr/>
                  </p:nvSpPr>
                  <p:spPr bwMode="auto">
                    <a:xfrm rot="10800000">
                      <a:off x="1986" y="704"/>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702" name="Arc 376"/>
                    <p:cNvSpPr>
                      <a:spLocks/>
                    </p:cNvSpPr>
                    <p:nvPr/>
                  </p:nvSpPr>
                  <p:spPr bwMode="auto">
                    <a:xfrm rot="10800000">
                      <a:off x="1991" y="703"/>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694" name="Freeform 377"/>
                  <p:cNvSpPr>
                    <a:spLocks/>
                  </p:cNvSpPr>
                  <p:nvPr/>
                </p:nvSpPr>
                <p:spPr bwMode="auto">
                  <a:xfrm>
                    <a:off x="1933" y="721"/>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695" name="Group 378"/>
                  <p:cNvGrpSpPr>
                    <a:grpSpLocks/>
                  </p:cNvGrpSpPr>
                  <p:nvPr/>
                </p:nvGrpSpPr>
                <p:grpSpPr bwMode="auto">
                  <a:xfrm>
                    <a:off x="1997" y="668"/>
                    <a:ext cx="47" cy="37"/>
                    <a:chOff x="1997" y="668"/>
                    <a:chExt cx="47" cy="37"/>
                  </a:xfrm>
                </p:grpSpPr>
                <p:sp>
                  <p:nvSpPr>
                    <p:cNvPr id="16696" name="Freeform 379"/>
                    <p:cNvSpPr>
                      <a:spLocks/>
                    </p:cNvSpPr>
                    <p:nvPr/>
                  </p:nvSpPr>
                  <p:spPr bwMode="auto">
                    <a:xfrm>
                      <a:off x="1997" y="668"/>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697" name="Freeform 380"/>
                    <p:cNvSpPr>
                      <a:spLocks/>
                    </p:cNvSpPr>
                    <p:nvPr/>
                  </p:nvSpPr>
                  <p:spPr bwMode="auto">
                    <a:xfrm>
                      <a:off x="1998" y="698"/>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626" name="Group 381"/>
                <p:cNvGrpSpPr>
                  <a:grpSpLocks/>
                </p:cNvGrpSpPr>
                <p:nvPr/>
              </p:nvGrpSpPr>
              <p:grpSpPr bwMode="auto">
                <a:xfrm>
                  <a:off x="1933" y="572"/>
                  <a:ext cx="321" cy="113"/>
                  <a:chOff x="1933" y="572"/>
                  <a:chExt cx="321" cy="113"/>
                </a:xfrm>
              </p:grpSpPr>
              <p:sp>
                <p:nvSpPr>
                  <p:cNvPr id="16675" name="Freeform 382"/>
                  <p:cNvSpPr>
                    <a:spLocks/>
                  </p:cNvSpPr>
                  <p:nvPr/>
                </p:nvSpPr>
                <p:spPr bwMode="auto">
                  <a:xfrm>
                    <a:off x="2014" y="581"/>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676" name="Freeform 383"/>
                  <p:cNvSpPr>
                    <a:spLocks/>
                  </p:cNvSpPr>
                  <p:nvPr/>
                </p:nvSpPr>
                <p:spPr bwMode="auto">
                  <a:xfrm>
                    <a:off x="1933" y="587"/>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677" name="Group 384"/>
                  <p:cNvGrpSpPr>
                    <a:grpSpLocks/>
                  </p:cNvGrpSpPr>
                  <p:nvPr/>
                </p:nvGrpSpPr>
                <p:grpSpPr bwMode="auto">
                  <a:xfrm>
                    <a:off x="1960" y="620"/>
                    <a:ext cx="2" cy="5"/>
                    <a:chOff x="1960" y="620"/>
                    <a:chExt cx="2" cy="5"/>
                  </a:xfrm>
                </p:grpSpPr>
                <p:sp>
                  <p:nvSpPr>
                    <p:cNvPr id="16688" name="Oval 385"/>
                    <p:cNvSpPr>
                      <a:spLocks noChangeArrowheads="1"/>
                    </p:cNvSpPr>
                    <p:nvPr/>
                  </p:nvSpPr>
                  <p:spPr bwMode="auto">
                    <a:xfrm>
                      <a:off x="1960" y="620"/>
                      <a:ext cx="2" cy="2"/>
                    </a:xfrm>
                    <a:prstGeom prst="ellipse">
                      <a:avLst/>
                    </a:prstGeom>
                    <a:noFill/>
                    <a:ln w="12700">
                      <a:solidFill>
                        <a:srgbClr val="000000"/>
                      </a:solidFill>
                      <a:round/>
                      <a:headEnd/>
                      <a:tailEnd/>
                    </a:ln>
                  </p:spPr>
                  <p:txBody>
                    <a:bodyPr wrap="none" anchor="ctr"/>
                    <a:lstStyle/>
                    <a:p>
                      <a:endParaRPr lang="zh-CN" altLang="en-US"/>
                    </a:p>
                  </p:txBody>
                </p:sp>
                <p:sp>
                  <p:nvSpPr>
                    <p:cNvPr id="16689" name="Arc 386"/>
                    <p:cNvSpPr>
                      <a:spLocks/>
                    </p:cNvSpPr>
                    <p:nvPr/>
                  </p:nvSpPr>
                  <p:spPr bwMode="auto">
                    <a:xfrm rot="10800000">
                      <a:off x="1961" y="623"/>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678" name="Group 387"/>
                  <p:cNvGrpSpPr>
                    <a:grpSpLocks/>
                  </p:cNvGrpSpPr>
                  <p:nvPr/>
                </p:nvGrpSpPr>
                <p:grpSpPr bwMode="auto">
                  <a:xfrm>
                    <a:off x="1977" y="607"/>
                    <a:ext cx="19" cy="5"/>
                    <a:chOff x="1977" y="607"/>
                    <a:chExt cx="19" cy="5"/>
                  </a:xfrm>
                </p:grpSpPr>
                <p:sp>
                  <p:nvSpPr>
                    <p:cNvPr id="16683" name="Arc 388"/>
                    <p:cNvSpPr>
                      <a:spLocks/>
                    </p:cNvSpPr>
                    <p:nvPr/>
                  </p:nvSpPr>
                  <p:spPr bwMode="auto">
                    <a:xfrm rot="10800000">
                      <a:off x="1981" y="60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684" name="Arc 389"/>
                    <p:cNvSpPr>
                      <a:spLocks/>
                    </p:cNvSpPr>
                    <p:nvPr/>
                  </p:nvSpPr>
                  <p:spPr bwMode="auto">
                    <a:xfrm rot="10800000">
                      <a:off x="1977" y="60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685" name="Arc 390"/>
                    <p:cNvSpPr>
                      <a:spLocks/>
                    </p:cNvSpPr>
                    <p:nvPr/>
                  </p:nvSpPr>
                  <p:spPr bwMode="auto">
                    <a:xfrm rot="10800000">
                      <a:off x="1982" y="608"/>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686" name="Arc 391"/>
                    <p:cNvSpPr>
                      <a:spLocks/>
                    </p:cNvSpPr>
                    <p:nvPr/>
                  </p:nvSpPr>
                  <p:spPr bwMode="auto">
                    <a:xfrm rot="10800000">
                      <a:off x="1986" y="608"/>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687" name="Arc 392"/>
                    <p:cNvSpPr>
                      <a:spLocks/>
                    </p:cNvSpPr>
                    <p:nvPr/>
                  </p:nvSpPr>
                  <p:spPr bwMode="auto">
                    <a:xfrm rot="10800000">
                      <a:off x="1991" y="607"/>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679" name="Freeform 393"/>
                  <p:cNvSpPr>
                    <a:spLocks/>
                  </p:cNvSpPr>
                  <p:nvPr/>
                </p:nvSpPr>
                <p:spPr bwMode="auto">
                  <a:xfrm>
                    <a:off x="1933" y="625"/>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680" name="Group 394"/>
                  <p:cNvGrpSpPr>
                    <a:grpSpLocks/>
                  </p:cNvGrpSpPr>
                  <p:nvPr/>
                </p:nvGrpSpPr>
                <p:grpSpPr bwMode="auto">
                  <a:xfrm>
                    <a:off x="1997" y="572"/>
                    <a:ext cx="47" cy="37"/>
                    <a:chOff x="1997" y="572"/>
                    <a:chExt cx="47" cy="37"/>
                  </a:xfrm>
                </p:grpSpPr>
                <p:sp>
                  <p:nvSpPr>
                    <p:cNvPr id="16681" name="Freeform 395"/>
                    <p:cNvSpPr>
                      <a:spLocks/>
                    </p:cNvSpPr>
                    <p:nvPr/>
                  </p:nvSpPr>
                  <p:spPr bwMode="auto">
                    <a:xfrm>
                      <a:off x="1997" y="572"/>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682" name="Freeform 396"/>
                    <p:cNvSpPr>
                      <a:spLocks/>
                    </p:cNvSpPr>
                    <p:nvPr/>
                  </p:nvSpPr>
                  <p:spPr bwMode="auto">
                    <a:xfrm>
                      <a:off x="1998" y="602"/>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627" name="Group 397"/>
                <p:cNvGrpSpPr>
                  <a:grpSpLocks/>
                </p:cNvGrpSpPr>
                <p:nvPr/>
              </p:nvGrpSpPr>
              <p:grpSpPr bwMode="auto">
                <a:xfrm>
                  <a:off x="1933" y="476"/>
                  <a:ext cx="321" cy="113"/>
                  <a:chOff x="1933" y="476"/>
                  <a:chExt cx="321" cy="113"/>
                </a:xfrm>
              </p:grpSpPr>
              <p:sp>
                <p:nvSpPr>
                  <p:cNvPr id="16660" name="Freeform 398"/>
                  <p:cNvSpPr>
                    <a:spLocks/>
                  </p:cNvSpPr>
                  <p:nvPr/>
                </p:nvSpPr>
                <p:spPr bwMode="auto">
                  <a:xfrm>
                    <a:off x="2014" y="485"/>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661" name="Freeform 399"/>
                  <p:cNvSpPr>
                    <a:spLocks/>
                  </p:cNvSpPr>
                  <p:nvPr/>
                </p:nvSpPr>
                <p:spPr bwMode="auto">
                  <a:xfrm>
                    <a:off x="1933" y="491"/>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662" name="Group 400"/>
                  <p:cNvGrpSpPr>
                    <a:grpSpLocks/>
                  </p:cNvGrpSpPr>
                  <p:nvPr/>
                </p:nvGrpSpPr>
                <p:grpSpPr bwMode="auto">
                  <a:xfrm>
                    <a:off x="1960" y="524"/>
                    <a:ext cx="2" cy="5"/>
                    <a:chOff x="1960" y="524"/>
                    <a:chExt cx="2" cy="5"/>
                  </a:xfrm>
                </p:grpSpPr>
                <p:sp>
                  <p:nvSpPr>
                    <p:cNvPr id="16673" name="Oval 401"/>
                    <p:cNvSpPr>
                      <a:spLocks noChangeArrowheads="1"/>
                    </p:cNvSpPr>
                    <p:nvPr/>
                  </p:nvSpPr>
                  <p:spPr bwMode="auto">
                    <a:xfrm>
                      <a:off x="1960" y="524"/>
                      <a:ext cx="2" cy="2"/>
                    </a:xfrm>
                    <a:prstGeom prst="ellipse">
                      <a:avLst/>
                    </a:prstGeom>
                    <a:noFill/>
                    <a:ln w="12700">
                      <a:solidFill>
                        <a:srgbClr val="000000"/>
                      </a:solidFill>
                      <a:round/>
                      <a:headEnd/>
                      <a:tailEnd/>
                    </a:ln>
                  </p:spPr>
                  <p:txBody>
                    <a:bodyPr wrap="none" anchor="ctr"/>
                    <a:lstStyle/>
                    <a:p>
                      <a:endParaRPr lang="zh-CN" altLang="en-US"/>
                    </a:p>
                  </p:txBody>
                </p:sp>
                <p:sp>
                  <p:nvSpPr>
                    <p:cNvPr id="16674" name="Arc 402"/>
                    <p:cNvSpPr>
                      <a:spLocks/>
                    </p:cNvSpPr>
                    <p:nvPr/>
                  </p:nvSpPr>
                  <p:spPr bwMode="auto">
                    <a:xfrm rot="10800000">
                      <a:off x="1961" y="52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663" name="Group 403"/>
                  <p:cNvGrpSpPr>
                    <a:grpSpLocks/>
                  </p:cNvGrpSpPr>
                  <p:nvPr/>
                </p:nvGrpSpPr>
                <p:grpSpPr bwMode="auto">
                  <a:xfrm>
                    <a:off x="1977" y="511"/>
                    <a:ext cx="19" cy="5"/>
                    <a:chOff x="1977" y="511"/>
                    <a:chExt cx="19" cy="5"/>
                  </a:xfrm>
                </p:grpSpPr>
                <p:sp>
                  <p:nvSpPr>
                    <p:cNvPr id="16668" name="Arc 404"/>
                    <p:cNvSpPr>
                      <a:spLocks/>
                    </p:cNvSpPr>
                    <p:nvPr/>
                  </p:nvSpPr>
                  <p:spPr bwMode="auto">
                    <a:xfrm rot="10800000">
                      <a:off x="1981" y="51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669" name="Arc 405"/>
                    <p:cNvSpPr>
                      <a:spLocks/>
                    </p:cNvSpPr>
                    <p:nvPr/>
                  </p:nvSpPr>
                  <p:spPr bwMode="auto">
                    <a:xfrm rot="10800000">
                      <a:off x="1977" y="51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670" name="Arc 406"/>
                    <p:cNvSpPr>
                      <a:spLocks/>
                    </p:cNvSpPr>
                    <p:nvPr/>
                  </p:nvSpPr>
                  <p:spPr bwMode="auto">
                    <a:xfrm rot="10800000">
                      <a:off x="1982" y="512"/>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671" name="Arc 407"/>
                    <p:cNvSpPr>
                      <a:spLocks/>
                    </p:cNvSpPr>
                    <p:nvPr/>
                  </p:nvSpPr>
                  <p:spPr bwMode="auto">
                    <a:xfrm rot="10800000">
                      <a:off x="1986" y="512"/>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672" name="Arc 408"/>
                    <p:cNvSpPr>
                      <a:spLocks/>
                    </p:cNvSpPr>
                    <p:nvPr/>
                  </p:nvSpPr>
                  <p:spPr bwMode="auto">
                    <a:xfrm rot="10800000">
                      <a:off x="1991" y="511"/>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664" name="Freeform 409"/>
                  <p:cNvSpPr>
                    <a:spLocks/>
                  </p:cNvSpPr>
                  <p:nvPr/>
                </p:nvSpPr>
                <p:spPr bwMode="auto">
                  <a:xfrm>
                    <a:off x="1933" y="529"/>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665" name="Group 410"/>
                  <p:cNvGrpSpPr>
                    <a:grpSpLocks/>
                  </p:cNvGrpSpPr>
                  <p:nvPr/>
                </p:nvGrpSpPr>
                <p:grpSpPr bwMode="auto">
                  <a:xfrm>
                    <a:off x="1997" y="476"/>
                    <a:ext cx="47" cy="37"/>
                    <a:chOff x="1997" y="476"/>
                    <a:chExt cx="47" cy="37"/>
                  </a:xfrm>
                </p:grpSpPr>
                <p:sp>
                  <p:nvSpPr>
                    <p:cNvPr id="16666" name="Freeform 411"/>
                    <p:cNvSpPr>
                      <a:spLocks/>
                    </p:cNvSpPr>
                    <p:nvPr/>
                  </p:nvSpPr>
                  <p:spPr bwMode="auto">
                    <a:xfrm>
                      <a:off x="1997" y="476"/>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667" name="Freeform 412"/>
                    <p:cNvSpPr>
                      <a:spLocks/>
                    </p:cNvSpPr>
                    <p:nvPr/>
                  </p:nvSpPr>
                  <p:spPr bwMode="auto">
                    <a:xfrm>
                      <a:off x="1998" y="506"/>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628" name="Group 413"/>
                <p:cNvGrpSpPr>
                  <a:grpSpLocks/>
                </p:cNvGrpSpPr>
                <p:nvPr/>
              </p:nvGrpSpPr>
              <p:grpSpPr bwMode="auto">
                <a:xfrm>
                  <a:off x="1933" y="380"/>
                  <a:ext cx="321" cy="113"/>
                  <a:chOff x="1933" y="380"/>
                  <a:chExt cx="321" cy="113"/>
                </a:xfrm>
              </p:grpSpPr>
              <p:sp>
                <p:nvSpPr>
                  <p:cNvPr id="16645" name="Freeform 414"/>
                  <p:cNvSpPr>
                    <a:spLocks/>
                  </p:cNvSpPr>
                  <p:nvPr/>
                </p:nvSpPr>
                <p:spPr bwMode="auto">
                  <a:xfrm>
                    <a:off x="2014" y="389"/>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646" name="Freeform 415"/>
                  <p:cNvSpPr>
                    <a:spLocks/>
                  </p:cNvSpPr>
                  <p:nvPr/>
                </p:nvSpPr>
                <p:spPr bwMode="auto">
                  <a:xfrm>
                    <a:off x="1933" y="395"/>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647" name="Group 416"/>
                  <p:cNvGrpSpPr>
                    <a:grpSpLocks/>
                  </p:cNvGrpSpPr>
                  <p:nvPr/>
                </p:nvGrpSpPr>
                <p:grpSpPr bwMode="auto">
                  <a:xfrm>
                    <a:off x="1960" y="428"/>
                    <a:ext cx="2" cy="5"/>
                    <a:chOff x="1960" y="428"/>
                    <a:chExt cx="2" cy="5"/>
                  </a:xfrm>
                </p:grpSpPr>
                <p:sp>
                  <p:nvSpPr>
                    <p:cNvPr id="16658" name="Oval 417"/>
                    <p:cNvSpPr>
                      <a:spLocks noChangeArrowheads="1"/>
                    </p:cNvSpPr>
                    <p:nvPr/>
                  </p:nvSpPr>
                  <p:spPr bwMode="auto">
                    <a:xfrm>
                      <a:off x="1960" y="428"/>
                      <a:ext cx="2" cy="2"/>
                    </a:xfrm>
                    <a:prstGeom prst="ellipse">
                      <a:avLst/>
                    </a:prstGeom>
                    <a:noFill/>
                    <a:ln w="12700">
                      <a:solidFill>
                        <a:srgbClr val="000000"/>
                      </a:solidFill>
                      <a:round/>
                      <a:headEnd/>
                      <a:tailEnd/>
                    </a:ln>
                  </p:spPr>
                  <p:txBody>
                    <a:bodyPr wrap="none" anchor="ctr"/>
                    <a:lstStyle/>
                    <a:p>
                      <a:endParaRPr lang="zh-CN" altLang="en-US"/>
                    </a:p>
                  </p:txBody>
                </p:sp>
                <p:sp>
                  <p:nvSpPr>
                    <p:cNvPr id="16659" name="Arc 418"/>
                    <p:cNvSpPr>
                      <a:spLocks/>
                    </p:cNvSpPr>
                    <p:nvPr/>
                  </p:nvSpPr>
                  <p:spPr bwMode="auto">
                    <a:xfrm rot="10800000">
                      <a:off x="1961" y="431"/>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648" name="Group 419"/>
                  <p:cNvGrpSpPr>
                    <a:grpSpLocks/>
                  </p:cNvGrpSpPr>
                  <p:nvPr/>
                </p:nvGrpSpPr>
                <p:grpSpPr bwMode="auto">
                  <a:xfrm>
                    <a:off x="1977" y="415"/>
                    <a:ext cx="19" cy="5"/>
                    <a:chOff x="1977" y="415"/>
                    <a:chExt cx="19" cy="5"/>
                  </a:xfrm>
                </p:grpSpPr>
                <p:sp>
                  <p:nvSpPr>
                    <p:cNvPr id="16653" name="Arc 420"/>
                    <p:cNvSpPr>
                      <a:spLocks/>
                    </p:cNvSpPr>
                    <p:nvPr/>
                  </p:nvSpPr>
                  <p:spPr bwMode="auto">
                    <a:xfrm rot="10800000">
                      <a:off x="1981" y="41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654" name="Arc 421"/>
                    <p:cNvSpPr>
                      <a:spLocks/>
                    </p:cNvSpPr>
                    <p:nvPr/>
                  </p:nvSpPr>
                  <p:spPr bwMode="auto">
                    <a:xfrm rot="10800000">
                      <a:off x="1977" y="41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655" name="Arc 422"/>
                    <p:cNvSpPr>
                      <a:spLocks/>
                    </p:cNvSpPr>
                    <p:nvPr/>
                  </p:nvSpPr>
                  <p:spPr bwMode="auto">
                    <a:xfrm rot="10800000">
                      <a:off x="1982" y="416"/>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656" name="Arc 423"/>
                    <p:cNvSpPr>
                      <a:spLocks/>
                    </p:cNvSpPr>
                    <p:nvPr/>
                  </p:nvSpPr>
                  <p:spPr bwMode="auto">
                    <a:xfrm rot="10800000">
                      <a:off x="1986" y="416"/>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657" name="Arc 424"/>
                    <p:cNvSpPr>
                      <a:spLocks/>
                    </p:cNvSpPr>
                    <p:nvPr/>
                  </p:nvSpPr>
                  <p:spPr bwMode="auto">
                    <a:xfrm rot="10800000">
                      <a:off x="1991" y="415"/>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649" name="Freeform 425"/>
                  <p:cNvSpPr>
                    <a:spLocks/>
                  </p:cNvSpPr>
                  <p:nvPr/>
                </p:nvSpPr>
                <p:spPr bwMode="auto">
                  <a:xfrm>
                    <a:off x="1933" y="433"/>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650" name="Group 426"/>
                  <p:cNvGrpSpPr>
                    <a:grpSpLocks/>
                  </p:cNvGrpSpPr>
                  <p:nvPr/>
                </p:nvGrpSpPr>
                <p:grpSpPr bwMode="auto">
                  <a:xfrm>
                    <a:off x="1997" y="380"/>
                    <a:ext cx="47" cy="37"/>
                    <a:chOff x="1997" y="380"/>
                    <a:chExt cx="47" cy="37"/>
                  </a:xfrm>
                </p:grpSpPr>
                <p:sp>
                  <p:nvSpPr>
                    <p:cNvPr id="16651" name="Freeform 427"/>
                    <p:cNvSpPr>
                      <a:spLocks/>
                    </p:cNvSpPr>
                    <p:nvPr/>
                  </p:nvSpPr>
                  <p:spPr bwMode="auto">
                    <a:xfrm>
                      <a:off x="1997" y="380"/>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652" name="Freeform 428"/>
                    <p:cNvSpPr>
                      <a:spLocks/>
                    </p:cNvSpPr>
                    <p:nvPr/>
                  </p:nvSpPr>
                  <p:spPr bwMode="auto">
                    <a:xfrm>
                      <a:off x="1998" y="41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629" name="Group 429"/>
                <p:cNvGrpSpPr>
                  <a:grpSpLocks/>
                </p:cNvGrpSpPr>
                <p:nvPr/>
              </p:nvGrpSpPr>
              <p:grpSpPr bwMode="auto">
                <a:xfrm>
                  <a:off x="1933" y="284"/>
                  <a:ext cx="321" cy="113"/>
                  <a:chOff x="1933" y="284"/>
                  <a:chExt cx="321" cy="113"/>
                </a:xfrm>
              </p:grpSpPr>
              <p:sp>
                <p:nvSpPr>
                  <p:cNvPr id="16630" name="Freeform 430"/>
                  <p:cNvSpPr>
                    <a:spLocks/>
                  </p:cNvSpPr>
                  <p:nvPr/>
                </p:nvSpPr>
                <p:spPr bwMode="auto">
                  <a:xfrm>
                    <a:off x="2014" y="293"/>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631" name="Freeform 431"/>
                  <p:cNvSpPr>
                    <a:spLocks/>
                  </p:cNvSpPr>
                  <p:nvPr/>
                </p:nvSpPr>
                <p:spPr bwMode="auto">
                  <a:xfrm>
                    <a:off x="1933" y="299"/>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632" name="Group 432"/>
                  <p:cNvGrpSpPr>
                    <a:grpSpLocks/>
                  </p:cNvGrpSpPr>
                  <p:nvPr/>
                </p:nvGrpSpPr>
                <p:grpSpPr bwMode="auto">
                  <a:xfrm>
                    <a:off x="1960" y="332"/>
                    <a:ext cx="2" cy="5"/>
                    <a:chOff x="1960" y="332"/>
                    <a:chExt cx="2" cy="5"/>
                  </a:xfrm>
                </p:grpSpPr>
                <p:sp>
                  <p:nvSpPr>
                    <p:cNvPr id="16643" name="Oval 433"/>
                    <p:cNvSpPr>
                      <a:spLocks noChangeArrowheads="1"/>
                    </p:cNvSpPr>
                    <p:nvPr/>
                  </p:nvSpPr>
                  <p:spPr bwMode="auto">
                    <a:xfrm>
                      <a:off x="1960" y="332"/>
                      <a:ext cx="2" cy="2"/>
                    </a:xfrm>
                    <a:prstGeom prst="ellipse">
                      <a:avLst/>
                    </a:prstGeom>
                    <a:noFill/>
                    <a:ln w="12700">
                      <a:solidFill>
                        <a:srgbClr val="000000"/>
                      </a:solidFill>
                      <a:round/>
                      <a:headEnd/>
                      <a:tailEnd/>
                    </a:ln>
                  </p:spPr>
                  <p:txBody>
                    <a:bodyPr wrap="none" anchor="ctr"/>
                    <a:lstStyle/>
                    <a:p>
                      <a:endParaRPr lang="zh-CN" altLang="en-US"/>
                    </a:p>
                  </p:txBody>
                </p:sp>
                <p:sp>
                  <p:nvSpPr>
                    <p:cNvPr id="16644" name="Arc 434"/>
                    <p:cNvSpPr>
                      <a:spLocks/>
                    </p:cNvSpPr>
                    <p:nvPr/>
                  </p:nvSpPr>
                  <p:spPr bwMode="auto">
                    <a:xfrm rot="10800000">
                      <a:off x="1961" y="335"/>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633" name="Group 435"/>
                  <p:cNvGrpSpPr>
                    <a:grpSpLocks/>
                  </p:cNvGrpSpPr>
                  <p:nvPr/>
                </p:nvGrpSpPr>
                <p:grpSpPr bwMode="auto">
                  <a:xfrm>
                    <a:off x="1977" y="319"/>
                    <a:ext cx="19" cy="5"/>
                    <a:chOff x="1977" y="319"/>
                    <a:chExt cx="19" cy="5"/>
                  </a:xfrm>
                </p:grpSpPr>
                <p:sp>
                  <p:nvSpPr>
                    <p:cNvPr id="16638" name="Arc 436"/>
                    <p:cNvSpPr>
                      <a:spLocks/>
                    </p:cNvSpPr>
                    <p:nvPr/>
                  </p:nvSpPr>
                  <p:spPr bwMode="auto">
                    <a:xfrm rot="10800000">
                      <a:off x="1981" y="32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639" name="Arc 437"/>
                    <p:cNvSpPr>
                      <a:spLocks/>
                    </p:cNvSpPr>
                    <p:nvPr/>
                  </p:nvSpPr>
                  <p:spPr bwMode="auto">
                    <a:xfrm rot="10800000">
                      <a:off x="1977" y="32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640" name="Arc 438"/>
                    <p:cNvSpPr>
                      <a:spLocks/>
                    </p:cNvSpPr>
                    <p:nvPr/>
                  </p:nvSpPr>
                  <p:spPr bwMode="auto">
                    <a:xfrm rot="10800000">
                      <a:off x="1982" y="320"/>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641" name="Arc 439"/>
                    <p:cNvSpPr>
                      <a:spLocks/>
                    </p:cNvSpPr>
                    <p:nvPr/>
                  </p:nvSpPr>
                  <p:spPr bwMode="auto">
                    <a:xfrm rot="10800000">
                      <a:off x="1986" y="320"/>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642" name="Arc 440"/>
                    <p:cNvSpPr>
                      <a:spLocks/>
                    </p:cNvSpPr>
                    <p:nvPr/>
                  </p:nvSpPr>
                  <p:spPr bwMode="auto">
                    <a:xfrm rot="10800000">
                      <a:off x="1991" y="319"/>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634" name="Freeform 441"/>
                  <p:cNvSpPr>
                    <a:spLocks/>
                  </p:cNvSpPr>
                  <p:nvPr/>
                </p:nvSpPr>
                <p:spPr bwMode="auto">
                  <a:xfrm>
                    <a:off x="1933" y="337"/>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635" name="Group 442"/>
                  <p:cNvGrpSpPr>
                    <a:grpSpLocks/>
                  </p:cNvGrpSpPr>
                  <p:nvPr/>
                </p:nvGrpSpPr>
                <p:grpSpPr bwMode="auto">
                  <a:xfrm>
                    <a:off x="1997" y="284"/>
                    <a:ext cx="47" cy="37"/>
                    <a:chOff x="1997" y="284"/>
                    <a:chExt cx="47" cy="37"/>
                  </a:xfrm>
                </p:grpSpPr>
                <p:sp>
                  <p:nvSpPr>
                    <p:cNvPr id="16636" name="Freeform 443"/>
                    <p:cNvSpPr>
                      <a:spLocks/>
                    </p:cNvSpPr>
                    <p:nvPr/>
                  </p:nvSpPr>
                  <p:spPr bwMode="auto">
                    <a:xfrm>
                      <a:off x="1997" y="284"/>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637" name="Freeform 444"/>
                    <p:cNvSpPr>
                      <a:spLocks/>
                    </p:cNvSpPr>
                    <p:nvPr/>
                  </p:nvSpPr>
                  <p:spPr bwMode="auto">
                    <a:xfrm>
                      <a:off x="1998" y="314"/>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grpSp>
            <p:nvGrpSpPr>
              <p:cNvPr id="16544" name="Group 445"/>
              <p:cNvGrpSpPr>
                <a:grpSpLocks/>
              </p:cNvGrpSpPr>
              <p:nvPr/>
            </p:nvGrpSpPr>
            <p:grpSpPr bwMode="auto">
              <a:xfrm>
                <a:off x="2317" y="284"/>
                <a:ext cx="321" cy="497"/>
                <a:chOff x="2317" y="284"/>
                <a:chExt cx="321" cy="497"/>
              </a:xfrm>
            </p:grpSpPr>
            <p:grpSp>
              <p:nvGrpSpPr>
                <p:cNvPr id="16545" name="Group 446"/>
                <p:cNvGrpSpPr>
                  <a:grpSpLocks/>
                </p:cNvGrpSpPr>
                <p:nvPr/>
              </p:nvGrpSpPr>
              <p:grpSpPr bwMode="auto">
                <a:xfrm>
                  <a:off x="2317" y="668"/>
                  <a:ext cx="321" cy="113"/>
                  <a:chOff x="2317" y="668"/>
                  <a:chExt cx="321" cy="113"/>
                </a:xfrm>
              </p:grpSpPr>
              <p:sp>
                <p:nvSpPr>
                  <p:cNvPr id="16610" name="Freeform 447"/>
                  <p:cNvSpPr>
                    <a:spLocks/>
                  </p:cNvSpPr>
                  <p:nvPr/>
                </p:nvSpPr>
                <p:spPr bwMode="auto">
                  <a:xfrm>
                    <a:off x="2398" y="677"/>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611" name="Freeform 448"/>
                  <p:cNvSpPr>
                    <a:spLocks/>
                  </p:cNvSpPr>
                  <p:nvPr/>
                </p:nvSpPr>
                <p:spPr bwMode="auto">
                  <a:xfrm>
                    <a:off x="2317" y="683"/>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612" name="Group 449"/>
                  <p:cNvGrpSpPr>
                    <a:grpSpLocks/>
                  </p:cNvGrpSpPr>
                  <p:nvPr/>
                </p:nvGrpSpPr>
                <p:grpSpPr bwMode="auto">
                  <a:xfrm>
                    <a:off x="2344" y="716"/>
                    <a:ext cx="2" cy="5"/>
                    <a:chOff x="2344" y="716"/>
                    <a:chExt cx="2" cy="5"/>
                  </a:xfrm>
                </p:grpSpPr>
                <p:sp>
                  <p:nvSpPr>
                    <p:cNvPr id="16623" name="Oval 450"/>
                    <p:cNvSpPr>
                      <a:spLocks noChangeArrowheads="1"/>
                    </p:cNvSpPr>
                    <p:nvPr/>
                  </p:nvSpPr>
                  <p:spPr bwMode="auto">
                    <a:xfrm>
                      <a:off x="2344" y="716"/>
                      <a:ext cx="2" cy="2"/>
                    </a:xfrm>
                    <a:prstGeom prst="ellipse">
                      <a:avLst/>
                    </a:prstGeom>
                    <a:noFill/>
                    <a:ln w="12700">
                      <a:solidFill>
                        <a:srgbClr val="000000"/>
                      </a:solidFill>
                      <a:round/>
                      <a:headEnd/>
                      <a:tailEnd/>
                    </a:ln>
                  </p:spPr>
                  <p:txBody>
                    <a:bodyPr wrap="none" anchor="ctr"/>
                    <a:lstStyle/>
                    <a:p>
                      <a:endParaRPr lang="zh-CN" altLang="en-US"/>
                    </a:p>
                  </p:txBody>
                </p:sp>
                <p:sp>
                  <p:nvSpPr>
                    <p:cNvPr id="16624" name="Arc 451"/>
                    <p:cNvSpPr>
                      <a:spLocks/>
                    </p:cNvSpPr>
                    <p:nvPr/>
                  </p:nvSpPr>
                  <p:spPr bwMode="auto">
                    <a:xfrm rot="10800000">
                      <a:off x="2345" y="719"/>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613" name="Group 452"/>
                  <p:cNvGrpSpPr>
                    <a:grpSpLocks/>
                  </p:cNvGrpSpPr>
                  <p:nvPr/>
                </p:nvGrpSpPr>
                <p:grpSpPr bwMode="auto">
                  <a:xfrm>
                    <a:off x="2361" y="703"/>
                    <a:ext cx="19" cy="5"/>
                    <a:chOff x="2361" y="703"/>
                    <a:chExt cx="19" cy="5"/>
                  </a:xfrm>
                </p:grpSpPr>
                <p:sp>
                  <p:nvSpPr>
                    <p:cNvPr id="16618" name="Arc 453"/>
                    <p:cNvSpPr>
                      <a:spLocks/>
                    </p:cNvSpPr>
                    <p:nvPr/>
                  </p:nvSpPr>
                  <p:spPr bwMode="auto">
                    <a:xfrm rot="10800000">
                      <a:off x="2365" y="70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619" name="Arc 454"/>
                    <p:cNvSpPr>
                      <a:spLocks/>
                    </p:cNvSpPr>
                    <p:nvPr/>
                  </p:nvSpPr>
                  <p:spPr bwMode="auto">
                    <a:xfrm rot="10800000">
                      <a:off x="2361" y="70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620" name="Arc 455"/>
                    <p:cNvSpPr>
                      <a:spLocks/>
                    </p:cNvSpPr>
                    <p:nvPr/>
                  </p:nvSpPr>
                  <p:spPr bwMode="auto">
                    <a:xfrm rot="10800000">
                      <a:off x="2366" y="704"/>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621" name="Arc 456"/>
                    <p:cNvSpPr>
                      <a:spLocks/>
                    </p:cNvSpPr>
                    <p:nvPr/>
                  </p:nvSpPr>
                  <p:spPr bwMode="auto">
                    <a:xfrm rot="10800000">
                      <a:off x="2370" y="704"/>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622" name="Arc 457"/>
                    <p:cNvSpPr>
                      <a:spLocks/>
                    </p:cNvSpPr>
                    <p:nvPr/>
                  </p:nvSpPr>
                  <p:spPr bwMode="auto">
                    <a:xfrm rot="10800000">
                      <a:off x="2375" y="703"/>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614" name="Freeform 458"/>
                  <p:cNvSpPr>
                    <a:spLocks/>
                  </p:cNvSpPr>
                  <p:nvPr/>
                </p:nvSpPr>
                <p:spPr bwMode="auto">
                  <a:xfrm>
                    <a:off x="2317" y="721"/>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615" name="Group 459"/>
                  <p:cNvGrpSpPr>
                    <a:grpSpLocks/>
                  </p:cNvGrpSpPr>
                  <p:nvPr/>
                </p:nvGrpSpPr>
                <p:grpSpPr bwMode="auto">
                  <a:xfrm>
                    <a:off x="2381" y="668"/>
                    <a:ext cx="47" cy="37"/>
                    <a:chOff x="2381" y="668"/>
                    <a:chExt cx="47" cy="37"/>
                  </a:xfrm>
                </p:grpSpPr>
                <p:sp>
                  <p:nvSpPr>
                    <p:cNvPr id="16616" name="Freeform 460"/>
                    <p:cNvSpPr>
                      <a:spLocks/>
                    </p:cNvSpPr>
                    <p:nvPr/>
                  </p:nvSpPr>
                  <p:spPr bwMode="auto">
                    <a:xfrm>
                      <a:off x="2381" y="668"/>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617" name="Freeform 461"/>
                    <p:cNvSpPr>
                      <a:spLocks/>
                    </p:cNvSpPr>
                    <p:nvPr/>
                  </p:nvSpPr>
                  <p:spPr bwMode="auto">
                    <a:xfrm>
                      <a:off x="2382" y="698"/>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546" name="Group 462"/>
                <p:cNvGrpSpPr>
                  <a:grpSpLocks/>
                </p:cNvGrpSpPr>
                <p:nvPr/>
              </p:nvGrpSpPr>
              <p:grpSpPr bwMode="auto">
                <a:xfrm>
                  <a:off x="2317" y="572"/>
                  <a:ext cx="321" cy="113"/>
                  <a:chOff x="2317" y="572"/>
                  <a:chExt cx="321" cy="113"/>
                </a:xfrm>
              </p:grpSpPr>
              <p:sp>
                <p:nvSpPr>
                  <p:cNvPr id="16595" name="Freeform 463"/>
                  <p:cNvSpPr>
                    <a:spLocks/>
                  </p:cNvSpPr>
                  <p:nvPr/>
                </p:nvSpPr>
                <p:spPr bwMode="auto">
                  <a:xfrm>
                    <a:off x="2398" y="581"/>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596" name="Freeform 464"/>
                  <p:cNvSpPr>
                    <a:spLocks/>
                  </p:cNvSpPr>
                  <p:nvPr/>
                </p:nvSpPr>
                <p:spPr bwMode="auto">
                  <a:xfrm>
                    <a:off x="2317" y="587"/>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597" name="Group 465"/>
                  <p:cNvGrpSpPr>
                    <a:grpSpLocks/>
                  </p:cNvGrpSpPr>
                  <p:nvPr/>
                </p:nvGrpSpPr>
                <p:grpSpPr bwMode="auto">
                  <a:xfrm>
                    <a:off x="2344" y="620"/>
                    <a:ext cx="2" cy="5"/>
                    <a:chOff x="2344" y="620"/>
                    <a:chExt cx="2" cy="5"/>
                  </a:xfrm>
                </p:grpSpPr>
                <p:sp>
                  <p:nvSpPr>
                    <p:cNvPr id="16608" name="Oval 466"/>
                    <p:cNvSpPr>
                      <a:spLocks noChangeArrowheads="1"/>
                    </p:cNvSpPr>
                    <p:nvPr/>
                  </p:nvSpPr>
                  <p:spPr bwMode="auto">
                    <a:xfrm>
                      <a:off x="2344" y="620"/>
                      <a:ext cx="2" cy="2"/>
                    </a:xfrm>
                    <a:prstGeom prst="ellipse">
                      <a:avLst/>
                    </a:prstGeom>
                    <a:noFill/>
                    <a:ln w="12700">
                      <a:solidFill>
                        <a:srgbClr val="000000"/>
                      </a:solidFill>
                      <a:round/>
                      <a:headEnd/>
                      <a:tailEnd/>
                    </a:ln>
                  </p:spPr>
                  <p:txBody>
                    <a:bodyPr wrap="none" anchor="ctr"/>
                    <a:lstStyle/>
                    <a:p>
                      <a:endParaRPr lang="zh-CN" altLang="en-US"/>
                    </a:p>
                  </p:txBody>
                </p:sp>
                <p:sp>
                  <p:nvSpPr>
                    <p:cNvPr id="16609" name="Arc 467"/>
                    <p:cNvSpPr>
                      <a:spLocks/>
                    </p:cNvSpPr>
                    <p:nvPr/>
                  </p:nvSpPr>
                  <p:spPr bwMode="auto">
                    <a:xfrm rot="10800000">
                      <a:off x="2345" y="623"/>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598" name="Group 468"/>
                  <p:cNvGrpSpPr>
                    <a:grpSpLocks/>
                  </p:cNvGrpSpPr>
                  <p:nvPr/>
                </p:nvGrpSpPr>
                <p:grpSpPr bwMode="auto">
                  <a:xfrm>
                    <a:off x="2361" y="607"/>
                    <a:ext cx="19" cy="5"/>
                    <a:chOff x="2361" y="607"/>
                    <a:chExt cx="19" cy="5"/>
                  </a:xfrm>
                </p:grpSpPr>
                <p:sp>
                  <p:nvSpPr>
                    <p:cNvPr id="16603" name="Arc 469"/>
                    <p:cNvSpPr>
                      <a:spLocks/>
                    </p:cNvSpPr>
                    <p:nvPr/>
                  </p:nvSpPr>
                  <p:spPr bwMode="auto">
                    <a:xfrm rot="10800000">
                      <a:off x="2365" y="60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604" name="Arc 470"/>
                    <p:cNvSpPr>
                      <a:spLocks/>
                    </p:cNvSpPr>
                    <p:nvPr/>
                  </p:nvSpPr>
                  <p:spPr bwMode="auto">
                    <a:xfrm rot="10800000">
                      <a:off x="2361" y="60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605" name="Arc 471"/>
                    <p:cNvSpPr>
                      <a:spLocks/>
                    </p:cNvSpPr>
                    <p:nvPr/>
                  </p:nvSpPr>
                  <p:spPr bwMode="auto">
                    <a:xfrm rot="10800000">
                      <a:off x="2366" y="608"/>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606" name="Arc 472"/>
                    <p:cNvSpPr>
                      <a:spLocks/>
                    </p:cNvSpPr>
                    <p:nvPr/>
                  </p:nvSpPr>
                  <p:spPr bwMode="auto">
                    <a:xfrm rot="10800000">
                      <a:off x="2370" y="608"/>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607" name="Arc 473"/>
                    <p:cNvSpPr>
                      <a:spLocks/>
                    </p:cNvSpPr>
                    <p:nvPr/>
                  </p:nvSpPr>
                  <p:spPr bwMode="auto">
                    <a:xfrm rot="10800000">
                      <a:off x="2375" y="607"/>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599" name="Freeform 474"/>
                  <p:cNvSpPr>
                    <a:spLocks/>
                  </p:cNvSpPr>
                  <p:nvPr/>
                </p:nvSpPr>
                <p:spPr bwMode="auto">
                  <a:xfrm>
                    <a:off x="2317" y="625"/>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600" name="Group 475"/>
                  <p:cNvGrpSpPr>
                    <a:grpSpLocks/>
                  </p:cNvGrpSpPr>
                  <p:nvPr/>
                </p:nvGrpSpPr>
                <p:grpSpPr bwMode="auto">
                  <a:xfrm>
                    <a:off x="2381" y="572"/>
                    <a:ext cx="47" cy="37"/>
                    <a:chOff x="2381" y="572"/>
                    <a:chExt cx="47" cy="37"/>
                  </a:xfrm>
                </p:grpSpPr>
                <p:sp>
                  <p:nvSpPr>
                    <p:cNvPr id="16601" name="Freeform 476"/>
                    <p:cNvSpPr>
                      <a:spLocks/>
                    </p:cNvSpPr>
                    <p:nvPr/>
                  </p:nvSpPr>
                  <p:spPr bwMode="auto">
                    <a:xfrm>
                      <a:off x="2381" y="572"/>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602" name="Freeform 477"/>
                    <p:cNvSpPr>
                      <a:spLocks/>
                    </p:cNvSpPr>
                    <p:nvPr/>
                  </p:nvSpPr>
                  <p:spPr bwMode="auto">
                    <a:xfrm>
                      <a:off x="2382" y="602"/>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547" name="Group 478"/>
                <p:cNvGrpSpPr>
                  <a:grpSpLocks/>
                </p:cNvGrpSpPr>
                <p:nvPr/>
              </p:nvGrpSpPr>
              <p:grpSpPr bwMode="auto">
                <a:xfrm>
                  <a:off x="2317" y="476"/>
                  <a:ext cx="321" cy="113"/>
                  <a:chOff x="2317" y="476"/>
                  <a:chExt cx="321" cy="113"/>
                </a:xfrm>
              </p:grpSpPr>
              <p:sp>
                <p:nvSpPr>
                  <p:cNvPr id="16580" name="Freeform 479"/>
                  <p:cNvSpPr>
                    <a:spLocks/>
                  </p:cNvSpPr>
                  <p:nvPr/>
                </p:nvSpPr>
                <p:spPr bwMode="auto">
                  <a:xfrm>
                    <a:off x="2398" y="485"/>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581" name="Freeform 480"/>
                  <p:cNvSpPr>
                    <a:spLocks/>
                  </p:cNvSpPr>
                  <p:nvPr/>
                </p:nvSpPr>
                <p:spPr bwMode="auto">
                  <a:xfrm>
                    <a:off x="2317" y="491"/>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582" name="Group 481"/>
                  <p:cNvGrpSpPr>
                    <a:grpSpLocks/>
                  </p:cNvGrpSpPr>
                  <p:nvPr/>
                </p:nvGrpSpPr>
                <p:grpSpPr bwMode="auto">
                  <a:xfrm>
                    <a:off x="2344" y="524"/>
                    <a:ext cx="2" cy="5"/>
                    <a:chOff x="2344" y="524"/>
                    <a:chExt cx="2" cy="5"/>
                  </a:xfrm>
                </p:grpSpPr>
                <p:sp>
                  <p:nvSpPr>
                    <p:cNvPr id="16593" name="Oval 482"/>
                    <p:cNvSpPr>
                      <a:spLocks noChangeArrowheads="1"/>
                    </p:cNvSpPr>
                    <p:nvPr/>
                  </p:nvSpPr>
                  <p:spPr bwMode="auto">
                    <a:xfrm>
                      <a:off x="2344" y="524"/>
                      <a:ext cx="2" cy="2"/>
                    </a:xfrm>
                    <a:prstGeom prst="ellipse">
                      <a:avLst/>
                    </a:prstGeom>
                    <a:noFill/>
                    <a:ln w="12700">
                      <a:solidFill>
                        <a:srgbClr val="000000"/>
                      </a:solidFill>
                      <a:round/>
                      <a:headEnd/>
                      <a:tailEnd/>
                    </a:ln>
                  </p:spPr>
                  <p:txBody>
                    <a:bodyPr wrap="none" anchor="ctr"/>
                    <a:lstStyle/>
                    <a:p>
                      <a:endParaRPr lang="zh-CN" altLang="en-US"/>
                    </a:p>
                  </p:txBody>
                </p:sp>
                <p:sp>
                  <p:nvSpPr>
                    <p:cNvPr id="16594" name="Arc 483"/>
                    <p:cNvSpPr>
                      <a:spLocks/>
                    </p:cNvSpPr>
                    <p:nvPr/>
                  </p:nvSpPr>
                  <p:spPr bwMode="auto">
                    <a:xfrm rot="10800000">
                      <a:off x="2345" y="52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583" name="Group 484"/>
                  <p:cNvGrpSpPr>
                    <a:grpSpLocks/>
                  </p:cNvGrpSpPr>
                  <p:nvPr/>
                </p:nvGrpSpPr>
                <p:grpSpPr bwMode="auto">
                  <a:xfrm>
                    <a:off x="2361" y="511"/>
                    <a:ext cx="19" cy="5"/>
                    <a:chOff x="2361" y="511"/>
                    <a:chExt cx="19" cy="5"/>
                  </a:xfrm>
                </p:grpSpPr>
                <p:sp>
                  <p:nvSpPr>
                    <p:cNvPr id="16588" name="Arc 485"/>
                    <p:cNvSpPr>
                      <a:spLocks/>
                    </p:cNvSpPr>
                    <p:nvPr/>
                  </p:nvSpPr>
                  <p:spPr bwMode="auto">
                    <a:xfrm rot="10800000">
                      <a:off x="2365" y="51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589" name="Arc 486"/>
                    <p:cNvSpPr>
                      <a:spLocks/>
                    </p:cNvSpPr>
                    <p:nvPr/>
                  </p:nvSpPr>
                  <p:spPr bwMode="auto">
                    <a:xfrm rot="10800000">
                      <a:off x="2361" y="51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590" name="Arc 487"/>
                    <p:cNvSpPr>
                      <a:spLocks/>
                    </p:cNvSpPr>
                    <p:nvPr/>
                  </p:nvSpPr>
                  <p:spPr bwMode="auto">
                    <a:xfrm rot="10800000">
                      <a:off x="2366" y="512"/>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591" name="Arc 488"/>
                    <p:cNvSpPr>
                      <a:spLocks/>
                    </p:cNvSpPr>
                    <p:nvPr/>
                  </p:nvSpPr>
                  <p:spPr bwMode="auto">
                    <a:xfrm rot="10800000">
                      <a:off x="2370" y="512"/>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592" name="Arc 489"/>
                    <p:cNvSpPr>
                      <a:spLocks/>
                    </p:cNvSpPr>
                    <p:nvPr/>
                  </p:nvSpPr>
                  <p:spPr bwMode="auto">
                    <a:xfrm rot="10800000">
                      <a:off x="2375" y="511"/>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584" name="Freeform 490"/>
                  <p:cNvSpPr>
                    <a:spLocks/>
                  </p:cNvSpPr>
                  <p:nvPr/>
                </p:nvSpPr>
                <p:spPr bwMode="auto">
                  <a:xfrm>
                    <a:off x="2317" y="529"/>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585" name="Group 491"/>
                  <p:cNvGrpSpPr>
                    <a:grpSpLocks/>
                  </p:cNvGrpSpPr>
                  <p:nvPr/>
                </p:nvGrpSpPr>
                <p:grpSpPr bwMode="auto">
                  <a:xfrm>
                    <a:off x="2381" y="476"/>
                    <a:ext cx="47" cy="37"/>
                    <a:chOff x="2381" y="476"/>
                    <a:chExt cx="47" cy="37"/>
                  </a:xfrm>
                </p:grpSpPr>
                <p:sp>
                  <p:nvSpPr>
                    <p:cNvPr id="16586" name="Freeform 492"/>
                    <p:cNvSpPr>
                      <a:spLocks/>
                    </p:cNvSpPr>
                    <p:nvPr/>
                  </p:nvSpPr>
                  <p:spPr bwMode="auto">
                    <a:xfrm>
                      <a:off x="2381" y="476"/>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587" name="Freeform 493"/>
                    <p:cNvSpPr>
                      <a:spLocks/>
                    </p:cNvSpPr>
                    <p:nvPr/>
                  </p:nvSpPr>
                  <p:spPr bwMode="auto">
                    <a:xfrm>
                      <a:off x="2382" y="506"/>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548" name="Group 494"/>
                <p:cNvGrpSpPr>
                  <a:grpSpLocks/>
                </p:cNvGrpSpPr>
                <p:nvPr/>
              </p:nvGrpSpPr>
              <p:grpSpPr bwMode="auto">
                <a:xfrm>
                  <a:off x="2317" y="380"/>
                  <a:ext cx="321" cy="113"/>
                  <a:chOff x="2317" y="380"/>
                  <a:chExt cx="321" cy="113"/>
                </a:xfrm>
              </p:grpSpPr>
              <p:sp>
                <p:nvSpPr>
                  <p:cNvPr id="16565" name="Freeform 495"/>
                  <p:cNvSpPr>
                    <a:spLocks/>
                  </p:cNvSpPr>
                  <p:nvPr/>
                </p:nvSpPr>
                <p:spPr bwMode="auto">
                  <a:xfrm>
                    <a:off x="2398" y="389"/>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566" name="Freeform 496"/>
                  <p:cNvSpPr>
                    <a:spLocks/>
                  </p:cNvSpPr>
                  <p:nvPr/>
                </p:nvSpPr>
                <p:spPr bwMode="auto">
                  <a:xfrm>
                    <a:off x="2317" y="395"/>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567" name="Group 497"/>
                  <p:cNvGrpSpPr>
                    <a:grpSpLocks/>
                  </p:cNvGrpSpPr>
                  <p:nvPr/>
                </p:nvGrpSpPr>
                <p:grpSpPr bwMode="auto">
                  <a:xfrm>
                    <a:off x="2344" y="428"/>
                    <a:ext cx="2" cy="5"/>
                    <a:chOff x="2344" y="428"/>
                    <a:chExt cx="2" cy="5"/>
                  </a:xfrm>
                </p:grpSpPr>
                <p:sp>
                  <p:nvSpPr>
                    <p:cNvPr id="16578" name="Oval 498"/>
                    <p:cNvSpPr>
                      <a:spLocks noChangeArrowheads="1"/>
                    </p:cNvSpPr>
                    <p:nvPr/>
                  </p:nvSpPr>
                  <p:spPr bwMode="auto">
                    <a:xfrm>
                      <a:off x="2344" y="428"/>
                      <a:ext cx="2" cy="2"/>
                    </a:xfrm>
                    <a:prstGeom prst="ellipse">
                      <a:avLst/>
                    </a:prstGeom>
                    <a:noFill/>
                    <a:ln w="12700">
                      <a:solidFill>
                        <a:srgbClr val="000000"/>
                      </a:solidFill>
                      <a:round/>
                      <a:headEnd/>
                      <a:tailEnd/>
                    </a:ln>
                  </p:spPr>
                  <p:txBody>
                    <a:bodyPr wrap="none" anchor="ctr"/>
                    <a:lstStyle/>
                    <a:p>
                      <a:endParaRPr lang="zh-CN" altLang="en-US"/>
                    </a:p>
                  </p:txBody>
                </p:sp>
                <p:sp>
                  <p:nvSpPr>
                    <p:cNvPr id="16579" name="Arc 499"/>
                    <p:cNvSpPr>
                      <a:spLocks/>
                    </p:cNvSpPr>
                    <p:nvPr/>
                  </p:nvSpPr>
                  <p:spPr bwMode="auto">
                    <a:xfrm rot="10800000">
                      <a:off x="2345" y="431"/>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568" name="Group 500"/>
                  <p:cNvGrpSpPr>
                    <a:grpSpLocks/>
                  </p:cNvGrpSpPr>
                  <p:nvPr/>
                </p:nvGrpSpPr>
                <p:grpSpPr bwMode="auto">
                  <a:xfrm>
                    <a:off x="2361" y="415"/>
                    <a:ext cx="19" cy="5"/>
                    <a:chOff x="2361" y="415"/>
                    <a:chExt cx="19" cy="5"/>
                  </a:xfrm>
                </p:grpSpPr>
                <p:sp>
                  <p:nvSpPr>
                    <p:cNvPr id="16573" name="Arc 501"/>
                    <p:cNvSpPr>
                      <a:spLocks/>
                    </p:cNvSpPr>
                    <p:nvPr/>
                  </p:nvSpPr>
                  <p:spPr bwMode="auto">
                    <a:xfrm rot="10800000">
                      <a:off x="2365" y="41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574" name="Arc 502"/>
                    <p:cNvSpPr>
                      <a:spLocks/>
                    </p:cNvSpPr>
                    <p:nvPr/>
                  </p:nvSpPr>
                  <p:spPr bwMode="auto">
                    <a:xfrm rot="10800000">
                      <a:off x="2361" y="41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575" name="Arc 503"/>
                    <p:cNvSpPr>
                      <a:spLocks/>
                    </p:cNvSpPr>
                    <p:nvPr/>
                  </p:nvSpPr>
                  <p:spPr bwMode="auto">
                    <a:xfrm rot="10800000">
                      <a:off x="2366" y="416"/>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576" name="Arc 504"/>
                    <p:cNvSpPr>
                      <a:spLocks/>
                    </p:cNvSpPr>
                    <p:nvPr/>
                  </p:nvSpPr>
                  <p:spPr bwMode="auto">
                    <a:xfrm rot="10800000">
                      <a:off x="2370" y="416"/>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577" name="Arc 505"/>
                    <p:cNvSpPr>
                      <a:spLocks/>
                    </p:cNvSpPr>
                    <p:nvPr/>
                  </p:nvSpPr>
                  <p:spPr bwMode="auto">
                    <a:xfrm rot="10800000">
                      <a:off x="2375" y="415"/>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569" name="Freeform 506"/>
                  <p:cNvSpPr>
                    <a:spLocks/>
                  </p:cNvSpPr>
                  <p:nvPr/>
                </p:nvSpPr>
                <p:spPr bwMode="auto">
                  <a:xfrm>
                    <a:off x="2317" y="433"/>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570" name="Group 507"/>
                  <p:cNvGrpSpPr>
                    <a:grpSpLocks/>
                  </p:cNvGrpSpPr>
                  <p:nvPr/>
                </p:nvGrpSpPr>
                <p:grpSpPr bwMode="auto">
                  <a:xfrm>
                    <a:off x="2381" y="380"/>
                    <a:ext cx="47" cy="37"/>
                    <a:chOff x="2381" y="380"/>
                    <a:chExt cx="47" cy="37"/>
                  </a:xfrm>
                </p:grpSpPr>
                <p:sp>
                  <p:nvSpPr>
                    <p:cNvPr id="16571" name="Freeform 508"/>
                    <p:cNvSpPr>
                      <a:spLocks/>
                    </p:cNvSpPr>
                    <p:nvPr/>
                  </p:nvSpPr>
                  <p:spPr bwMode="auto">
                    <a:xfrm>
                      <a:off x="2381" y="380"/>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572" name="Freeform 509"/>
                    <p:cNvSpPr>
                      <a:spLocks/>
                    </p:cNvSpPr>
                    <p:nvPr/>
                  </p:nvSpPr>
                  <p:spPr bwMode="auto">
                    <a:xfrm>
                      <a:off x="2382" y="41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549" name="Group 510"/>
                <p:cNvGrpSpPr>
                  <a:grpSpLocks/>
                </p:cNvGrpSpPr>
                <p:nvPr/>
              </p:nvGrpSpPr>
              <p:grpSpPr bwMode="auto">
                <a:xfrm>
                  <a:off x="2317" y="284"/>
                  <a:ext cx="321" cy="113"/>
                  <a:chOff x="2317" y="284"/>
                  <a:chExt cx="321" cy="113"/>
                </a:xfrm>
              </p:grpSpPr>
              <p:sp>
                <p:nvSpPr>
                  <p:cNvPr id="16550" name="Freeform 511"/>
                  <p:cNvSpPr>
                    <a:spLocks/>
                  </p:cNvSpPr>
                  <p:nvPr/>
                </p:nvSpPr>
                <p:spPr bwMode="auto">
                  <a:xfrm>
                    <a:off x="2398" y="293"/>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551" name="Freeform 512"/>
                  <p:cNvSpPr>
                    <a:spLocks/>
                  </p:cNvSpPr>
                  <p:nvPr/>
                </p:nvSpPr>
                <p:spPr bwMode="auto">
                  <a:xfrm>
                    <a:off x="2317" y="299"/>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552" name="Group 513"/>
                  <p:cNvGrpSpPr>
                    <a:grpSpLocks/>
                  </p:cNvGrpSpPr>
                  <p:nvPr/>
                </p:nvGrpSpPr>
                <p:grpSpPr bwMode="auto">
                  <a:xfrm>
                    <a:off x="2344" y="332"/>
                    <a:ext cx="2" cy="5"/>
                    <a:chOff x="2344" y="332"/>
                    <a:chExt cx="2" cy="5"/>
                  </a:xfrm>
                </p:grpSpPr>
                <p:sp>
                  <p:nvSpPr>
                    <p:cNvPr id="16563" name="Oval 514"/>
                    <p:cNvSpPr>
                      <a:spLocks noChangeArrowheads="1"/>
                    </p:cNvSpPr>
                    <p:nvPr/>
                  </p:nvSpPr>
                  <p:spPr bwMode="auto">
                    <a:xfrm>
                      <a:off x="2344" y="332"/>
                      <a:ext cx="2" cy="2"/>
                    </a:xfrm>
                    <a:prstGeom prst="ellipse">
                      <a:avLst/>
                    </a:prstGeom>
                    <a:noFill/>
                    <a:ln w="12700">
                      <a:solidFill>
                        <a:srgbClr val="000000"/>
                      </a:solidFill>
                      <a:round/>
                      <a:headEnd/>
                      <a:tailEnd/>
                    </a:ln>
                  </p:spPr>
                  <p:txBody>
                    <a:bodyPr wrap="none" anchor="ctr"/>
                    <a:lstStyle/>
                    <a:p>
                      <a:endParaRPr lang="zh-CN" altLang="en-US"/>
                    </a:p>
                  </p:txBody>
                </p:sp>
                <p:sp>
                  <p:nvSpPr>
                    <p:cNvPr id="16564" name="Arc 515"/>
                    <p:cNvSpPr>
                      <a:spLocks/>
                    </p:cNvSpPr>
                    <p:nvPr/>
                  </p:nvSpPr>
                  <p:spPr bwMode="auto">
                    <a:xfrm rot="10800000">
                      <a:off x="2345" y="335"/>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553" name="Group 516"/>
                  <p:cNvGrpSpPr>
                    <a:grpSpLocks/>
                  </p:cNvGrpSpPr>
                  <p:nvPr/>
                </p:nvGrpSpPr>
                <p:grpSpPr bwMode="auto">
                  <a:xfrm>
                    <a:off x="2361" y="319"/>
                    <a:ext cx="19" cy="5"/>
                    <a:chOff x="2361" y="319"/>
                    <a:chExt cx="19" cy="5"/>
                  </a:xfrm>
                </p:grpSpPr>
                <p:sp>
                  <p:nvSpPr>
                    <p:cNvPr id="16558" name="Arc 517"/>
                    <p:cNvSpPr>
                      <a:spLocks/>
                    </p:cNvSpPr>
                    <p:nvPr/>
                  </p:nvSpPr>
                  <p:spPr bwMode="auto">
                    <a:xfrm rot="10800000">
                      <a:off x="2365" y="32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559" name="Arc 518"/>
                    <p:cNvSpPr>
                      <a:spLocks/>
                    </p:cNvSpPr>
                    <p:nvPr/>
                  </p:nvSpPr>
                  <p:spPr bwMode="auto">
                    <a:xfrm rot="10800000">
                      <a:off x="2361" y="32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560" name="Arc 519"/>
                    <p:cNvSpPr>
                      <a:spLocks/>
                    </p:cNvSpPr>
                    <p:nvPr/>
                  </p:nvSpPr>
                  <p:spPr bwMode="auto">
                    <a:xfrm rot="10800000">
                      <a:off x="2366" y="320"/>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561" name="Arc 520"/>
                    <p:cNvSpPr>
                      <a:spLocks/>
                    </p:cNvSpPr>
                    <p:nvPr/>
                  </p:nvSpPr>
                  <p:spPr bwMode="auto">
                    <a:xfrm rot="10800000">
                      <a:off x="2370" y="320"/>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562" name="Arc 521"/>
                    <p:cNvSpPr>
                      <a:spLocks/>
                    </p:cNvSpPr>
                    <p:nvPr/>
                  </p:nvSpPr>
                  <p:spPr bwMode="auto">
                    <a:xfrm rot="10800000">
                      <a:off x="2375" y="319"/>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554" name="Freeform 522"/>
                  <p:cNvSpPr>
                    <a:spLocks/>
                  </p:cNvSpPr>
                  <p:nvPr/>
                </p:nvSpPr>
                <p:spPr bwMode="auto">
                  <a:xfrm>
                    <a:off x="2317" y="337"/>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555" name="Group 523"/>
                  <p:cNvGrpSpPr>
                    <a:grpSpLocks/>
                  </p:cNvGrpSpPr>
                  <p:nvPr/>
                </p:nvGrpSpPr>
                <p:grpSpPr bwMode="auto">
                  <a:xfrm>
                    <a:off x="2381" y="284"/>
                    <a:ext cx="47" cy="37"/>
                    <a:chOff x="2381" y="284"/>
                    <a:chExt cx="47" cy="37"/>
                  </a:xfrm>
                </p:grpSpPr>
                <p:sp>
                  <p:nvSpPr>
                    <p:cNvPr id="16556" name="Freeform 524"/>
                    <p:cNvSpPr>
                      <a:spLocks/>
                    </p:cNvSpPr>
                    <p:nvPr/>
                  </p:nvSpPr>
                  <p:spPr bwMode="auto">
                    <a:xfrm>
                      <a:off x="2381" y="284"/>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557" name="Freeform 525"/>
                    <p:cNvSpPr>
                      <a:spLocks/>
                    </p:cNvSpPr>
                    <p:nvPr/>
                  </p:nvSpPr>
                  <p:spPr bwMode="auto">
                    <a:xfrm>
                      <a:off x="2382" y="314"/>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grpSp>
      </p:grpSp>
      <p:grpSp>
        <p:nvGrpSpPr>
          <p:cNvPr id="2" name="组合 1"/>
          <p:cNvGrpSpPr/>
          <p:nvPr/>
        </p:nvGrpSpPr>
        <p:grpSpPr>
          <a:xfrm>
            <a:off x="1775884" y="2768176"/>
            <a:ext cx="8261147" cy="2579688"/>
            <a:chOff x="1462088" y="3286127"/>
            <a:chExt cx="8261147" cy="2579688"/>
          </a:xfrm>
        </p:grpSpPr>
        <p:sp>
          <p:nvSpPr>
            <p:cNvPr id="16390" name="Rectangle 527"/>
            <p:cNvSpPr>
              <a:spLocks noChangeArrowheads="1"/>
            </p:cNvSpPr>
            <p:nvPr/>
          </p:nvSpPr>
          <p:spPr bwMode="auto">
            <a:xfrm>
              <a:off x="8103911" y="4447384"/>
              <a:ext cx="442913" cy="366713"/>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a:solidFill>
                    <a:schemeClr val="tx2"/>
                  </a:solidFill>
                  <a:latin typeface="Comic Sans MS" pitchFamily="66" charset="0"/>
                </a:rPr>
                <a:t>PC</a:t>
              </a:r>
            </a:p>
          </p:txBody>
        </p:sp>
        <p:sp>
          <p:nvSpPr>
            <p:cNvPr id="16391" name="Rectangle 528"/>
            <p:cNvSpPr>
              <a:spLocks noChangeArrowheads="1"/>
            </p:cNvSpPr>
            <p:nvPr/>
          </p:nvSpPr>
          <p:spPr bwMode="auto">
            <a:xfrm>
              <a:off x="7002463" y="4489452"/>
              <a:ext cx="938213" cy="644525"/>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a:solidFill>
                    <a:schemeClr val="tx2"/>
                  </a:solidFill>
                  <a:latin typeface="Comic Sans MS" pitchFamily="66" charset="0"/>
                </a:rPr>
                <a:t>Work-</a:t>
              </a:r>
            </a:p>
            <a:p>
              <a:pPr eaLnBrk="0" hangingPunct="0"/>
              <a:r>
                <a:rPr kumimoji="1" lang="en-US" altLang="zh-CN" sz="1800" i="0">
                  <a:solidFill>
                    <a:schemeClr val="tx2"/>
                  </a:solidFill>
                  <a:latin typeface="Comic Sans MS" pitchFamily="66" charset="0"/>
                </a:rPr>
                <a:t>station</a:t>
              </a:r>
            </a:p>
          </p:txBody>
        </p:sp>
        <p:sp>
          <p:nvSpPr>
            <p:cNvPr id="16392" name="Rectangle 529"/>
            <p:cNvSpPr>
              <a:spLocks noChangeArrowheads="1"/>
            </p:cNvSpPr>
            <p:nvPr/>
          </p:nvSpPr>
          <p:spPr bwMode="auto">
            <a:xfrm>
              <a:off x="2800351" y="4279902"/>
              <a:ext cx="1341438" cy="366713"/>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a:latin typeface="Comic Sans MS" pitchFamily="66" charset="0"/>
                </a:rPr>
                <a:t>Mainframe</a:t>
              </a:r>
            </a:p>
          </p:txBody>
        </p:sp>
        <p:sp>
          <p:nvSpPr>
            <p:cNvPr id="16393" name="Rectangle 530"/>
            <p:cNvSpPr>
              <a:spLocks noChangeArrowheads="1"/>
            </p:cNvSpPr>
            <p:nvPr/>
          </p:nvSpPr>
          <p:spPr bwMode="auto">
            <a:xfrm>
              <a:off x="3009901" y="5499102"/>
              <a:ext cx="1833563" cy="366713"/>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a:latin typeface="Comic Sans MS" pitchFamily="66" charset="0"/>
                </a:rPr>
                <a:t>Supercomputer</a:t>
              </a:r>
            </a:p>
          </p:txBody>
        </p:sp>
        <p:sp>
          <p:nvSpPr>
            <p:cNvPr id="16394" name="Freeform 531" descr="50%"/>
            <p:cNvSpPr>
              <a:spLocks/>
            </p:cNvSpPr>
            <p:nvPr/>
          </p:nvSpPr>
          <p:spPr bwMode="auto">
            <a:xfrm>
              <a:off x="6280151" y="4367215"/>
              <a:ext cx="92075" cy="73025"/>
            </a:xfrm>
            <a:custGeom>
              <a:avLst/>
              <a:gdLst>
                <a:gd name="T0" fmla="*/ 0 w 58"/>
                <a:gd name="T1" fmla="*/ 0 h 46"/>
                <a:gd name="T2" fmla="*/ 2 w 58"/>
                <a:gd name="T3" fmla="*/ 5 h 46"/>
                <a:gd name="T4" fmla="*/ 5 w 58"/>
                <a:gd name="T5" fmla="*/ 9 h 46"/>
                <a:gd name="T6" fmla="*/ 9 w 58"/>
                <a:gd name="T7" fmla="*/ 14 h 46"/>
                <a:gd name="T8" fmla="*/ 12 w 58"/>
                <a:gd name="T9" fmla="*/ 18 h 46"/>
                <a:gd name="T10" fmla="*/ 16 w 58"/>
                <a:gd name="T11" fmla="*/ 23 h 46"/>
                <a:gd name="T12" fmla="*/ 21 w 58"/>
                <a:gd name="T13" fmla="*/ 28 h 46"/>
                <a:gd name="T14" fmla="*/ 24 w 58"/>
                <a:gd name="T15" fmla="*/ 32 h 46"/>
                <a:gd name="T16" fmla="*/ 28 w 58"/>
                <a:gd name="T17" fmla="*/ 35 h 46"/>
                <a:gd name="T18" fmla="*/ 32 w 58"/>
                <a:gd name="T19" fmla="*/ 38 h 46"/>
                <a:gd name="T20" fmla="*/ 36 w 58"/>
                <a:gd name="T21" fmla="*/ 40 h 46"/>
                <a:gd name="T22" fmla="*/ 41 w 58"/>
                <a:gd name="T23" fmla="*/ 42 h 46"/>
                <a:gd name="T24" fmla="*/ 45 w 58"/>
                <a:gd name="T25" fmla="*/ 44 h 46"/>
                <a:gd name="T26" fmla="*/ 50 w 58"/>
                <a:gd name="T27" fmla="*/ 45 h 46"/>
                <a:gd name="T28" fmla="*/ 54 w 58"/>
                <a:gd name="T29" fmla="*/ 45 h 46"/>
                <a:gd name="T30" fmla="*/ 57 w 58"/>
                <a:gd name="T31" fmla="*/ 44 h 46"/>
                <a:gd name="T32" fmla="*/ 54 w 58"/>
                <a:gd name="T33" fmla="*/ 41 h 46"/>
                <a:gd name="T34" fmla="*/ 51 w 58"/>
                <a:gd name="T35" fmla="*/ 37 h 46"/>
                <a:gd name="T36" fmla="*/ 48 w 58"/>
                <a:gd name="T37" fmla="*/ 33 h 46"/>
                <a:gd name="T38" fmla="*/ 45 w 58"/>
                <a:gd name="T39" fmla="*/ 29 h 46"/>
                <a:gd name="T40" fmla="*/ 42 w 58"/>
                <a:gd name="T41" fmla="*/ 24 h 46"/>
                <a:gd name="T42" fmla="*/ 40 w 58"/>
                <a:gd name="T43" fmla="*/ 20 h 46"/>
                <a:gd name="T44" fmla="*/ 38 w 58"/>
                <a:gd name="T45" fmla="*/ 16 h 46"/>
                <a:gd name="T46" fmla="*/ 37 w 58"/>
                <a:gd name="T47" fmla="*/ 10 h 46"/>
                <a:gd name="T48" fmla="*/ 37 w 58"/>
                <a:gd name="T49" fmla="*/ 5 h 46"/>
                <a:gd name="T50" fmla="*/ 37 w 58"/>
                <a:gd name="T51" fmla="*/ 1 h 46"/>
                <a:gd name="T52" fmla="*/ 0 w 58"/>
                <a:gd name="T53" fmla="*/ 0 h 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
                <a:gd name="T82" fmla="*/ 0 h 46"/>
                <a:gd name="T83" fmla="*/ 58 w 58"/>
                <a:gd name="T84" fmla="*/ 46 h 4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 h="46">
                  <a:moveTo>
                    <a:pt x="0" y="0"/>
                  </a:moveTo>
                  <a:lnTo>
                    <a:pt x="2" y="5"/>
                  </a:lnTo>
                  <a:lnTo>
                    <a:pt x="5" y="9"/>
                  </a:lnTo>
                  <a:lnTo>
                    <a:pt x="9" y="14"/>
                  </a:lnTo>
                  <a:lnTo>
                    <a:pt x="12" y="18"/>
                  </a:lnTo>
                  <a:lnTo>
                    <a:pt x="16" y="23"/>
                  </a:lnTo>
                  <a:lnTo>
                    <a:pt x="21" y="28"/>
                  </a:lnTo>
                  <a:lnTo>
                    <a:pt x="24" y="32"/>
                  </a:lnTo>
                  <a:lnTo>
                    <a:pt x="28" y="35"/>
                  </a:lnTo>
                  <a:lnTo>
                    <a:pt x="32" y="38"/>
                  </a:lnTo>
                  <a:lnTo>
                    <a:pt x="36" y="40"/>
                  </a:lnTo>
                  <a:lnTo>
                    <a:pt x="41" y="42"/>
                  </a:lnTo>
                  <a:lnTo>
                    <a:pt x="45" y="44"/>
                  </a:lnTo>
                  <a:lnTo>
                    <a:pt x="50" y="45"/>
                  </a:lnTo>
                  <a:lnTo>
                    <a:pt x="54" y="45"/>
                  </a:lnTo>
                  <a:lnTo>
                    <a:pt x="57" y="44"/>
                  </a:lnTo>
                  <a:lnTo>
                    <a:pt x="54" y="41"/>
                  </a:lnTo>
                  <a:lnTo>
                    <a:pt x="51" y="37"/>
                  </a:lnTo>
                  <a:lnTo>
                    <a:pt x="48" y="33"/>
                  </a:lnTo>
                  <a:lnTo>
                    <a:pt x="45" y="29"/>
                  </a:lnTo>
                  <a:lnTo>
                    <a:pt x="42" y="24"/>
                  </a:lnTo>
                  <a:lnTo>
                    <a:pt x="40" y="20"/>
                  </a:lnTo>
                  <a:lnTo>
                    <a:pt x="38" y="16"/>
                  </a:lnTo>
                  <a:lnTo>
                    <a:pt x="37" y="10"/>
                  </a:lnTo>
                  <a:lnTo>
                    <a:pt x="37" y="5"/>
                  </a:lnTo>
                  <a:lnTo>
                    <a:pt x="37"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395" name="Freeform 532" descr="50%"/>
            <p:cNvSpPr>
              <a:spLocks/>
            </p:cNvSpPr>
            <p:nvPr/>
          </p:nvSpPr>
          <p:spPr bwMode="auto">
            <a:xfrm>
              <a:off x="6088063" y="4195765"/>
              <a:ext cx="763588" cy="230188"/>
            </a:xfrm>
            <a:custGeom>
              <a:avLst/>
              <a:gdLst>
                <a:gd name="T0" fmla="*/ 5 w 481"/>
                <a:gd name="T1" fmla="*/ 85 h 145"/>
                <a:gd name="T2" fmla="*/ 20 w 481"/>
                <a:gd name="T3" fmla="*/ 80 h 145"/>
                <a:gd name="T4" fmla="*/ 42 w 481"/>
                <a:gd name="T5" fmla="*/ 73 h 145"/>
                <a:gd name="T6" fmla="*/ 65 w 481"/>
                <a:gd name="T7" fmla="*/ 68 h 145"/>
                <a:gd name="T8" fmla="*/ 89 w 481"/>
                <a:gd name="T9" fmla="*/ 63 h 145"/>
                <a:gd name="T10" fmla="*/ 112 w 481"/>
                <a:gd name="T11" fmla="*/ 58 h 145"/>
                <a:gd name="T12" fmla="*/ 132 w 481"/>
                <a:gd name="T13" fmla="*/ 54 h 145"/>
                <a:gd name="T14" fmla="*/ 143 w 481"/>
                <a:gd name="T15" fmla="*/ 48 h 145"/>
                <a:gd name="T16" fmla="*/ 155 w 481"/>
                <a:gd name="T17" fmla="*/ 37 h 145"/>
                <a:gd name="T18" fmla="*/ 171 w 481"/>
                <a:gd name="T19" fmla="*/ 20 h 145"/>
                <a:gd name="T20" fmla="*/ 188 w 481"/>
                <a:gd name="T21" fmla="*/ 5 h 145"/>
                <a:gd name="T22" fmla="*/ 200 w 481"/>
                <a:gd name="T23" fmla="*/ 17 h 145"/>
                <a:gd name="T24" fmla="*/ 207 w 481"/>
                <a:gd name="T25" fmla="*/ 43 h 145"/>
                <a:gd name="T26" fmla="*/ 211 w 481"/>
                <a:gd name="T27" fmla="*/ 53 h 145"/>
                <a:gd name="T28" fmla="*/ 239 w 481"/>
                <a:gd name="T29" fmla="*/ 57 h 145"/>
                <a:gd name="T30" fmla="*/ 267 w 481"/>
                <a:gd name="T31" fmla="*/ 63 h 145"/>
                <a:gd name="T32" fmla="*/ 288 w 481"/>
                <a:gd name="T33" fmla="*/ 63 h 145"/>
                <a:gd name="T34" fmla="*/ 310 w 481"/>
                <a:gd name="T35" fmla="*/ 58 h 145"/>
                <a:gd name="T36" fmla="*/ 327 w 481"/>
                <a:gd name="T37" fmla="*/ 70 h 145"/>
                <a:gd name="T38" fmla="*/ 344 w 481"/>
                <a:gd name="T39" fmla="*/ 75 h 145"/>
                <a:gd name="T40" fmla="*/ 365 w 481"/>
                <a:gd name="T41" fmla="*/ 75 h 145"/>
                <a:gd name="T42" fmla="*/ 388 w 481"/>
                <a:gd name="T43" fmla="*/ 66 h 145"/>
                <a:gd name="T44" fmla="*/ 413 w 481"/>
                <a:gd name="T45" fmla="*/ 45 h 145"/>
                <a:gd name="T46" fmla="*/ 442 w 481"/>
                <a:gd name="T47" fmla="*/ 20 h 145"/>
                <a:gd name="T48" fmla="*/ 471 w 481"/>
                <a:gd name="T49" fmla="*/ 11 h 145"/>
                <a:gd name="T50" fmla="*/ 472 w 481"/>
                <a:gd name="T51" fmla="*/ 19 h 145"/>
                <a:gd name="T52" fmla="*/ 458 w 481"/>
                <a:gd name="T53" fmla="*/ 37 h 145"/>
                <a:gd name="T54" fmla="*/ 442 w 481"/>
                <a:gd name="T55" fmla="*/ 54 h 145"/>
                <a:gd name="T56" fmla="*/ 431 w 481"/>
                <a:gd name="T57" fmla="*/ 71 h 145"/>
                <a:gd name="T58" fmla="*/ 431 w 481"/>
                <a:gd name="T59" fmla="*/ 89 h 145"/>
                <a:gd name="T60" fmla="*/ 443 w 481"/>
                <a:gd name="T61" fmla="*/ 108 h 145"/>
                <a:gd name="T62" fmla="*/ 457 w 481"/>
                <a:gd name="T63" fmla="*/ 122 h 145"/>
                <a:gd name="T64" fmla="*/ 470 w 481"/>
                <a:gd name="T65" fmla="*/ 133 h 145"/>
                <a:gd name="T66" fmla="*/ 471 w 481"/>
                <a:gd name="T67" fmla="*/ 138 h 145"/>
                <a:gd name="T68" fmla="*/ 453 w 481"/>
                <a:gd name="T69" fmla="*/ 138 h 145"/>
                <a:gd name="T70" fmla="*/ 437 w 481"/>
                <a:gd name="T71" fmla="*/ 134 h 145"/>
                <a:gd name="T72" fmla="*/ 421 w 481"/>
                <a:gd name="T73" fmla="*/ 126 h 145"/>
                <a:gd name="T74" fmla="*/ 396 w 481"/>
                <a:gd name="T75" fmla="*/ 109 h 145"/>
                <a:gd name="T76" fmla="*/ 365 w 481"/>
                <a:gd name="T77" fmla="*/ 107 h 145"/>
                <a:gd name="T78" fmla="*/ 328 w 481"/>
                <a:gd name="T79" fmla="*/ 111 h 145"/>
                <a:gd name="T80" fmla="*/ 304 w 481"/>
                <a:gd name="T81" fmla="*/ 121 h 145"/>
                <a:gd name="T82" fmla="*/ 296 w 481"/>
                <a:gd name="T83" fmla="*/ 132 h 145"/>
                <a:gd name="T84" fmla="*/ 263 w 481"/>
                <a:gd name="T85" fmla="*/ 131 h 145"/>
                <a:gd name="T86" fmla="*/ 235 w 481"/>
                <a:gd name="T87" fmla="*/ 140 h 145"/>
                <a:gd name="T88" fmla="*/ 130 w 481"/>
                <a:gd name="T89" fmla="*/ 144 h 145"/>
                <a:gd name="T90" fmla="*/ 70 w 481"/>
                <a:gd name="T91" fmla="*/ 138 h 145"/>
                <a:gd name="T92" fmla="*/ 17 w 481"/>
                <a:gd name="T93" fmla="*/ 120 h 145"/>
                <a:gd name="T94" fmla="*/ 17 w 481"/>
                <a:gd name="T95" fmla="*/ 110 h 145"/>
                <a:gd name="T96" fmla="*/ 5 w 481"/>
                <a:gd name="T97" fmla="*/ 99 h 145"/>
                <a:gd name="T98" fmla="*/ 1 w 481"/>
                <a:gd name="T99" fmla="*/ 92 h 14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81"/>
                <a:gd name="T151" fmla="*/ 0 h 145"/>
                <a:gd name="T152" fmla="*/ 481 w 481"/>
                <a:gd name="T153" fmla="*/ 145 h 14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81" h="145">
                  <a:moveTo>
                    <a:pt x="0" y="89"/>
                  </a:moveTo>
                  <a:lnTo>
                    <a:pt x="2" y="88"/>
                  </a:lnTo>
                  <a:lnTo>
                    <a:pt x="5" y="85"/>
                  </a:lnTo>
                  <a:lnTo>
                    <a:pt x="11" y="83"/>
                  </a:lnTo>
                  <a:lnTo>
                    <a:pt x="15" y="82"/>
                  </a:lnTo>
                  <a:lnTo>
                    <a:pt x="20" y="80"/>
                  </a:lnTo>
                  <a:lnTo>
                    <a:pt x="27" y="77"/>
                  </a:lnTo>
                  <a:lnTo>
                    <a:pt x="35" y="75"/>
                  </a:lnTo>
                  <a:lnTo>
                    <a:pt x="42" y="73"/>
                  </a:lnTo>
                  <a:lnTo>
                    <a:pt x="49" y="71"/>
                  </a:lnTo>
                  <a:lnTo>
                    <a:pt x="57" y="69"/>
                  </a:lnTo>
                  <a:lnTo>
                    <a:pt x="65" y="68"/>
                  </a:lnTo>
                  <a:lnTo>
                    <a:pt x="74" y="66"/>
                  </a:lnTo>
                  <a:lnTo>
                    <a:pt x="81" y="64"/>
                  </a:lnTo>
                  <a:lnTo>
                    <a:pt x="89" y="63"/>
                  </a:lnTo>
                  <a:lnTo>
                    <a:pt x="95" y="62"/>
                  </a:lnTo>
                  <a:lnTo>
                    <a:pt x="105" y="60"/>
                  </a:lnTo>
                  <a:lnTo>
                    <a:pt x="112" y="58"/>
                  </a:lnTo>
                  <a:lnTo>
                    <a:pt x="120" y="57"/>
                  </a:lnTo>
                  <a:lnTo>
                    <a:pt x="126" y="56"/>
                  </a:lnTo>
                  <a:lnTo>
                    <a:pt x="132" y="54"/>
                  </a:lnTo>
                  <a:lnTo>
                    <a:pt x="137" y="52"/>
                  </a:lnTo>
                  <a:lnTo>
                    <a:pt x="140" y="51"/>
                  </a:lnTo>
                  <a:lnTo>
                    <a:pt x="143" y="48"/>
                  </a:lnTo>
                  <a:lnTo>
                    <a:pt x="147" y="45"/>
                  </a:lnTo>
                  <a:lnTo>
                    <a:pt x="150" y="41"/>
                  </a:lnTo>
                  <a:lnTo>
                    <a:pt x="155" y="37"/>
                  </a:lnTo>
                  <a:lnTo>
                    <a:pt x="160" y="31"/>
                  </a:lnTo>
                  <a:lnTo>
                    <a:pt x="165" y="25"/>
                  </a:lnTo>
                  <a:lnTo>
                    <a:pt x="171" y="20"/>
                  </a:lnTo>
                  <a:lnTo>
                    <a:pt x="176" y="14"/>
                  </a:lnTo>
                  <a:lnTo>
                    <a:pt x="182" y="10"/>
                  </a:lnTo>
                  <a:lnTo>
                    <a:pt x="188" y="5"/>
                  </a:lnTo>
                  <a:lnTo>
                    <a:pt x="195" y="0"/>
                  </a:lnTo>
                  <a:lnTo>
                    <a:pt x="197" y="9"/>
                  </a:lnTo>
                  <a:lnTo>
                    <a:pt x="200" y="17"/>
                  </a:lnTo>
                  <a:lnTo>
                    <a:pt x="203" y="26"/>
                  </a:lnTo>
                  <a:lnTo>
                    <a:pt x="205" y="35"/>
                  </a:lnTo>
                  <a:lnTo>
                    <a:pt x="207" y="43"/>
                  </a:lnTo>
                  <a:lnTo>
                    <a:pt x="206" y="47"/>
                  </a:lnTo>
                  <a:lnTo>
                    <a:pt x="203" y="51"/>
                  </a:lnTo>
                  <a:lnTo>
                    <a:pt x="211" y="53"/>
                  </a:lnTo>
                  <a:lnTo>
                    <a:pt x="218" y="54"/>
                  </a:lnTo>
                  <a:lnTo>
                    <a:pt x="228" y="56"/>
                  </a:lnTo>
                  <a:lnTo>
                    <a:pt x="239" y="57"/>
                  </a:lnTo>
                  <a:lnTo>
                    <a:pt x="249" y="60"/>
                  </a:lnTo>
                  <a:lnTo>
                    <a:pt x="258" y="61"/>
                  </a:lnTo>
                  <a:lnTo>
                    <a:pt x="267" y="63"/>
                  </a:lnTo>
                  <a:lnTo>
                    <a:pt x="275" y="64"/>
                  </a:lnTo>
                  <a:lnTo>
                    <a:pt x="282" y="64"/>
                  </a:lnTo>
                  <a:lnTo>
                    <a:pt x="288" y="63"/>
                  </a:lnTo>
                  <a:lnTo>
                    <a:pt x="293" y="60"/>
                  </a:lnTo>
                  <a:lnTo>
                    <a:pt x="298" y="56"/>
                  </a:lnTo>
                  <a:lnTo>
                    <a:pt x="310" y="58"/>
                  </a:lnTo>
                  <a:lnTo>
                    <a:pt x="323" y="61"/>
                  </a:lnTo>
                  <a:lnTo>
                    <a:pt x="334" y="63"/>
                  </a:lnTo>
                  <a:lnTo>
                    <a:pt x="327" y="70"/>
                  </a:lnTo>
                  <a:lnTo>
                    <a:pt x="331" y="72"/>
                  </a:lnTo>
                  <a:lnTo>
                    <a:pt x="337" y="74"/>
                  </a:lnTo>
                  <a:lnTo>
                    <a:pt x="344" y="75"/>
                  </a:lnTo>
                  <a:lnTo>
                    <a:pt x="351" y="76"/>
                  </a:lnTo>
                  <a:lnTo>
                    <a:pt x="358" y="76"/>
                  </a:lnTo>
                  <a:lnTo>
                    <a:pt x="365" y="75"/>
                  </a:lnTo>
                  <a:lnTo>
                    <a:pt x="373" y="73"/>
                  </a:lnTo>
                  <a:lnTo>
                    <a:pt x="381" y="71"/>
                  </a:lnTo>
                  <a:lnTo>
                    <a:pt x="388" y="66"/>
                  </a:lnTo>
                  <a:lnTo>
                    <a:pt x="397" y="60"/>
                  </a:lnTo>
                  <a:lnTo>
                    <a:pt x="404" y="54"/>
                  </a:lnTo>
                  <a:lnTo>
                    <a:pt x="413" y="45"/>
                  </a:lnTo>
                  <a:lnTo>
                    <a:pt x="422" y="35"/>
                  </a:lnTo>
                  <a:lnTo>
                    <a:pt x="433" y="27"/>
                  </a:lnTo>
                  <a:lnTo>
                    <a:pt x="442" y="20"/>
                  </a:lnTo>
                  <a:lnTo>
                    <a:pt x="451" y="15"/>
                  </a:lnTo>
                  <a:lnTo>
                    <a:pt x="460" y="12"/>
                  </a:lnTo>
                  <a:lnTo>
                    <a:pt x="471" y="11"/>
                  </a:lnTo>
                  <a:lnTo>
                    <a:pt x="480" y="11"/>
                  </a:lnTo>
                  <a:lnTo>
                    <a:pt x="475" y="15"/>
                  </a:lnTo>
                  <a:lnTo>
                    <a:pt x="472" y="19"/>
                  </a:lnTo>
                  <a:lnTo>
                    <a:pt x="470" y="22"/>
                  </a:lnTo>
                  <a:lnTo>
                    <a:pt x="463" y="32"/>
                  </a:lnTo>
                  <a:lnTo>
                    <a:pt x="458" y="37"/>
                  </a:lnTo>
                  <a:lnTo>
                    <a:pt x="452" y="42"/>
                  </a:lnTo>
                  <a:lnTo>
                    <a:pt x="446" y="48"/>
                  </a:lnTo>
                  <a:lnTo>
                    <a:pt x="442" y="54"/>
                  </a:lnTo>
                  <a:lnTo>
                    <a:pt x="438" y="60"/>
                  </a:lnTo>
                  <a:lnTo>
                    <a:pt x="434" y="66"/>
                  </a:lnTo>
                  <a:lnTo>
                    <a:pt x="431" y="71"/>
                  </a:lnTo>
                  <a:lnTo>
                    <a:pt x="430" y="77"/>
                  </a:lnTo>
                  <a:lnTo>
                    <a:pt x="429" y="83"/>
                  </a:lnTo>
                  <a:lnTo>
                    <a:pt x="431" y="89"/>
                  </a:lnTo>
                  <a:lnTo>
                    <a:pt x="434" y="96"/>
                  </a:lnTo>
                  <a:lnTo>
                    <a:pt x="438" y="102"/>
                  </a:lnTo>
                  <a:lnTo>
                    <a:pt x="443" y="108"/>
                  </a:lnTo>
                  <a:lnTo>
                    <a:pt x="447" y="112"/>
                  </a:lnTo>
                  <a:lnTo>
                    <a:pt x="452" y="116"/>
                  </a:lnTo>
                  <a:lnTo>
                    <a:pt x="457" y="122"/>
                  </a:lnTo>
                  <a:lnTo>
                    <a:pt x="463" y="127"/>
                  </a:lnTo>
                  <a:lnTo>
                    <a:pt x="467" y="130"/>
                  </a:lnTo>
                  <a:lnTo>
                    <a:pt x="470" y="133"/>
                  </a:lnTo>
                  <a:lnTo>
                    <a:pt x="474" y="135"/>
                  </a:lnTo>
                  <a:lnTo>
                    <a:pt x="476" y="138"/>
                  </a:lnTo>
                  <a:lnTo>
                    <a:pt x="471" y="138"/>
                  </a:lnTo>
                  <a:lnTo>
                    <a:pt x="464" y="138"/>
                  </a:lnTo>
                  <a:lnTo>
                    <a:pt x="458" y="138"/>
                  </a:lnTo>
                  <a:lnTo>
                    <a:pt x="453" y="138"/>
                  </a:lnTo>
                  <a:lnTo>
                    <a:pt x="446" y="137"/>
                  </a:lnTo>
                  <a:lnTo>
                    <a:pt x="441" y="135"/>
                  </a:lnTo>
                  <a:lnTo>
                    <a:pt x="437" y="134"/>
                  </a:lnTo>
                  <a:lnTo>
                    <a:pt x="432" y="131"/>
                  </a:lnTo>
                  <a:lnTo>
                    <a:pt x="426" y="129"/>
                  </a:lnTo>
                  <a:lnTo>
                    <a:pt x="421" y="126"/>
                  </a:lnTo>
                  <a:lnTo>
                    <a:pt x="412" y="119"/>
                  </a:lnTo>
                  <a:lnTo>
                    <a:pt x="405" y="115"/>
                  </a:lnTo>
                  <a:lnTo>
                    <a:pt x="396" y="109"/>
                  </a:lnTo>
                  <a:lnTo>
                    <a:pt x="387" y="108"/>
                  </a:lnTo>
                  <a:lnTo>
                    <a:pt x="378" y="108"/>
                  </a:lnTo>
                  <a:lnTo>
                    <a:pt x="365" y="107"/>
                  </a:lnTo>
                  <a:lnTo>
                    <a:pt x="354" y="108"/>
                  </a:lnTo>
                  <a:lnTo>
                    <a:pt x="341" y="109"/>
                  </a:lnTo>
                  <a:lnTo>
                    <a:pt x="328" y="111"/>
                  </a:lnTo>
                  <a:lnTo>
                    <a:pt x="314" y="115"/>
                  </a:lnTo>
                  <a:lnTo>
                    <a:pt x="306" y="118"/>
                  </a:lnTo>
                  <a:lnTo>
                    <a:pt x="304" y="121"/>
                  </a:lnTo>
                  <a:lnTo>
                    <a:pt x="306" y="124"/>
                  </a:lnTo>
                  <a:lnTo>
                    <a:pt x="312" y="128"/>
                  </a:lnTo>
                  <a:lnTo>
                    <a:pt x="296" y="132"/>
                  </a:lnTo>
                  <a:lnTo>
                    <a:pt x="274" y="138"/>
                  </a:lnTo>
                  <a:lnTo>
                    <a:pt x="269" y="134"/>
                  </a:lnTo>
                  <a:lnTo>
                    <a:pt x="263" y="131"/>
                  </a:lnTo>
                  <a:lnTo>
                    <a:pt x="257" y="129"/>
                  </a:lnTo>
                  <a:lnTo>
                    <a:pt x="247" y="129"/>
                  </a:lnTo>
                  <a:lnTo>
                    <a:pt x="235" y="140"/>
                  </a:lnTo>
                  <a:lnTo>
                    <a:pt x="224" y="132"/>
                  </a:lnTo>
                  <a:lnTo>
                    <a:pt x="145" y="143"/>
                  </a:lnTo>
                  <a:lnTo>
                    <a:pt x="130" y="144"/>
                  </a:lnTo>
                  <a:lnTo>
                    <a:pt x="115" y="143"/>
                  </a:lnTo>
                  <a:lnTo>
                    <a:pt x="100" y="141"/>
                  </a:lnTo>
                  <a:lnTo>
                    <a:pt x="70" y="138"/>
                  </a:lnTo>
                  <a:lnTo>
                    <a:pt x="42" y="130"/>
                  </a:lnTo>
                  <a:lnTo>
                    <a:pt x="27" y="125"/>
                  </a:lnTo>
                  <a:lnTo>
                    <a:pt x="17" y="120"/>
                  </a:lnTo>
                  <a:lnTo>
                    <a:pt x="28" y="117"/>
                  </a:lnTo>
                  <a:lnTo>
                    <a:pt x="21" y="113"/>
                  </a:lnTo>
                  <a:lnTo>
                    <a:pt x="17" y="110"/>
                  </a:lnTo>
                  <a:lnTo>
                    <a:pt x="9" y="104"/>
                  </a:lnTo>
                  <a:lnTo>
                    <a:pt x="8" y="102"/>
                  </a:lnTo>
                  <a:lnTo>
                    <a:pt x="5" y="99"/>
                  </a:lnTo>
                  <a:lnTo>
                    <a:pt x="4" y="97"/>
                  </a:lnTo>
                  <a:lnTo>
                    <a:pt x="2" y="94"/>
                  </a:lnTo>
                  <a:lnTo>
                    <a:pt x="1" y="92"/>
                  </a:lnTo>
                  <a:lnTo>
                    <a:pt x="0" y="8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6396" name="Group 533"/>
            <p:cNvGrpSpPr>
              <a:grpSpLocks/>
            </p:cNvGrpSpPr>
            <p:nvPr/>
          </p:nvGrpSpPr>
          <p:grpSpPr bwMode="auto">
            <a:xfrm>
              <a:off x="6151563" y="4341815"/>
              <a:ext cx="11113" cy="11113"/>
              <a:chOff x="3113" y="2625"/>
              <a:chExt cx="7" cy="7"/>
            </a:xfrm>
          </p:grpSpPr>
          <p:sp>
            <p:nvSpPr>
              <p:cNvPr id="16531" name="Oval 534" descr="50%"/>
              <p:cNvSpPr>
                <a:spLocks noChangeArrowheads="1"/>
              </p:cNvSpPr>
              <p:nvPr/>
            </p:nvSpPr>
            <p:spPr bwMode="auto">
              <a:xfrm>
                <a:off x="3113" y="2625"/>
                <a:ext cx="7" cy="7"/>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6532" name="Arc 535" descr="50%"/>
              <p:cNvSpPr>
                <a:spLocks/>
              </p:cNvSpPr>
              <p:nvPr/>
            </p:nvSpPr>
            <p:spPr bwMode="auto">
              <a:xfrm>
                <a:off x="3117" y="2628"/>
                <a:ext cx="2"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6397" name="Group 536"/>
            <p:cNvGrpSpPr>
              <a:grpSpLocks/>
            </p:cNvGrpSpPr>
            <p:nvPr/>
          </p:nvGrpSpPr>
          <p:grpSpPr bwMode="auto">
            <a:xfrm>
              <a:off x="6194426" y="4367215"/>
              <a:ext cx="47625" cy="20638"/>
              <a:chOff x="3140" y="2641"/>
              <a:chExt cx="30" cy="13"/>
            </a:xfrm>
          </p:grpSpPr>
          <p:sp>
            <p:nvSpPr>
              <p:cNvPr id="16526" name="Arc 537" descr="50%"/>
              <p:cNvSpPr>
                <a:spLocks/>
              </p:cNvSpPr>
              <p:nvPr/>
            </p:nvSpPr>
            <p:spPr bwMode="auto">
              <a:xfrm>
                <a:off x="3148" y="2641"/>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27" name="Arc 538" descr="50%"/>
              <p:cNvSpPr>
                <a:spLocks/>
              </p:cNvSpPr>
              <p:nvPr/>
            </p:nvSpPr>
            <p:spPr bwMode="auto">
              <a:xfrm>
                <a:off x="3140" y="2641"/>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28" name="Arc 539" descr="50%"/>
              <p:cNvSpPr>
                <a:spLocks/>
              </p:cNvSpPr>
              <p:nvPr/>
            </p:nvSpPr>
            <p:spPr bwMode="auto">
              <a:xfrm>
                <a:off x="3153" y="2641"/>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29" name="Arc 540" descr="50%"/>
              <p:cNvSpPr>
                <a:spLocks/>
              </p:cNvSpPr>
              <p:nvPr/>
            </p:nvSpPr>
            <p:spPr bwMode="auto">
              <a:xfrm>
                <a:off x="3161" y="2641"/>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30" name="Arc 541" descr="50%"/>
              <p:cNvSpPr>
                <a:spLocks/>
              </p:cNvSpPr>
              <p:nvPr/>
            </p:nvSpPr>
            <p:spPr bwMode="auto">
              <a:xfrm>
                <a:off x="3168" y="2641"/>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6398" name="Freeform 542" descr="50%"/>
            <p:cNvSpPr>
              <a:spLocks/>
            </p:cNvSpPr>
            <p:nvPr/>
          </p:nvSpPr>
          <p:spPr bwMode="auto">
            <a:xfrm>
              <a:off x="6089651" y="4197352"/>
              <a:ext cx="747713" cy="144463"/>
            </a:xfrm>
            <a:custGeom>
              <a:avLst/>
              <a:gdLst>
                <a:gd name="T0" fmla="*/ 10 w 471"/>
                <a:gd name="T1" fmla="*/ 76 h 91"/>
                <a:gd name="T2" fmla="*/ 32 w 471"/>
                <a:gd name="T3" fmla="*/ 69 h 91"/>
                <a:gd name="T4" fmla="*/ 63 w 471"/>
                <a:gd name="T5" fmla="*/ 62 h 91"/>
                <a:gd name="T6" fmla="*/ 94 w 471"/>
                <a:gd name="T7" fmla="*/ 57 h 91"/>
                <a:gd name="T8" fmla="*/ 125 w 471"/>
                <a:gd name="T9" fmla="*/ 51 h 91"/>
                <a:gd name="T10" fmla="*/ 142 w 471"/>
                <a:gd name="T11" fmla="*/ 43 h 91"/>
                <a:gd name="T12" fmla="*/ 157 w 471"/>
                <a:gd name="T13" fmla="*/ 28 h 91"/>
                <a:gd name="T14" fmla="*/ 180 w 471"/>
                <a:gd name="T15" fmla="*/ 8 h 91"/>
                <a:gd name="T16" fmla="*/ 196 w 471"/>
                <a:gd name="T17" fmla="*/ 17 h 91"/>
                <a:gd name="T18" fmla="*/ 203 w 471"/>
                <a:gd name="T19" fmla="*/ 39 h 91"/>
                <a:gd name="T20" fmla="*/ 214 w 471"/>
                <a:gd name="T21" fmla="*/ 50 h 91"/>
                <a:gd name="T22" fmla="*/ 253 w 471"/>
                <a:gd name="T23" fmla="*/ 56 h 91"/>
                <a:gd name="T24" fmla="*/ 282 w 471"/>
                <a:gd name="T25" fmla="*/ 58 h 91"/>
                <a:gd name="T26" fmla="*/ 317 w 471"/>
                <a:gd name="T27" fmla="*/ 56 h 91"/>
                <a:gd name="T28" fmla="*/ 331 w 471"/>
                <a:gd name="T29" fmla="*/ 68 h 91"/>
                <a:gd name="T30" fmla="*/ 359 w 471"/>
                <a:gd name="T31" fmla="*/ 69 h 91"/>
                <a:gd name="T32" fmla="*/ 390 w 471"/>
                <a:gd name="T33" fmla="*/ 55 h 91"/>
                <a:gd name="T34" fmla="*/ 415 w 471"/>
                <a:gd name="T35" fmla="*/ 32 h 91"/>
                <a:gd name="T36" fmla="*/ 435 w 471"/>
                <a:gd name="T37" fmla="*/ 18 h 91"/>
                <a:gd name="T38" fmla="*/ 452 w 471"/>
                <a:gd name="T39" fmla="*/ 11 h 91"/>
                <a:gd name="T40" fmla="*/ 467 w 471"/>
                <a:gd name="T41" fmla="*/ 13 h 91"/>
                <a:gd name="T42" fmla="*/ 455 w 471"/>
                <a:gd name="T43" fmla="*/ 28 h 91"/>
                <a:gd name="T44" fmla="*/ 439 w 471"/>
                <a:gd name="T45" fmla="*/ 42 h 91"/>
                <a:gd name="T46" fmla="*/ 430 w 471"/>
                <a:gd name="T47" fmla="*/ 54 h 91"/>
                <a:gd name="T48" fmla="*/ 423 w 471"/>
                <a:gd name="T49" fmla="*/ 64 h 91"/>
                <a:gd name="T50" fmla="*/ 421 w 471"/>
                <a:gd name="T51" fmla="*/ 76 h 91"/>
                <a:gd name="T52" fmla="*/ 408 w 471"/>
                <a:gd name="T53" fmla="*/ 73 h 91"/>
                <a:gd name="T54" fmla="*/ 395 w 471"/>
                <a:gd name="T55" fmla="*/ 77 h 91"/>
                <a:gd name="T56" fmla="*/ 382 w 471"/>
                <a:gd name="T57" fmla="*/ 76 h 91"/>
                <a:gd name="T58" fmla="*/ 366 w 471"/>
                <a:gd name="T59" fmla="*/ 77 h 91"/>
                <a:gd name="T60" fmla="*/ 350 w 471"/>
                <a:gd name="T61" fmla="*/ 75 h 91"/>
                <a:gd name="T62" fmla="*/ 332 w 471"/>
                <a:gd name="T63" fmla="*/ 76 h 91"/>
                <a:gd name="T64" fmla="*/ 314 w 471"/>
                <a:gd name="T65" fmla="*/ 79 h 91"/>
                <a:gd name="T66" fmla="*/ 296 w 471"/>
                <a:gd name="T67" fmla="*/ 80 h 91"/>
                <a:gd name="T68" fmla="*/ 278 w 471"/>
                <a:gd name="T69" fmla="*/ 80 h 91"/>
                <a:gd name="T70" fmla="*/ 262 w 471"/>
                <a:gd name="T71" fmla="*/ 82 h 91"/>
                <a:gd name="T72" fmla="*/ 245 w 471"/>
                <a:gd name="T73" fmla="*/ 85 h 91"/>
                <a:gd name="T74" fmla="*/ 224 w 471"/>
                <a:gd name="T75" fmla="*/ 85 h 91"/>
                <a:gd name="T76" fmla="*/ 206 w 471"/>
                <a:gd name="T77" fmla="*/ 86 h 91"/>
                <a:gd name="T78" fmla="*/ 188 w 471"/>
                <a:gd name="T79" fmla="*/ 84 h 91"/>
                <a:gd name="T80" fmla="*/ 171 w 471"/>
                <a:gd name="T81" fmla="*/ 85 h 91"/>
                <a:gd name="T82" fmla="*/ 156 w 471"/>
                <a:gd name="T83" fmla="*/ 84 h 91"/>
                <a:gd name="T84" fmla="*/ 139 w 471"/>
                <a:gd name="T85" fmla="*/ 85 h 91"/>
                <a:gd name="T86" fmla="*/ 120 w 471"/>
                <a:gd name="T87" fmla="*/ 86 h 91"/>
                <a:gd name="T88" fmla="*/ 96 w 471"/>
                <a:gd name="T89" fmla="*/ 90 h 91"/>
                <a:gd name="T90" fmla="*/ 69 w 471"/>
                <a:gd name="T91" fmla="*/ 90 h 91"/>
                <a:gd name="T92" fmla="*/ 46 w 471"/>
                <a:gd name="T93" fmla="*/ 87 h 91"/>
                <a:gd name="T94" fmla="*/ 25 w 471"/>
                <a:gd name="T95" fmla="*/ 88 h 91"/>
                <a:gd name="T96" fmla="*/ 5 w 471"/>
                <a:gd name="T97" fmla="*/ 84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71"/>
                <a:gd name="T148" fmla="*/ 0 h 91"/>
                <a:gd name="T149" fmla="*/ 471 w 471"/>
                <a:gd name="T150" fmla="*/ 91 h 9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71" h="91">
                  <a:moveTo>
                    <a:pt x="0" y="82"/>
                  </a:moveTo>
                  <a:lnTo>
                    <a:pt x="3" y="80"/>
                  </a:lnTo>
                  <a:lnTo>
                    <a:pt x="6" y="78"/>
                  </a:lnTo>
                  <a:lnTo>
                    <a:pt x="10" y="76"/>
                  </a:lnTo>
                  <a:lnTo>
                    <a:pt x="14" y="75"/>
                  </a:lnTo>
                  <a:lnTo>
                    <a:pt x="19" y="73"/>
                  </a:lnTo>
                  <a:lnTo>
                    <a:pt x="27" y="72"/>
                  </a:lnTo>
                  <a:lnTo>
                    <a:pt x="32" y="69"/>
                  </a:lnTo>
                  <a:lnTo>
                    <a:pt x="39" y="67"/>
                  </a:lnTo>
                  <a:lnTo>
                    <a:pt x="47" y="65"/>
                  </a:lnTo>
                  <a:lnTo>
                    <a:pt x="55" y="63"/>
                  </a:lnTo>
                  <a:lnTo>
                    <a:pt x="63" y="62"/>
                  </a:lnTo>
                  <a:lnTo>
                    <a:pt x="71" y="61"/>
                  </a:lnTo>
                  <a:lnTo>
                    <a:pt x="79" y="60"/>
                  </a:lnTo>
                  <a:lnTo>
                    <a:pt x="87" y="58"/>
                  </a:lnTo>
                  <a:lnTo>
                    <a:pt x="94" y="57"/>
                  </a:lnTo>
                  <a:lnTo>
                    <a:pt x="101" y="55"/>
                  </a:lnTo>
                  <a:lnTo>
                    <a:pt x="110" y="54"/>
                  </a:lnTo>
                  <a:lnTo>
                    <a:pt x="117" y="52"/>
                  </a:lnTo>
                  <a:lnTo>
                    <a:pt x="125" y="51"/>
                  </a:lnTo>
                  <a:lnTo>
                    <a:pt x="130" y="50"/>
                  </a:lnTo>
                  <a:lnTo>
                    <a:pt x="135" y="49"/>
                  </a:lnTo>
                  <a:lnTo>
                    <a:pt x="139" y="46"/>
                  </a:lnTo>
                  <a:lnTo>
                    <a:pt x="142" y="43"/>
                  </a:lnTo>
                  <a:lnTo>
                    <a:pt x="145" y="40"/>
                  </a:lnTo>
                  <a:lnTo>
                    <a:pt x="147" y="38"/>
                  </a:lnTo>
                  <a:lnTo>
                    <a:pt x="152" y="33"/>
                  </a:lnTo>
                  <a:lnTo>
                    <a:pt x="157" y="28"/>
                  </a:lnTo>
                  <a:lnTo>
                    <a:pt x="162" y="23"/>
                  </a:lnTo>
                  <a:lnTo>
                    <a:pt x="168" y="18"/>
                  </a:lnTo>
                  <a:lnTo>
                    <a:pt x="173" y="13"/>
                  </a:lnTo>
                  <a:lnTo>
                    <a:pt x="180" y="8"/>
                  </a:lnTo>
                  <a:lnTo>
                    <a:pt x="186" y="4"/>
                  </a:lnTo>
                  <a:lnTo>
                    <a:pt x="191" y="0"/>
                  </a:lnTo>
                  <a:lnTo>
                    <a:pt x="193" y="8"/>
                  </a:lnTo>
                  <a:lnTo>
                    <a:pt x="196" y="17"/>
                  </a:lnTo>
                  <a:lnTo>
                    <a:pt x="199" y="24"/>
                  </a:lnTo>
                  <a:lnTo>
                    <a:pt x="201" y="32"/>
                  </a:lnTo>
                  <a:lnTo>
                    <a:pt x="202" y="36"/>
                  </a:lnTo>
                  <a:lnTo>
                    <a:pt x="203" y="39"/>
                  </a:lnTo>
                  <a:lnTo>
                    <a:pt x="202" y="43"/>
                  </a:lnTo>
                  <a:lnTo>
                    <a:pt x="199" y="47"/>
                  </a:lnTo>
                  <a:lnTo>
                    <a:pt x="206" y="49"/>
                  </a:lnTo>
                  <a:lnTo>
                    <a:pt x="214" y="50"/>
                  </a:lnTo>
                  <a:lnTo>
                    <a:pt x="224" y="51"/>
                  </a:lnTo>
                  <a:lnTo>
                    <a:pt x="234" y="53"/>
                  </a:lnTo>
                  <a:lnTo>
                    <a:pt x="245" y="55"/>
                  </a:lnTo>
                  <a:lnTo>
                    <a:pt x="253" y="56"/>
                  </a:lnTo>
                  <a:lnTo>
                    <a:pt x="262" y="58"/>
                  </a:lnTo>
                  <a:lnTo>
                    <a:pt x="269" y="59"/>
                  </a:lnTo>
                  <a:lnTo>
                    <a:pt x="276" y="59"/>
                  </a:lnTo>
                  <a:lnTo>
                    <a:pt x="282" y="58"/>
                  </a:lnTo>
                  <a:lnTo>
                    <a:pt x="288" y="55"/>
                  </a:lnTo>
                  <a:lnTo>
                    <a:pt x="293" y="51"/>
                  </a:lnTo>
                  <a:lnTo>
                    <a:pt x="305" y="53"/>
                  </a:lnTo>
                  <a:lnTo>
                    <a:pt x="317" y="56"/>
                  </a:lnTo>
                  <a:lnTo>
                    <a:pt x="326" y="58"/>
                  </a:lnTo>
                  <a:lnTo>
                    <a:pt x="321" y="64"/>
                  </a:lnTo>
                  <a:lnTo>
                    <a:pt x="325" y="66"/>
                  </a:lnTo>
                  <a:lnTo>
                    <a:pt x="331" y="68"/>
                  </a:lnTo>
                  <a:lnTo>
                    <a:pt x="338" y="69"/>
                  </a:lnTo>
                  <a:lnTo>
                    <a:pt x="345" y="70"/>
                  </a:lnTo>
                  <a:lnTo>
                    <a:pt x="352" y="70"/>
                  </a:lnTo>
                  <a:lnTo>
                    <a:pt x="359" y="69"/>
                  </a:lnTo>
                  <a:lnTo>
                    <a:pt x="366" y="68"/>
                  </a:lnTo>
                  <a:lnTo>
                    <a:pt x="374" y="65"/>
                  </a:lnTo>
                  <a:lnTo>
                    <a:pt x="382" y="61"/>
                  </a:lnTo>
                  <a:lnTo>
                    <a:pt x="390" y="55"/>
                  </a:lnTo>
                  <a:lnTo>
                    <a:pt x="397" y="49"/>
                  </a:lnTo>
                  <a:lnTo>
                    <a:pt x="405" y="41"/>
                  </a:lnTo>
                  <a:lnTo>
                    <a:pt x="409" y="38"/>
                  </a:lnTo>
                  <a:lnTo>
                    <a:pt x="415" y="32"/>
                  </a:lnTo>
                  <a:lnTo>
                    <a:pt x="420" y="28"/>
                  </a:lnTo>
                  <a:lnTo>
                    <a:pt x="425" y="25"/>
                  </a:lnTo>
                  <a:lnTo>
                    <a:pt x="430" y="21"/>
                  </a:lnTo>
                  <a:lnTo>
                    <a:pt x="435" y="18"/>
                  </a:lnTo>
                  <a:lnTo>
                    <a:pt x="440" y="17"/>
                  </a:lnTo>
                  <a:lnTo>
                    <a:pt x="443" y="14"/>
                  </a:lnTo>
                  <a:lnTo>
                    <a:pt x="447" y="13"/>
                  </a:lnTo>
                  <a:lnTo>
                    <a:pt x="452" y="11"/>
                  </a:lnTo>
                  <a:lnTo>
                    <a:pt x="456" y="11"/>
                  </a:lnTo>
                  <a:lnTo>
                    <a:pt x="462" y="10"/>
                  </a:lnTo>
                  <a:lnTo>
                    <a:pt x="470" y="10"/>
                  </a:lnTo>
                  <a:lnTo>
                    <a:pt x="467" y="13"/>
                  </a:lnTo>
                  <a:lnTo>
                    <a:pt x="463" y="17"/>
                  </a:lnTo>
                  <a:lnTo>
                    <a:pt x="461" y="19"/>
                  </a:lnTo>
                  <a:lnTo>
                    <a:pt x="458" y="24"/>
                  </a:lnTo>
                  <a:lnTo>
                    <a:pt x="455" y="28"/>
                  </a:lnTo>
                  <a:lnTo>
                    <a:pt x="450" y="32"/>
                  </a:lnTo>
                  <a:lnTo>
                    <a:pt x="444" y="37"/>
                  </a:lnTo>
                  <a:lnTo>
                    <a:pt x="441" y="39"/>
                  </a:lnTo>
                  <a:lnTo>
                    <a:pt x="439" y="42"/>
                  </a:lnTo>
                  <a:lnTo>
                    <a:pt x="436" y="46"/>
                  </a:lnTo>
                  <a:lnTo>
                    <a:pt x="434" y="49"/>
                  </a:lnTo>
                  <a:lnTo>
                    <a:pt x="432" y="51"/>
                  </a:lnTo>
                  <a:lnTo>
                    <a:pt x="430" y="54"/>
                  </a:lnTo>
                  <a:lnTo>
                    <a:pt x="428" y="57"/>
                  </a:lnTo>
                  <a:lnTo>
                    <a:pt x="426" y="60"/>
                  </a:lnTo>
                  <a:lnTo>
                    <a:pt x="425" y="62"/>
                  </a:lnTo>
                  <a:lnTo>
                    <a:pt x="423" y="64"/>
                  </a:lnTo>
                  <a:lnTo>
                    <a:pt x="422" y="68"/>
                  </a:lnTo>
                  <a:lnTo>
                    <a:pt x="422" y="70"/>
                  </a:lnTo>
                  <a:lnTo>
                    <a:pt x="421" y="73"/>
                  </a:lnTo>
                  <a:lnTo>
                    <a:pt x="421" y="76"/>
                  </a:lnTo>
                  <a:lnTo>
                    <a:pt x="418" y="74"/>
                  </a:lnTo>
                  <a:lnTo>
                    <a:pt x="414" y="73"/>
                  </a:lnTo>
                  <a:lnTo>
                    <a:pt x="411" y="73"/>
                  </a:lnTo>
                  <a:lnTo>
                    <a:pt x="408" y="73"/>
                  </a:lnTo>
                  <a:lnTo>
                    <a:pt x="404" y="74"/>
                  </a:lnTo>
                  <a:lnTo>
                    <a:pt x="402" y="76"/>
                  </a:lnTo>
                  <a:lnTo>
                    <a:pt x="399" y="76"/>
                  </a:lnTo>
                  <a:lnTo>
                    <a:pt x="395" y="77"/>
                  </a:lnTo>
                  <a:lnTo>
                    <a:pt x="392" y="78"/>
                  </a:lnTo>
                  <a:lnTo>
                    <a:pt x="388" y="77"/>
                  </a:lnTo>
                  <a:lnTo>
                    <a:pt x="384" y="77"/>
                  </a:lnTo>
                  <a:lnTo>
                    <a:pt x="382" y="76"/>
                  </a:lnTo>
                  <a:lnTo>
                    <a:pt x="379" y="75"/>
                  </a:lnTo>
                  <a:lnTo>
                    <a:pt x="375" y="75"/>
                  </a:lnTo>
                  <a:lnTo>
                    <a:pt x="371" y="76"/>
                  </a:lnTo>
                  <a:lnTo>
                    <a:pt x="366" y="77"/>
                  </a:lnTo>
                  <a:lnTo>
                    <a:pt x="363" y="76"/>
                  </a:lnTo>
                  <a:lnTo>
                    <a:pt x="359" y="76"/>
                  </a:lnTo>
                  <a:lnTo>
                    <a:pt x="355" y="75"/>
                  </a:lnTo>
                  <a:lnTo>
                    <a:pt x="350" y="75"/>
                  </a:lnTo>
                  <a:lnTo>
                    <a:pt x="347" y="76"/>
                  </a:lnTo>
                  <a:lnTo>
                    <a:pt x="341" y="77"/>
                  </a:lnTo>
                  <a:lnTo>
                    <a:pt x="337" y="77"/>
                  </a:lnTo>
                  <a:lnTo>
                    <a:pt x="332" y="76"/>
                  </a:lnTo>
                  <a:lnTo>
                    <a:pt x="328" y="76"/>
                  </a:lnTo>
                  <a:lnTo>
                    <a:pt x="323" y="77"/>
                  </a:lnTo>
                  <a:lnTo>
                    <a:pt x="320" y="78"/>
                  </a:lnTo>
                  <a:lnTo>
                    <a:pt x="314" y="79"/>
                  </a:lnTo>
                  <a:lnTo>
                    <a:pt x="310" y="80"/>
                  </a:lnTo>
                  <a:lnTo>
                    <a:pt x="305" y="80"/>
                  </a:lnTo>
                  <a:lnTo>
                    <a:pt x="301" y="80"/>
                  </a:lnTo>
                  <a:lnTo>
                    <a:pt x="296" y="80"/>
                  </a:lnTo>
                  <a:lnTo>
                    <a:pt x="291" y="78"/>
                  </a:lnTo>
                  <a:lnTo>
                    <a:pt x="286" y="80"/>
                  </a:lnTo>
                  <a:lnTo>
                    <a:pt x="282" y="80"/>
                  </a:lnTo>
                  <a:lnTo>
                    <a:pt x="278" y="80"/>
                  </a:lnTo>
                  <a:lnTo>
                    <a:pt x="274" y="80"/>
                  </a:lnTo>
                  <a:lnTo>
                    <a:pt x="270" y="80"/>
                  </a:lnTo>
                  <a:lnTo>
                    <a:pt x="266" y="80"/>
                  </a:lnTo>
                  <a:lnTo>
                    <a:pt x="262" y="82"/>
                  </a:lnTo>
                  <a:lnTo>
                    <a:pt x="259" y="83"/>
                  </a:lnTo>
                  <a:lnTo>
                    <a:pt x="254" y="84"/>
                  </a:lnTo>
                  <a:lnTo>
                    <a:pt x="250" y="84"/>
                  </a:lnTo>
                  <a:lnTo>
                    <a:pt x="245" y="85"/>
                  </a:lnTo>
                  <a:lnTo>
                    <a:pt x="240" y="86"/>
                  </a:lnTo>
                  <a:lnTo>
                    <a:pt x="234" y="85"/>
                  </a:lnTo>
                  <a:lnTo>
                    <a:pt x="228" y="85"/>
                  </a:lnTo>
                  <a:lnTo>
                    <a:pt x="224" y="85"/>
                  </a:lnTo>
                  <a:lnTo>
                    <a:pt x="218" y="86"/>
                  </a:lnTo>
                  <a:lnTo>
                    <a:pt x="214" y="86"/>
                  </a:lnTo>
                  <a:lnTo>
                    <a:pt x="210" y="86"/>
                  </a:lnTo>
                  <a:lnTo>
                    <a:pt x="206" y="86"/>
                  </a:lnTo>
                  <a:lnTo>
                    <a:pt x="201" y="86"/>
                  </a:lnTo>
                  <a:lnTo>
                    <a:pt x="196" y="84"/>
                  </a:lnTo>
                  <a:lnTo>
                    <a:pt x="192" y="84"/>
                  </a:lnTo>
                  <a:lnTo>
                    <a:pt x="188" y="84"/>
                  </a:lnTo>
                  <a:lnTo>
                    <a:pt x="184" y="84"/>
                  </a:lnTo>
                  <a:lnTo>
                    <a:pt x="180" y="84"/>
                  </a:lnTo>
                  <a:lnTo>
                    <a:pt x="175" y="84"/>
                  </a:lnTo>
                  <a:lnTo>
                    <a:pt x="171" y="85"/>
                  </a:lnTo>
                  <a:lnTo>
                    <a:pt x="167" y="85"/>
                  </a:lnTo>
                  <a:lnTo>
                    <a:pt x="164" y="84"/>
                  </a:lnTo>
                  <a:lnTo>
                    <a:pt x="160" y="84"/>
                  </a:lnTo>
                  <a:lnTo>
                    <a:pt x="156" y="84"/>
                  </a:lnTo>
                  <a:lnTo>
                    <a:pt x="152" y="84"/>
                  </a:lnTo>
                  <a:lnTo>
                    <a:pt x="149" y="84"/>
                  </a:lnTo>
                  <a:lnTo>
                    <a:pt x="145" y="84"/>
                  </a:lnTo>
                  <a:lnTo>
                    <a:pt x="139" y="85"/>
                  </a:lnTo>
                  <a:lnTo>
                    <a:pt x="135" y="85"/>
                  </a:lnTo>
                  <a:lnTo>
                    <a:pt x="130" y="84"/>
                  </a:lnTo>
                  <a:lnTo>
                    <a:pt x="125" y="85"/>
                  </a:lnTo>
                  <a:lnTo>
                    <a:pt x="120" y="86"/>
                  </a:lnTo>
                  <a:lnTo>
                    <a:pt x="116" y="88"/>
                  </a:lnTo>
                  <a:lnTo>
                    <a:pt x="111" y="89"/>
                  </a:lnTo>
                  <a:lnTo>
                    <a:pt x="104" y="90"/>
                  </a:lnTo>
                  <a:lnTo>
                    <a:pt x="96" y="90"/>
                  </a:lnTo>
                  <a:lnTo>
                    <a:pt x="89" y="90"/>
                  </a:lnTo>
                  <a:lnTo>
                    <a:pt x="82" y="90"/>
                  </a:lnTo>
                  <a:lnTo>
                    <a:pt x="74" y="90"/>
                  </a:lnTo>
                  <a:lnTo>
                    <a:pt x="69" y="90"/>
                  </a:lnTo>
                  <a:lnTo>
                    <a:pt x="65" y="90"/>
                  </a:lnTo>
                  <a:lnTo>
                    <a:pt x="60" y="90"/>
                  </a:lnTo>
                  <a:lnTo>
                    <a:pt x="54" y="90"/>
                  </a:lnTo>
                  <a:lnTo>
                    <a:pt x="46" y="87"/>
                  </a:lnTo>
                  <a:lnTo>
                    <a:pt x="40" y="87"/>
                  </a:lnTo>
                  <a:lnTo>
                    <a:pt x="35" y="88"/>
                  </a:lnTo>
                  <a:lnTo>
                    <a:pt x="29" y="88"/>
                  </a:lnTo>
                  <a:lnTo>
                    <a:pt x="25" y="88"/>
                  </a:lnTo>
                  <a:lnTo>
                    <a:pt x="20" y="87"/>
                  </a:lnTo>
                  <a:lnTo>
                    <a:pt x="15" y="86"/>
                  </a:lnTo>
                  <a:lnTo>
                    <a:pt x="10" y="85"/>
                  </a:lnTo>
                  <a:lnTo>
                    <a:pt x="5" y="84"/>
                  </a:lnTo>
                  <a:lnTo>
                    <a:pt x="0" y="83"/>
                  </a:lnTo>
                  <a:lnTo>
                    <a:pt x="0" y="8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6399" name="Group 543"/>
            <p:cNvGrpSpPr>
              <a:grpSpLocks/>
            </p:cNvGrpSpPr>
            <p:nvPr/>
          </p:nvGrpSpPr>
          <p:grpSpPr bwMode="auto">
            <a:xfrm>
              <a:off x="6242051" y="4379915"/>
              <a:ext cx="109538" cy="80963"/>
              <a:chOff x="3170" y="2649"/>
              <a:chExt cx="69" cy="51"/>
            </a:xfrm>
          </p:grpSpPr>
          <p:sp>
            <p:nvSpPr>
              <p:cNvPr id="16524" name="Freeform 544" descr="50%"/>
              <p:cNvSpPr>
                <a:spLocks/>
              </p:cNvSpPr>
              <p:nvPr/>
            </p:nvSpPr>
            <p:spPr bwMode="auto">
              <a:xfrm>
                <a:off x="3170" y="2655"/>
                <a:ext cx="69" cy="45"/>
              </a:xfrm>
              <a:custGeom>
                <a:avLst/>
                <a:gdLst>
                  <a:gd name="T0" fmla="*/ 64 w 69"/>
                  <a:gd name="T1" fmla="*/ 39 h 45"/>
                  <a:gd name="T2" fmla="*/ 60 w 69"/>
                  <a:gd name="T3" fmla="*/ 35 h 45"/>
                  <a:gd name="T4" fmla="*/ 58 w 69"/>
                  <a:gd name="T5" fmla="*/ 33 h 45"/>
                  <a:gd name="T6" fmla="*/ 56 w 69"/>
                  <a:gd name="T7" fmla="*/ 31 h 45"/>
                  <a:gd name="T8" fmla="*/ 54 w 69"/>
                  <a:gd name="T9" fmla="*/ 28 h 45"/>
                  <a:gd name="T10" fmla="*/ 52 w 69"/>
                  <a:gd name="T11" fmla="*/ 26 h 45"/>
                  <a:gd name="T12" fmla="*/ 50 w 69"/>
                  <a:gd name="T13" fmla="*/ 23 h 45"/>
                  <a:gd name="T14" fmla="*/ 48 w 69"/>
                  <a:gd name="T15" fmla="*/ 21 h 45"/>
                  <a:gd name="T16" fmla="*/ 47 w 69"/>
                  <a:gd name="T17" fmla="*/ 17 h 45"/>
                  <a:gd name="T18" fmla="*/ 46 w 69"/>
                  <a:gd name="T19" fmla="*/ 14 h 45"/>
                  <a:gd name="T20" fmla="*/ 45 w 69"/>
                  <a:gd name="T21" fmla="*/ 11 h 45"/>
                  <a:gd name="T22" fmla="*/ 44 w 69"/>
                  <a:gd name="T23" fmla="*/ 8 h 45"/>
                  <a:gd name="T24" fmla="*/ 44 w 69"/>
                  <a:gd name="T25" fmla="*/ 4 h 45"/>
                  <a:gd name="T26" fmla="*/ 44 w 69"/>
                  <a:gd name="T27" fmla="*/ 0 h 45"/>
                  <a:gd name="T28" fmla="*/ 0 w 69"/>
                  <a:gd name="T29" fmla="*/ 0 h 45"/>
                  <a:gd name="T30" fmla="*/ 1 w 69"/>
                  <a:gd name="T31" fmla="*/ 3 h 45"/>
                  <a:gd name="T32" fmla="*/ 3 w 69"/>
                  <a:gd name="T33" fmla="*/ 6 h 45"/>
                  <a:gd name="T34" fmla="*/ 5 w 69"/>
                  <a:gd name="T35" fmla="*/ 9 h 45"/>
                  <a:gd name="T36" fmla="*/ 8 w 69"/>
                  <a:gd name="T37" fmla="*/ 12 h 45"/>
                  <a:gd name="T38" fmla="*/ 11 w 69"/>
                  <a:gd name="T39" fmla="*/ 16 h 45"/>
                  <a:gd name="T40" fmla="*/ 14 w 69"/>
                  <a:gd name="T41" fmla="*/ 19 h 45"/>
                  <a:gd name="T42" fmla="*/ 18 w 69"/>
                  <a:gd name="T43" fmla="*/ 22 h 45"/>
                  <a:gd name="T44" fmla="*/ 21 w 69"/>
                  <a:gd name="T45" fmla="*/ 25 h 45"/>
                  <a:gd name="T46" fmla="*/ 25 w 69"/>
                  <a:gd name="T47" fmla="*/ 28 h 45"/>
                  <a:gd name="T48" fmla="*/ 30 w 69"/>
                  <a:gd name="T49" fmla="*/ 32 h 45"/>
                  <a:gd name="T50" fmla="*/ 34 w 69"/>
                  <a:gd name="T51" fmla="*/ 34 h 45"/>
                  <a:gd name="T52" fmla="*/ 38 w 69"/>
                  <a:gd name="T53" fmla="*/ 36 h 45"/>
                  <a:gd name="T54" fmla="*/ 41 w 69"/>
                  <a:gd name="T55" fmla="*/ 38 h 45"/>
                  <a:gd name="T56" fmla="*/ 45 w 69"/>
                  <a:gd name="T57" fmla="*/ 39 h 45"/>
                  <a:gd name="T58" fmla="*/ 49 w 69"/>
                  <a:gd name="T59" fmla="*/ 41 h 45"/>
                  <a:gd name="T60" fmla="*/ 53 w 69"/>
                  <a:gd name="T61" fmla="*/ 42 h 45"/>
                  <a:gd name="T62" fmla="*/ 58 w 69"/>
                  <a:gd name="T63" fmla="*/ 43 h 45"/>
                  <a:gd name="T64" fmla="*/ 62 w 69"/>
                  <a:gd name="T65" fmla="*/ 43 h 45"/>
                  <a:gd name="T66" fmla="*/ 65 w 69"/>
                  <a:gd name="T67" fmla="*/ 43 h 45"/>
                  <a:gd name="T68" fmla="*/ 68 w 69"/>
                  <a:gd name="T69" fmla="*/ 44 h 45"/>
                  <a:gd name="T70" fmla="*/ 64 w 69"/>
                  <a:gd name="T71" fmla="*/ 39 h 4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9"/>
                  <a:gd name="T109" fmla="*/ 0 h 45"/>
                  <a:gd name="T110" fmla="*/ 69 w 69"/>
                  <a:gd name="T111" fmla="*/ 45 h 4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9" h="45">
                    <a:moveTo>
                      <a:pt x="64" y="39"/>
                    </a:moveTo>
                    <a:lnTo>
                      <a:pt x="60" y="35"/>
                    </a:lnTo>
                    <a:lnTo>
                      <a:pt x="58" y="33"/>
                    </a:lnTo>
                    <a:lnTo>
                      <a:pt x="56" y="31"/>
                    </a:lnTo>
                    <a:lnTo>
                      <a:pt x="54" y="28"/>
                    </a:lnTo>
                    <a:lnTo>
                      <a:pt x="52" y="26"/>
                    </a:lnTo>
                    <a:lnTo>
                      <a:pt x="50" y="23"/>
                    </a:lnTo>
                    <a:lnTo>
                      <a:pt x="48" y="21"/>
                    </a:lnTo>
                    <a:lnTo>
                      <a:pt x="47" y="17"/>
                    </a:lnTo>
                    <a:lnTo>
                      <a:pt x="46" y="14"/>
                    </a:lnTo>
                    <a:lnTo>
                      <a:pt x="45" y="11"/>
                    </a:lnTo>
                    <a:lnTo>
                      <a:pt x="44" y="8"/>
                    </a:lnTo>
                    <a:lnTo>
                      <a:pt x="44" y="4"/>
                    </a:lnTo>
                    <a:lnTo>
                      <a:pt x="44" y="0"/>
                    </a:lnTo>
                    <a:lnTo>
                      <a:pt x="0" y="0"/>
                    </a:lnTo>
                    <a:lnTo>
                      <a:pt x="1" y="3"/>
                    </a:lnTo>
                    <a:lnTo>
                      <a:pt x="3" y="6"/>
                    </a:lnTo>
                    <a:lnTo>
                      <a:pt x="5" y="9"/>
                    </a:lnTo>
                    <a:lnTo>
                      <a:pt x="8" y="12"/>
                    </a:lnTo>
                    <a:lnTo>
                      <a:pt x="11" y="16"/>
                    </a:lnTo>
                    <a:lnTo>
                      <a:pt x="14" y="19"/>
                    </a:lnTo>
                    <a:lnTo>
                      <a:pt x="18" y="22"/>
                    </a:lnTo>
                    <a:lnTo>
                      <a:pt x="21" y="25"/>
                    </a:lnTo>
                    <a:lnTo>
                      <a:pt x="25" y="28"/>
                    </a:lnTo>
                    <a:lnTo>
                      <a:pt x="30" y="32"/>
                    </a:lnTo>
                    <a:lnTo>
                      <a:pt x="34" y="34"/>
                    </a:lnTo>
                    <a:lnTo>
                      <a:pt x="38" y="36"/>
                    </a:lnTo>
                    <a:lnTo>
                      <a:pt x="41" y="38"/>
                    </a:lnTo>
                    <a:lnTo>
                      <a:pt x="45" y="39"/>
                    </a:lnTo>
                    <a:lnTo>
                      <a:pt x="49" y="41"/>
                    </a:lnTo>
                    <a:lnTo>
                      <a:pt x="53" y="42"/>
                    </a:lnTo>
                    <a:lnTo>
                      <a:pt x="58" y="43"/>
                    </a:lnTo>
                    <a:lnTo>
                      <a:pt x="62" y="43"/>
                    </a:lnTo>
                    <a:lnTo>
                      <a:pt x="65" y="43"/>
                    </a:lnTo>
                    <a:lnTo>
                      <a:pt x="68" y="44"/>
                    </a:lnTo>
                    <a:lnTo>
                      <a:pt x="64" y="3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525" name="Freeform 545" descr="50%"/>
              <p:cNvSpPr>
                <a:spLocks/>
              </p:cNvSpPr>
              <p:nvPr/>
            </p:nvSpPr>
            <p:spPr bwMode="auto">
              <a:xfrm>
                <a:off x="3171" y="2649"/>
                <a:ext cx="36" cy="6"/>
              </a:xfrm>
              <a:custGeom>
                <a:avLst/>
                <a:gdLst>
                  <a:gd name="T0" fmla="*/ 0 w 36"/>
                  <a:gd name="T1" fmla="*/ 5 h 6"/>
                  <a:gd name="T2" fmla="*/ 0 w 36"/>
                  <a:gd name="T3" fmla="*/ 3 h 6"/>
                  <a:gd name="T4" fmla="*/ 1 w 36"/>
                  <a:gd name="T5" fmla="*/ 0 h 6"/>
                  <a:gd name="T6" fmla="*/ 35 w 36"/>
                  <a:gd name="T7" fmla="*/ 0 h 6"/>
                  <a:gd name="T8" fmla="*/ 35 w 36"/>
                  <a:gd name="T9" fmla="*/ 5 h 6"/>
                  <a:gd name="T10" fmla="*/ 0 w 36"/>
                  <a:gd name="T11" fmla="*/ 5 h 6"/>
                  <a:gd name="T12" fmla="*/ 0 60000 65536"/>
                  <a:gd name="T13" fmla="*/ 0 60000 65536"/>
                  <a:gd name="T14" fmla="*/ 0 60000 65536"/>
                  <a:gd name="T15" fmla="*/ 0 60000 65536"/>
                  <a:gd name="T16" fmla="*/ 0 60000 65536"/>
                  <a:gd name="T17" fmla="*/ 0 60000 65536"/>
                  <a:gd name="T18" fmla="*/ 0 w 36"/>
                  <a:gd name="T19" fmla="*/ 0 h 6"/>
                  <a:gd name="T20" fmla="*/ 36 w 36"/>
                  <a:gd name="T21" fmla="*/ 6 h 6"/>
                </a:gdLst>
                <a:ahLst/>
                <a:cxnLst>
                  <a:cxn ang="T12">
                    <a:pos x="T0" y="T1"/>
                  </a:cxn>
                  <a:cxn ang="T13">
                    <a:pos x="T2" y="T3"/>
                  </a:cxn>
                  <a:cxn ang="T14">
                    <a:pos x="T4" y="T5"/>
                  </a:cxn>
                  <a:cxn ang="T15">
                    <a:pos x="T6" y="T7"/>
                  </a:cxn>
                  <a:cxn ang="T16">
                    <a:pos x="T8" y="T9"/>
                  </a:cxn>
                  <a:cxn ang="T17">
                    <a:pos x="T10" y="T11"/>
                  </a:cxn>
                </a:cxnLst>
                <a:rect l="T18" t="T19" r="T20" b="T21"/>
                <a:pathLst>
                  <a:path w="36" h="6">
                    <a:moveTo>
                      <a:pt x="0" y="5"/>
                    </a:moveTo>
                    <a:lnTo>
                      <a:pt x="0" y="3"/>
                    </a:lnTo>
                    <a:lnTo>
                      <a:pt x="1" y="0"/>
                    </a:lnTo>
                    <a:lnTo>
                      <a:pt x="35" y="0"/>
                    </a:lnTo>
                    <a:lnTo>
                      <a:pt x="35" y="5"/>
                    </a:lnTo>
                    <a:lnTo>
                      <a:pt x="0" y="5"/>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6400" name="Freeform 546" descr="50%"/>
            <p:cNvSpPr>
              <a:spLocks/>
            </p:cNvSpPr>
            <p:nvPr/>
          </p:nvSpPr>
          <p:spPr bwMode="auto">
            <a:xfrm>
              <a:off x="5441951" y="4367215"/>
              <a:ext cx="92075" cy="73025"/>
            </a:xfrm>
            <a:custGeom>
              <a:avLst/>
              <a:gdLst>
                <a:gd name="T0" fmla="*/ 0 w 58"/>
                <a:gd name="T1" fmla="*/ 0 h 46"/>
                <a:gd name="T2" fmla="*/ 2 w 58"/>
                <a:gd name="T3" fmla="*/ 5 h 46"/>
                <a:gd name="T4" fmla="*/ 5 w 58"/>
                <a:gd name="T5" fmla="*/ 9 h 46"/>
                <a:gd name="T6" fmla="*/ 9 w 58"/>
                <a:gd name="T7" fmla="*/ 14 h 46"/>
                <a:gd name="T8" fmla="*/ 12 w 58"/>
                <a:gd name="T9" fmla="*/ 18 h 46"/>
                <a:gd name="T10" fmla="*/ 16 w 58"/>
                <a:gd name="T11" fmla="*/ 23 h 46"/>
                <a:gd name="T12" fmla="*/ 21 w 58"/>
                <a:gd name="T13" fmla="*/ 28 h 46"/>
                <a:gd name="T14" fmla="*/ 24 w 58"/>
                <a:gd name="T15" fmla="*/ 32 h 46"/>
                <a:gd name="T16" fmla="*/ 28 w 58"/>
                <a:gd name="T17" fmla="*/ 35 h 46"/>
                <a:gd name="T18" fmla="*/ 32 w 58"/>
                <a:gd name="T19" fmla="*/ 38 h 46"/>
                <a:gd name="T20" fmla="*/ 36 w 58"/>
                <a:gd name="T21" fmla="*/ 40 h 46"/>
                <a:gd name="T22" fmla="*/ 41 w 58"/>
                <a:gd name="T23" fmla="*/ 42 h 46"/>
                <a:gd name="T24" fmla="*/ 45 w 58"/>
                <a:gd name="T25" fmla="*/ 44 h 46"/>
                <a:gd name="T26" fmla="*/ 50 w 58"/>
                <a:gd name="T27" fmla="*/ 45 h 46"/>
                <a:gd name="T28" fmla="*/ 54 w 58"/>
                <a:gd name="T29" fmla="*/ 45 h 46"/>
                <a:gd name="T30" fmla="*/ 57 w 58"/>
                <a:gd name="T31" fmla="*/ 44 h 46"/>
                <a:gd name="T32" fmla="*/ 54 w 58"/>
                <a:gd name="T33" fmla="*/ 41 h 46"/>
                <a:gd name="T34" fmla="*/ 51 w 58"/>
                <a:gd name="T35" fmla="*/ 37 h 46"/>
                <a:gd name="T36" fmla="*/ 48 w 58"/>
                <a:gd name="T37" fmla="*/ 33 h 46"/>
                <a:gd name="T38" fmla="*/ 45 w 58"/>
                <a:gd name="T39" fmla="*/ 29 h 46"/>
                <a:gd name="T40" fmla="*/ 42 w 58"/>
                <a:gd name="T41" fmla="*/ 24 h 46"/>
                <a:gd name="T42" fmla="*/ 40 w 58"/>
                <a:gd name="T43" fmla="*/ 20 h 46"/>
                <a:gd name="T44" fmla="*/ 38 w 58"/>
                <a:gd name="T45" fmla="*/ 16 h 46"/>
                <a:gd name="T46" fmla="*/ 37 w 58"/>
                <a:gd name="T47" fmla="*/ 10 h 46"/>
                <a:gd name="T48" fmla="*/ 37 w 58"/>
                <a:gd name="T49" fmla="*/ 5 h 46"/>
                <a:gd name="T50" fmla="*/ 37 w 58"/>
                <a:gd name="T51" fmla="*/ 1 h 46"/>
                <a:gd name="T52" fmla="*/ 0 w 58"/>
                <a:gd name="T53" fmla="*/ 0 h 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
                <a:gd name="T82" fmla="*/ 0 h 46"/>
                <a:gd name="T83" fmla="*/ 58 w 58"/>
                <a:gd name="T84" fmla="*/ 46 h 4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 h="46">
                  <a:moveTo>
                    <a:pt x="0" y="0"/>
                  </a:moveTo>
                  <a:lnTo>
                    <a:pt x="2" y="5"/>
                  </a:lnTo>
                  <a:lnTo>
                    <a:pt x="5" y="9"/>
                  </a:lnTo>
                  <a:lnTo>
                    <a:pt x="9" y="14"/>
                  </a:lnTo>
                  <a:lnTo>
                    <a:pt x="12" y="18"/>
                  </a:lnTo>
                  <a:lnTo>
                    <a:pt x="16" y="23"/>
                  </a:lnTo>
                  <a:lnTo>
                    <a:pt x="21" y="28"/>
                  </a:lnTo>
                  <a:lnTo>
                    <a:pt x="24" y="32"/>
                  </a:lnTo>
                  <a:lnTo>
                    <a:pt x="28" y="35"/>
                  </a:lnTo>
                  <a:lnTo>
                    <a:pt x="32" y="38"/>
                  </a:lnTo>
                  <a:lnTo>
                    <a:pt x="36" y="40"/>
                  </a:lnTo>
                  <a:lnTo>
                    <a:pt x="41" y="42"/>
                  </a:lnTo>
                  <a:lnTo>
                    <a:pt x="45" y="44"/>
                  </a:lnTo>
                  <a:lnTo>
                    <a:pt x="50" y="45"/>
                  </a:lnTo>
                  <a:lnTo>
                    <a:pt x="54" y="45"/>
                  </a:lnTo>
                  <a:lnTo>
                    <a:pt x="57" y="44"/>
                  </a:lnTo>
                  <a:lnTo>
                    <a:pt x="54" y="41"/>
                  </a:lnTo>
                  <a:lnTo>
                    <a:pt x="51" y="37"/>
                  </a:lnTo>
                  <a:lnTo>
                    <a:pt x="48" y="33"/>
                  </a:lnTo>
                  <a:lnTo>
                    <a:pt x="45" y="29"/>
                  </a:lnTo>
                  <a:lnTo>
                    <a:pt x="42" y="24"/>
                  </a:lnTo>
                  <a:lnTo>
                    <a:pt x="40" y="20"/>
                  </a:lnTo>
                  <a:lnTo>
                    <a:pt x="38" y="16"/>
                  </a:lnTo>
                  <a:lnTo>
                    <a:pt x="37" y="10"/>
                  </a:lnTo>
                  <a:lnTo>
                    <a:pt x="37" y="5"/>
                  </a:lnTo>
                  <a:lnTo>
                    <a:pt x="37"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01" name="Freeform 547" descr="50%"/>
            <p:cNvSpPr>
              <a:spLocks/>
            </p:cNvSpPr>
            <p:nvPr/>
          </p:nvSpPr>
          <p:spPr bwMode="auto">
            <a:xfrm>
              <a:off x="5249863" y="4195765"/>
              <a:ext cx="763588" cy="230188"/>
            </a:xfrm>
            <a:custGeom>
              <a:avLst/>
              <a:gdLst>
                <a:gd name="T0" fmla="*/ 5 w 481"/>
                <a:gd name="T1" fmla="*/ 85 h 145"/>
                <a:gd name="T2" fmla="*/ 20 w 481"/>
                <a:gd name="T3" fmla="*/ 80 h 145"/>
                <a:gd name="T4" fmla="*/ 42 w 481"/>
                <a:gd name="T5" fmla="*/ 73 h 145"/>
                <a:gd name="T6" fmla="*/ 65 w 481"/>
                <a:gd name="T7" fmla="*/ 68 h 145"/>
                <a:gd name="T8" fmla="*/ 89 w 481"/>
                <a:gd name="T9" fmla="*/ 63 h 145"/>
                <a:gd name="T10" fmla="*/ 112 w 481"/>
                <a:gd name="T11" fmla="*/ 58 h 145"/>
                <a:gd name="T12" fmla="*/ 132 w 481"/>
                <a:gd name="T13" fmla="*/ 54 h 145"/>
                <a:gd name="T14" fmla="*/ 143 w 481"/>
                <a:gd name="T15" fmla="*/ 48 h 145"/>
                <a:gd name="T16" fmla="*/ 155 w 481"/>
                <a:gd name="T17" fmla="*/ 37 h 145"/>
                <a:gd name="T18" fmla="*/ 171 w 481"/>
                <a:gd name="T19" fmla="*/ 20 h 145"/>
                <a:gd name="T20" fmla="*/ 188 w 481"/>
                <a:gd name="T21" fmla="*/ 5 h 145"/>
                <a:gd name="T22" fmla="*/ 200 w 481"/>
                <a:gd name="T23" fmla="*/ 17 h 145"/>
                <a:gd name="T24" fmla="*/ 207 w 481"/>
                <a:gd name="T25" fmla="*/ 43 h 145"/>
                <a:gd name="T26" fmla="*/ 211 w 481"/>
                <a:gd name="T27" fmla="*/ 53 h 145"/>
                <a:gd name="T28" fmla="*/ 239 w 481"/>
                <a:gd name="T29" fmla="*/ 57 h 145"/>
                <a:gd name="T30" fmla="*/ 267 w 481"/>
                <a:gd name="T31" fmla="*/ 63 h 145"/>
                <a:gd name="T32" fmla="*/ 288 w 481"/>
                <a:gd name="T33" fmla="*/ 63 h 145"/>
                <a:gd name="T34" fmla="*/ 310 w 481"/>
                <a:gd name="T35" fmla="*/ 58 h 145"/>
                <a:gd name="T36" fmla="*/ 327 w 481"/>
                <a:gd name="T37" fmla="*/ 70 h 145"/>
                <a:gd name="T38" fmla="*/ 344 w 481"/>
                <a:gd name="T39" fmla="*/ 75 h 145"/>
                <a:gd name="T40" fmla="*/ 365 w 481"/>
                <a:gd name="T41" fmla="*/ 75 h 145"/>
                <a:gd name="T42" fmla="*/ 388 w 481"/>
                <a:gd name="T43" fmla="*/ 66 h 145"/>
                <a:gd name="T44" fmla="*/ 413 w 481"/>
                <a:gd name="T45" fmla="*/ 45 h 145"/>
                <a:gd name="T46" fmla="*/ 442 w 481"/>
                <a:gd name="T47" fmla="*/ 20 h 145"/>
                <a:gd name="T48" fmla="*/ 471 w 481"/>
                <a:gd name="T49" fmla="*/ 11 h 145"/>
                <a:gd name="T50" fmla="*/ 472 w 481"/>
                <a:gd name="T51" fmla="*/ 19 h 145"/>
                <a:gd name="T52" fmla="*/ 458 w 481"/>
                <a:gd name="T53" fmla="*/ 37 h 145"/>
                <a:gd name="T54" fmla="*/ 442 w 481"/>
                <a:gd name="T55" fmla="*/ 54 h 145"/>
                <a:gd name="T56" fmla="*/ 431 w 481"/>
                <a:gd name="T57" fmla="*/ 71 h 145"/>
                <a:gd name="T58" fmla="*/ 431 w 481"/>
                <a:gd name="T59" fmla="*/ 89 h 145"/>
                <a:gd name="T60" fmla="*/ 443 w 481"/>
                <a:gd name="T61" fmla="*/ 108 h 145"/>
                <a:gd name="T62" fmla="*/ 457 w 481"/>
                <a:gd name="T63" fmla="*/ 122 h 145"/>
                <a:gd name="T64" fmla="*/ 470 w 481"/>
                <a:gd name="T65" fmla="*/ 133 h 145"/>
                <a:gd name="T66" fmla="*/ 471 w 481"/>
                <a:gd name="T67" fmla="*/ 138 h 145"/>
                <a:gd name="T68" fmla="*/ 453 w 481"/>
                <a:gd name="T69" fmla="*/ 138 h 145"/>
                <a:gd name="T70" fmla="*/ 437 w 481"/>
                <a:gd name="T71" fmla="*/ 134 h 145"/>
                <a:gd name="T72" fmla="*/ 421 w 481"/>
                <a:gd name="T73" fmla="*/ 126 h 145"/>
                <a:gd name="T74" fmla="*/ 396 w 481"/>
                <a:gd name="T75" fmla="*/ 109 h 145"/>
                <a:gd name="T76" fmla="*/ 365 w 481"/>
                <a:gd name="T77" fmla="*/ 107 h 145"/>
                <a:gd name="T78" fmla="*/ 328 w 481"/>
                <a:gd name="T79" fmla="*/ 111 h 145"/>
                <a:gd name="T80" fmla="*/ 304 w 481"/>
                <a:gd name="T81" fmla="*/ 121 h 145"/>
                <a:gd name="T82" fmla="*/ 296 w 481"/>
                <a:gd name="T83" fmla="*/ 132 h 145"/>
                <a:gd name="T84" fmla="*/ 263 w 481"/>
                <a:gd name="T85" fmla="*/ 131 h 145"/>
                <a:gd name="T86" fmla="*/ 235 w 481"/>
                <a:gd name="T87" fmla="*/ 140 h 145"/>
                <a:gd name="T88" fmla="*/ 130 w 481"/>
                <a:gd name="T89" fmla="*/ 144 h 145"/>
                <a:gd name="T90" fmla="*/ 70 w 481"/>
                <a:gd name="T91" fmla="*/ 138 h 145"/>
                <a:gd name="T92" fmla="*/ 17 w 481"/>
                <a:gd name="T93" fmla="*/ 120 h 145"/>
                <a:gd name="T94" fmla="*/ 17 w 481"/>
                <a:gd name="T95" fmla="*/ 110 h 145"/>
                <a:gd name="T96" fmla="*/ 5 w 481"/>
                <a:gd name="T97" fmla="*/ 99 h 145"/>
                <a:gd name="T98" fmla="*/ 1 w 481"/>
                <a:gd name="T99" fmla="*/ 92 h 14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81"/>
                <a:gd name="T151" fmla="*/ 0 h 145"/>
                <a:gd name="T152" fmla="*/ 481 w 481"/>
                <a:gd name="T153" fmla="*/ 145 h 14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81" h="145">
                  <a:moveTo>
                    <a:pt x="0" y="89"/>
                  </a:moveTo>
                  <a:lnTo>
                    <a:pt x="2" y="88"/>
                  </a:lnTo>
                  <a:lnTo>
                    <a:pt x="5" y="85"/>
                  </a:lnTo>
                  <a:lnTo>
                    <a:pt x="11" y="83"/>
                  </a:lnTo>
                  <a:lnTo>
                    <a:pt x="15" y="82"/>
                  </a:lnTo>
                  <a:lnTo>
                    <a:pt x="20" y="80"/>
                  </a:lnTo>
                  <a:lnTo>
                    <a:pt x="27" y="77"/>
                  </a:lnTo>
                  <a:lnTo>
                    <a:pt x="35" y="75"/>
                  </a:lnTo>
                  <a:lnTo>
                    <a:pt x="42" y="73"/>
                  </a:lnTo>
                  <a:lnTo>
                    <a:pt x="49" y="71"/>
                  </a:lnTo>
                  <a:lnTo>
                    <a:pt x="57" y="69"/>
                  </a:lnTo>
                  <a:lnTo>
                    <a:pt x="65" y="68"/>
                  </a:lnTo>
                  <a:lnTo>
                    <a:pt x="74" y="66"/>
                  </a:lnTo>
                  <a:lnTo>
                    <a:pt x="81" y="64"/>
                  </a:lnTo>
                  <a:lnTo>
                    <a:pt x="89" y="63"/>
                  </a:lnTo>
                  <a:lnTo>
                    <a:pt x="95" y="62"/>
                  </a:lnTo>
                  <a:lnTo>
                    <a:pt x="105" y="60"/>
                  </a:lnTo>
                  <a:lnTo>
                    <a:pt x="112" y="58"/>
                  </a:lnTo>
                  <a:lnTo>
                    <a:pt x="120" y="57"/>
                  </a:lnTo>
                  <a:lnTo>
                    <a:pt x="126" y="56"/>
                  </a:lnTo>
                  <a:lnTo>
                    <a:pt x="132" y="54"/>
                  </a:lnTo>
                  <a:lnTo>
                    <a:pt x="137" y="52"/>
                  </a:lnTo>
                  <a:lnTo>
                    <a:pt x="140" y="51"/>
                  </a:lnTo>
                  <a:lnTo>
                    <a:pt x="143" y="48"/>
                  </a:lnTo>
                  <a:lnTo>
                    <a:pt x="147" y="45"/>
                  </a:lnTo>
                  <a:lnTo>
                    <a:pt x="150" y="41"/>
                  </a:lnTo>
                  <a:lnTo>
                    <a:pt x="155" y="37"/>
                  </a:lnTo>
                  <a:lnTo>
                    <a:pt x="160" y="31"/>
                  </a:lnTo>
                  <a:lnTo>
                    <a:pt x="165" y="25"/>
                  </a:lnTo>
                  <a:lnTo>
                    <a:pt x="171" y="20"/>
                  </a:lnTo>
                  <a:lnTo>
                    <a:pt x="176" y="14"/>
                  </a:lnTo>
                  <a:lnTo>
                    <a:pt x="182" y="10"/>
                  </a:lnTo>
                  <a:lnTo>
                    <a:pt x="188" y="5"/>
                  </a:lnTo>
                  <a:lnTo>
                    <a:pt x="195" y="0"/>
                  </a:lnTo>
                  <a:lnTo>
                    <a:pt x="197" y="9"/>
                  </a:lnTo>
                  <a:lnTo>
                    <a:pt x="200" y="17"/>
                  </a:lnTo>
                  <a:lnTo>
                    <a:pt x="203" y="26"/>
                  </a:lnTo>
                  <a:lnTo>
                    <a:pt x="205" y="35"/>
                  </a:lnTo>
                  <a:lnTo>
                    <a:pt x="207" y="43"/>
                  </a:lnTo>
                  <a:lnTo>
                    <a:pt x="206" y="47"/>
                  </a:lnTo>
                  <a:lnTo>
                    <a:pt x="203" y="51"/>
                  </a:lnTo>
                  <a:lnTo>
                    <a:pt x="211" y="53"/>
                  </a:lnTo>
                  <a:lnTo>
                    <a:pt x="218" y="54"/>
                  </a:lnTo>
                  <a:lnTo>
                    <a:pt x="228" y="56"/>
                  </a:lnTo>
                  <a:lnTo>
                    <a:pt x="239" y="57"/>
                  </a:lnTo>
                  <a:lnTo>
                    <a:pt x="249" y="60"/>
                  </a:lnTo>
                  <a:lnTo>
                    <a:pt x="258" y="61"/>
                  </a:lnTo>
                  <a:lnTo>
                    <a:pt x="267" y="63"/>
                  </a:lnTo>
                  <a:lnTo>
                    <a:pt x="275" y="64"/>
                  </a:lnTo>
                  <a:lnTo>
                    <a:pt x="282" y="64"/>
                  </a:lnTo>
                  <a:lnTo>
                    <a:pt x="288" y="63"/>
                  </a:lnTo>
                  <a:lnTo>
                    <a:pt x="293" y="60"/>
                  </a:lnTo>
                  <a:lnTo>
                    <a:pt x="298" y="56"/>
                  </a:lnTo>
                  <a:lnTo>
                    <a:pt x="310" y="58"/>
                  </a:lnTo>
                  <a:lnTo>
                    <a:pt x="323" y="61"/>
                  </a:lnTo>
                  <a:lnTo>
                    <a:pt x="334" y="63"/>
                  </a:lnTo>
                  <a:lnTo>
                    <a:pt x="327" y="70"/>
                  </a:lnTo>
                  <a:lnTo>
                    <a:pt x="331" y="72"/>
                  </a:lnTo>
                  <a:lnTo>
                    <a:pt x="337" y="74"/>
                  </a:lnTo>
                  <a:lnTo>
                    <a:pt x="344" y="75"/>
                  </a:lnTo>
                  <a:lnTo>
                    <a:pt x="351" y="76"/>
                  </a:lnTo>
                  <a:lnTo>
                    <a:pt x="358" y="76"/>
                  </a:lnTo>
                  <a:lnTo>
                    <a:pt x="365" y="75"/>
                  </a:lnTo>
                  <a:lnTo>
                    <a:pt x="373" y="73"/>
                  </a:lnTo>
                  <a:lnTo>
                    <a:pt x="381" y="71"/>
                  </a:lnTo>
                  <a:lnTo>
                    <a:pt x="388" y="66"/>
                  </a:lnTo>
                  <a:lnTo>
                    <a:pt x="397" y="60"/>
                  </a:lnTo>
                  <a:lnTo>
                    <a:pt x="404" y="54"/>
                  </a:lnTo>
                  <a:lnTo>
                    <a:pt x="413" y="45"/>
                  </a:lnTo>
                  <a:lnTo>
                    <a:pt x="422" y="35"/>
                  </a:lnTo>
                  <a:lnTo>
                    <a:pt x="433" y="27"/>
                  </a:lnTo>
                  <a:lnTo>
                    <a:pt x="442" y="20"/>
                  </a:lnTo>
                  <a:lnTo>
                    <a:pt x="451" y="15"/>
                  </a:lnTo>
                  <a:lnTo>
                    <a:pt x="460" y="12"/>
                  </a:lnTo>
                  <a:lnTo>
                    <a:pt x="471" y="11"/>
                  </a:lnTo>
                  <a:lnTo>
                    <a:pt x="480" y="11"/>
                  </a:lnTo>
                  <a:lnTo>
                    <a:pt x="475" y="15"/>
                  </a:lnTo>
                  <a:lnTo>
                    <a:pt x="472" y="19"/>
                  </a:lnTo>
                  <a:lnTo>
                    <a:pt x="470" y="22"/>
                  </a:lnTo>
                  <a:lnTo>
                    <a:pt x="463" y="32"/>
                  </a:lnTo>
                  <a:lnTo>
                    <a:pt x="458" y="37"/>
                  </a:lnTo>
                  <a:lnTo>
                    <a:pt x="452" y="42"/>
                  </a:lnTo>
                  <a:lnTo>
                    <a:pt x="446" y="48"/>
                  </a:lnTo>
                  <a:lnTo>
                    <a:pt x="442" y="54"/>
                  </a:lnTo>
                  <a:lnTo>
                    <a:pt x="438" y="60"/>
                  </a:lnTo>
                  <a:lnTo>
                    <a:pt x="434" y="66"/>
                  </a:lnTo>
                  <a:lnTo>
                    <a:pt x="431" y="71"/>
                  </a:lnTo>
                  <a:lnTo>
                    <a:pt x="430" y="77"/>
                  </a:lnTo>
                  <a:lnTo>
                    <a:pt x="429" y="83"/>
                  </a:lnTo>
                  <a:lnTo>
                    <a:pt x="431" y="89"/>
                  </a:lnTo>
                  <a:lnTo>
                    <a:pt x="434" y="96"/>
                  </a:lnTo>
                  <a:lnTo>
                    <a:pt x="438" y="102"/>
                  </a:lnTo>
                  <a:lnTo>
                    <a:pt x="443" y="108"/>
                  </a:lnTo>
                  <a:lnTo>
                    <a:pt x="447" y="112"/>
                  </a:lnTo>
                  <a:lnTo>
                    <a:pt x="452" y="116"/>
                  </a:lnTo>
                  <a:lnTo>
                    <a:pt x="457" y="122"/>
                  </a:lnTo>
                  <a:lnTo>
                    <a:pt x="463" y="127"/>
                  </a:lnTo>
                  <a:lnTo>
                    <a:pt x="467" y="130"/>
                  </a:lnTo>
                  <a:lnTo>
                    <a:pt x="470" y="133"/>
                  </a:lnTo>
                  <a:lnTo>
                    <a:pt x="474" y="135"/>
                  </a:lnTo>
                  <a:lnTo>
                    <a:pt x="476" y="138"/>
                  </a:lnTo>
                  <a:lnTo>
                    <a:pt x="471" y="138"/>
                  </a:lnTo>
                  <a:lnTo>
                    <a:pt x="464" y="138"/>
                  </a:lnTo>
                  <a:lnTo>
                    <a:pt x="458" y="138"/>
                  </a:lnTo>
                  <a:lnTo>
                    <a:pt x="453" y="138"/>
                  </a:lnTo>
                  <a:lnTo>
                    <a:pt x="446" y="137"/>
                  </a:lnTo>
                  <a:lnTo>
                    <a:pt x="441" y="135"/>
                  </a:lnTo>
                  <a:lnTo>
                    <a:pt x="437" y="134"/>
                  </a:lnTo>
                  <a:lnTo>
                    <a:pt x="432" y="131"/>
                  </a:lnTo>
                  <a:lnTo>
                    <a:pt x="426" y="129"/>
                  </a:lnTo>
                  <a:lnTo>
                    <a:pt x="421" y="126"/>
                  </a:lnTo>
                  <a:lnTo>
                    <a:pt x="412" y="119"/>
                  </a:lnTo>
                  <a:lnTo>
                    <a:pt x="405" y="115"/>
                  </a:lnTo>
                  <a:lnTo>
                    <a:pt x="396" y="109"/>
                  </a:lnTo>
                  <a:lnTo>
                    <a:pt x="387" y="108"/>
                  </a:lnTo>
                  <a:lnTo>
                    <a:pt x="378" y="108"/>
                  </a:lnTo>
                  <a:lnTo>
                    <a:pt x="365" y="107"/>
                  </a:lnTo>
                  <a:lnTo>
                    <a:pt x="354" y="108"/>
                  </a:lnTo>
                  <a:lnTo>
                    <a:pt x="341" y="109"/>
                  </a:lnTo>
                  <a:lnTo>
                    <a:pt x="328" y="111"/>
                  </a:lnTo>
                  <a:lnTo>
                    <a:pt x="314" y="115"/>
                  </a:lnTo>
                  <a:lnTo>
                    <a:pt x="306" y="118"/>
                  </a:lnTo>
                  <a:lnTo>
                    <a:pt x="304" y="121"/>
                  </a:lnTo>
                  <a:lnTo>
                    <a:pt x="306" y="124"/>
                  </a:lnTo>
                  <a:lnTo>
                    <a:pt x="312" y="128"/>
                  </a:lnTo>
                  <a:lnTo>
                    <a:pt x="296" y="132"/>
                  </a:lnTo>
                  <a:lnTo>
                    <a:pt x="274" y="138"/>
                  </a:lnTo>
                  <a:lnTo>
                    <a:pt x="269" y="134"/>
                  </a:lnTo>
                  <a:lnTo>
                    <a:pt x="263" y="131"/>
                  </a:lnTo>
                  <a:lnTo>
                    <a:pt x="257" y="129"/>
                  </a:lnTo>
                  <a:lnTo>
                    <a:pt x="247" y="129"/>
                  </a:lnTo>
                  <a:lnTo>
                    <a:pt x="235" y="140"/>
                  </a:lnTo>
                  <a:lnTo>
                    <a:pt x="224" y="132"/>
                  </a:lnTo>
                  <a:lnTo>
                    <a:pt x="145" y="143"/>
                  </a:lnTo>
                  <a:lnTo>
                    <a:pt x="130" y="144"/>
                  </a:lnTo>
                  <a:lnTo>
                    <a:pt x="115" y="143"/>
                  </a:lnTo>
                  <a:lnTo>
                    <a:pt x="100" y="141"/>
                  </a:lnTo>
                  <a:lnTo>
                    <a:pt x="70" y="138"/>
                  </a:lnTo>
                  <a:lnTo>
                    <a:pt x="42" y="130"/>
                  </a:lnTo>
                  <a:lnTo>
                    <a:pt x="27" y="125"/>
                  </a:lnTo>
                  <a:lnTo>
                    <a:pt x="17" y="120"/>
                  </a:lnTo>
                  <a:lnTo>
                    <a:pt x="28" y="117"/>
                  </a:lnTo>
                  <a:lnTo>
                    <a:pt x="21" y="113"/>
                  </a:lnTo>
                  <a:lnTo>
                    <a:pt x="17" y="110"/>
                  </a:lnTo>
                  <a:lnTo>
                    <a:pt x="9" y="104"/>
                  </a:lnTo>
                  <a:lnTo>
                    <a:pt x="8" y="102"/>
                  </a:lnTo>
                  <a:lnTo>
                    <a:pt x="5" y="99"/>
                  </a:lnTo>
                  <a:lnTo>
                    <a:pt x="4" y="97"/>
                  </a:lnTo>
                  <a:lnTo>
                    <a:pt x="2" y="94"/>
                  </a:lnTo>
                  <a:lnTo>
                    <a:pt x="1" y="92"/>
                  </a:lnTo>
                  <a:lnTo>
                    <a:pt x="0" y="8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6402" name="Group 548"/>
            <p:cNvGrpSpPr>
              <a:grpSpLocks/>
            </p:cNvGrpSpPr>
            <p:nvPr/>
          </p:nvGrpSpPr>
          <p:grpSpPr bwMode="auto">
            <a:xfrm>
              <a:off x="5313363" y="4341815"/>
              <a:ext cx="11113" cy="11113"/>
              <a:chOff x="2585" y="2625"/>
              <a:chExt cx="7" cy="7"/>
            </a:xfrm>
          </p:grpSpPr>
          <p:sp>
            <p:nvSpPr>
              <p:cNvPr id="16522" name="Oval 549" descr="50%"/>
              <p:cNvSpPr>
                <a:spLocks noChangeArrowheads="1"/>
              </p:cNvSpPr>
              <p:nvPr/>
            </p:nvSpPr>
            <p:spPr bwMode="auto">
              <a:xfrm>
                <a:off x="2585" y="2625"/>
                <a:ext cx="7" cy="7"/>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6523" name="Arc 550" descr="50%"/>
              <p:cNvSpPr>
                <a:spLocks/>
              </p:cNvSpPr>
              <p:nvPr/>
            </p:nvSpPr>
            <p:spPr bwMode="auto">
              <a:xfrm>
                <a:off x="2589" y="2628"/>
                <a:ext cx="2"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6403" name="Group 551"/>
            <p:cNvGrpSpPr>
              <a:grpSpLocks/>
            </p:cNvGrpSpPr>
            <p:nvPr/>
          </p:nvGrpSpPr>
          <p:grpSpPr bwMode="auto">
            <a:xfrm>
              <a:off x="5356226" y="4367215"/>
              <a:ext cx="47625" cy="20638"/>
              <a:chOff x="2612" y="2641"/>
              <a:chExt cx="30" cy="13"/>
            </a:xfrm>
          </p:grpSpPr>
          <p:sp>
            <p:nvSpPr>
              <p:cNvPr id="16517" name="Arc 552" descr="50%"/>
              <p:cNvSpPr>
                <a:spLocks/>
              </p:cNvSpPr>
              <p:nvPr/>
            </p:nvSpPr>
            <p:spPr bwMode="auto">
              <a:xfrm>
                <a:off x="2620" y="2641"/>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18" name="Arc 553" descr="50%"/>
              <p:cNvSpPr>
                <a:spLocks/>
              </p:cNvSpPr>
              <p:nvPr/>
            </p:nvSpPr>
            <p:spPr bwMode="auto">
              <a:xfrm>
                <a:off x="2612" y="2641"/>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19" name="Arc 554" descr="50%"/>
              <p:cNvSpPr>
                <a:spLocks/>
              </p:cNvSpPr>
              <p:nvPr/>
            </p:nvSpPr>
            <p:spPr bwMode="auto">
              <a:xfrm>
                <a:off x="2625" y="2641"/>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20" name="Arc 555" descr="50%"/>
              <p:cNvSpPr>
                <a:spLocks/>
              </p:cNvSpPr>
              <p:nvPr/>
            </p:nvSpPr>
            <p:spPr bwMode="auto">
              <a:xfrm>
                <a:off x="2633" y="2641"/>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21" name="Arc 556" descr="50%"/>
              <p:cNvSpPr>
                <a:spLocks/>
              </p:cNvSpPr>
              <p:nvPr/>
            </p:nvSpPr>
            <p:spPr bwMode="auto">
              <a:xfrm>
                <a:off x="2640" y="2641"/>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6404" name="Freeform 557" descr="50%"/>
            <p:cNvSpPr>
              <a:spLocks/>
            </p:cNvSpPr>
            <p:nvPr/>
          </p:nvSpPr>
          <p:spPr bwMode="auto">
            <a:xfrm>
              <a:off x="5251451" y="4197352"/>
              <a:ext cx="747713" cy="144463"/>
            </a:xfrm>
            <a:custGeom>
              <a:avLst/>
              <a:gdLst>
                <a:gd name="T0" fmla="*/ 10 w 471"/>
                <a:gd name="T1" fmla="*/ 76 h 91"/>
                <a:gd name="T2" fmla="*/ 32 w 471"/>
                <a:gd name="T3" fmla="*/ 69 h 91"/>
                <a:gd name="T4" fmla="*/ 63 w 471"/>
                <a:gd name="T5" fmla="*/ 62 h 91"/>
                <a:gd name="T6" fmla="*/ 94 w 471"/>
                <a:gd name="T7" fmla="*/ 57 h 91"/>
                <a:gd name="T8" fmla="*/ 125 w 471"/>
                <a:gd name="T9" fmla="*/ 51 h 91"/>
                <a:gd name="T10" fmla="*/ 142 w 471"/>
                <a:gd name="T11" fmla="*/ 43 h 91"/>
                <a:gd name="T12" fmla="*/ 157 w 471"/>
                <a:gd name="T13" fmla="*/ 28 h 91"/>
                <a:gd name="T14" fmla="*/ 180 w 471"/>
                <a:gd name="T15" fmla="*/ 8 h 91"/>
                <a:gd name="T16" fmla="*/ 196 w 471"/>
                <a:gd name="T17" fmla="*/ 17 h 91"/>
                <a:gd name="T18" fmla="*/ 203 w 471"/>
                <a:gd name="T19" fmla="*/ 39 h 91"/>
                <a:gd name="T20" fmla="*/ 214 w 471"/>
                <a:gd name="T21" fmla="*/ 50 h 91"/>
                <a:gd name="T22" fmla="*/ 253 w 471"/>
                <a:gd name="T23" fmla="*/ 56 h 91"/>
                <a:gd name="T24" fmla="*/ 282 w 471"/>
                <a:gd name="T25" fmla="*/ 58 h 91"/>
                <a:gd name="T26" fmla="*/ 317 w 471"/>
                <a:gd name="T27" fmla="*/ 56 h 91"/>
                <a:gd name="T28" fmla="*/ 331 w 471"/>
                <a:gd name="T29" fmla="*/ 68 h 91"/>
                <a:gd name="T30" fmla="*/ 359 w 471"/>
                <a:gd name="T31" fmla="*/ 69 h 91"/>
                <a:gd name="T32" fmla="*/ 390 w 471"/>
                <a:gd name="T33" fmla="*/ 55 h 91"/>
                <a:gd name="T34" fmla="*/ 415 w 471"/>
                <a:gd name="T35" fmla="*/ 32 h 91"/>
                <a:gd name="T36" fmla="*/ 435 w 471"/>
                <a:gd name="T37" fmla="*/ 18 h 91"/>
                <a:gd name="T38" fmla="*/ 452 w 471"/>
                <a:gd name="T39" fmla="*/ 11 h 91"/>
                <a:gd name="T40" fmla="*/ 467 w 471"/>
                <a:gd name="T41" fmla="*/ 13 h 91"/>
                <a:gd name="T42" fmla="*/ 455 w 471"/>
                <a:gd name="T43" fmla="*/ 28 h 91"/>
                <a:gd name="T44" fmla="*/ 439 w 471"/>
                <a:gd name="T45" fmla="*/ 42 h 91"/>
                <a:gd name="T46" fmla="*/ 430 w 471"/>
                <a:gd name="T47" fmla="*/ 54 h 91"/>
                <a:gd name="T48" fmla="*/ 423 w 471"/>
                <a:gd name="T49" fmla="*/ 64 h 91"/>
                <a:gd name="T50" fmla="*/ 421 w 471"/>
                <a:gd name="T51" fmla="*/ 76 h 91"/>
                <a:gd name="T52" fmla="*/ 408 w 471"/>
                <a:gd name="T53" fmla="*/ 73 h 91"/>
                <a:gd name="T54" fmla="*/ 395 w 471"/>
                <a:gd name="T55" fmla="*/ 77 h 91"/>
                <a:gd name="T56" fmla="*/ 382 w 471"/>
                <a:gd name="T57" fmla="*/ 76 h 91"/>
                <a:gd name="T58" fmla="*/ 366 w 471"/>
                <a:gd name="T59" fmla="*/ 77 h 91"/>
                <a:gd name="T60" fmla="*/ 350 w 471"/>
                <a:gd name="T61" fmla="*/ 75 h 91"/>
                <a:gd name="T62" fmla="*/ 332 w 471"/>
                <a:gd name="T63" fmla="*/ 76 h 91"/>
                <a:gd name="T64" fmla="*/ 314 w 471"/>
                <a:gd name="T65" fmla="*/ 79 h 91"/>
                <a:gd name="T66" fmla="*/ 296 w 471"/>
                <a:gd name="T67" fmla="*/ 80 h 91"/>
                <a:gd name="T68" fmla="*/ 278 w 471"/>
                <a:gd name="T69" fmla="*/ 80 h 91"/>
                <a:gd name="T70" fmla="*/ 262 w 471"/>
                <a:gd name="T71" fmla="*/ 82 h 91"/>
                <a:gd name="T72" fmla="*/ 245 w 471"/>
                <a:gd name="T73" fmla="*/ 85 h 91"/>
                <a:gd name="T74" fmla="*/ 224 w 471"/>
                <a:gd name="T75" fmla="*/ 85 h 91"/>
                <a:gd name="T76" fmla="*/ 206 w 471"/>
                <a:gd name="T77" fmla="*/ 86 h 91"/>
                <a:gd name="T78" fmla="*/ 188 w 471"/>
                <a:gd name="T79" fmla="*/ 84 h 91"/>
                <a:gd name="T80" fmla="*/ 171 w 471"/>
                <a:gd name="T81" fmla="*/ 85 h 91"/>
                <a:gd name="T82" fmla="*/ 156 w 471"/>
                <a:gd name="T83" fmla="*/ 84 h 91"/>
                <a:gd name="T84" fmla="*/ 139 w 471"/>
                <a:gd name="T85" fmla="*/ 85 h 91"/>
                <a:gd name="T86" fmla="*/ 120 w 471"/>
                <a:gd name="T87" fmla="*/ 86 h 91"/>
                <a:gd name="T88" fmla="*/ 96 w 471"/>
                <a:gd name="T89" fmla="*/ 90 h 91"/>
                <a:gd name="T90" fmla="*/ 69 w 471"/>
                <a:gd name="T91" fmla="*/ 90 h 91"/>
                <a:gd name="T92" fmla="*/ 46 w 471"/>
                <a:gd name="T93" fmla="*/ 87 h 91"/>
                <a:gd name="T94" fmla="*/ 25 w 471"/>
                <a:gd name="T95" fmla="*/ 88 h 91"/>
                <a:gd name="T96" fmla="*/ 5 w 471"/>
                <a:gd name="T97" fmla="*/ 84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71"/>
                <a:gd name="T148" fmla="*/ 0 h 91"/>
                <a:gd name="T149" fmla="*/ 471 w 471"/>
                <a:gd name="T150" fmla="*/ 91 h 9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71" h="91">
                  <a:moveTo>
                    <a:pt x="0" y="82"/>
                  </a:moveTo>
                  <a:lnTo>
                    <a:pt x="3" y="80"/>
                  </a:lnTo>
                  <a:lnTo>
                    <a:pt x="6" y="78"/>
                  </a:lnTo>
                  <a:lnTo>
                    <a:pt x="10" y="76"/>
                  </a:lnTo>
                  <a:lnTo>
                    <a:pt x="14" y="75"/>
                  </a:lnTo>
                  <a:lnTo>
                    <a:pt x="19" y="73"/>
                  </a:lnTo>
                  <a:lnTo>
                    <a:pt x="27" y="72"/>
                  </a:lnTo>
                  <a:lnTo>
                    <a:pt x="32" y="69"/>
                  </a:lnTo>
                  <a:lnTo>
                    <a:pt x="39" y="67"/>
                  </a:lnTo>
                  <a:lnTo>
                    <a:pt x="47" y="65"/>
                  </a:lnTo>
                  <a:lnTo>
                    <a:pt x="55" y="63"/>
                  </a:lnTo>
                  <a:lnTo>
                    <a:pt x="63" y="62"/>
                  </a:lnTo>
                  <a:lnTo>
                    <a:pt x="71" y="61"/>
                  </a:lnTo>
                  <a:lnTo>
                    <a:pt x="79" y="60"/>
                  </a:lnTo>
                  <a:lnTo>
                    <a:pt x="87" y="58"/>
                  </a:lnTo>
                  <a:lnTo>
                    <a:pt x="94" y="57"/>
                  </a:lnTo>
                  <a:lnTo>
                    <a:pt x="101" y="55"/>
                  </a:lnTo>
                  <a:lnTo>
                    <a:pt x="110" y="54"/>
                  </a:lnTo>
                  <a:lnTo>
                    <a:pt x="117" y="52"/>
                  </a:lnTo>
                  <a:lnTo>
                    <a:pt x="125" y="51"/>
                  </a:lnTo>
                  <a:lnTo>
                    <a:pt x="130" y="50"/>
                  </a:lnTo>
                  <a:lnTo>
                    <a:pt x="135" y="49"/>
                  </a:lnTo>
                  <a:lnTo>
                    <a:pt x="139" y="46"/>
                  </a:lnTo>
                  <a:lnTo>
                    <a:pt x="142" y="43"/>
                  </a:lnTo>
                  <a:lnTo>
                    <a:pt x="145" y="40"/>
                  </a:lnTo>
                  <a:lnTo>
                    <a:pt x="147" y="38"/>
                  </a:lnTo>
                  <a:lnTo>
                    <a:pt x="152" y="33"/>
                  </a:lnTo>
                  <a:lnTo>
                    <a:pt x="157" y="28"/>
                  </a:lnTo>
                  <a:lnTo>
                    <a:pt x="162" y="23"/>
                  </a:lnTo>
                  <a:lnTo>
                    <a:pt x="168" y="18"/>
                  </a:lnTo>
                  <a:lnTo>
                    <a:pt x="173" y="13"/>
                  </a:lnTo>
                  <a:lnTo>
                    <a:pt x="180" y="8"/>
                  </a:lnTo>
                  <a:lnTo>
                    <a:pt x="186" y="4"/>
                  </a:lnTo>
                  <a:lnTo>
                    <a:pt x="191" y="0"/>
                  </a:lnTo>
                  <a:lnTo>
                    <a:pt x="193" y="8"/>
                  </a:lnTo>
                  <a:lnTo>
                    <a:pt x="196" y="17"/>
                  </a:lnTo>
                  <a:lnTo>
                    <a:pt x="199" y="24"/>
                  </a:lnTo>
                  <a:lnTo>
                    <a:pt x="201" y="32"/>
                  </a:lnTo>
                  <a:lnTo>
                    <a:pt x="202" y="36"/>
                  </a:lnTo>
                  <a:lnTo>
                    <a:pt x="203" y="39"/>
                  </a:lnTo>
                  <a:lnTo>
                    <a:pt x="202" y="43"/>
                  </a:lnTo>
                  <a:lnTo>
                    <a:pt x="199" y="47"/>
                  </a:lnTo>
                  <a:lnTo>
                    <a:pt x="206" y="49"/>
                  </a:lnTo>
                  <a:lnTo>
                    <a:pt x="214" y="50"/>
                  </a:lnTo>
                  <a:lnTo>
                    <a:pt x="224" y="51"/>
                  </a:lnTo>
                  <a:lnTo>
                    <a:pt x="234" y="53"/>
                  </a:lnTo>
                  <a:lnTo>
                    <a:pt x="245" y="55"/>
                  </a:lnTo>
                  <a:lnTo>
                    <a:pt x="253" y="56"/>
                  </a:lnTo>
                  <a:lnTo>
                    <a:pt x="262" y="58"/>
                  </a:lnTo>
                  <a:lnTo>
                    <a:pt x="269" y="59"/>
                  </a:lnTo>
                  <a:lnTo>
                    <a:pt x="276" y="59"/>
                  </a:lnTo>
                  <a:lnTo>
                    <a:pt x="282" y="58"/>
                  </a:lnTo>
                  <a:lnTo>
                    <a:pt x="288" y="55"/>
                  </a:lnTo>
                  <a:lnTo>
                    <a:pt x="293" y="51"/>
                  </a:lnTo>
                  <a:lnTo>
                    <a:pt x="305" y="53"/>
                  </a:lnTo>
                  <a:lnTo>
                    <a:pt x="317" y="56"/>
                  </a:lnTo>
                  <a:lnTo>
                    <a:pt x="326" y="58"/>
                  </a:lnTo>
                  <a:lnTo>
                    <a:pt x="321" y="64"/>
                  </a:lnTo>
                  <a:lnTo>
                    <a:pt x="325" y="66"/>
                  </a:lnTo>
                  <a:lnTo>
                    <a:pt x="331" y="68"/>
                  </a:lnTo>
                  <a:lnTo>
                    <a:pt x="338" y="69"/>
                  </a:lnTo>
                  <a:lnTo>
                    <a:pt x="345" y="70"/>
                  </a:lnTo>
                  <a:lnTo>
                    <a:pt x="352" y="70"/>
                  </a:lnTo>
                  <a:lnTo>
                    <a:pt x="359" y="69"/>
                  </a:lnTo>
                  <a:lnTo>
                    <a:pt x="366" y="68"/>
                  </a:lnTo>
                  <a:lnTo>
                    <a:pt x="374" y="65"/>
                  </a:lnTo>
                  <a:lnTo>
                    <a:pt x="382" y="61"/>
                  </a:lnTo>
                  <a:lnTo>
                    <a:pt x="390" y="55"/>
                  </a:lnTo>
                  <a:lnTo>
                    <a:pt x="397" y="49"/>
                  </a:lnTo>
                  <a:lnTo>
                    <a:pt x="405" y="41"/>
                  </a:lnTo>
                  <a:lnTo>
                    <a:pt x="409" y="38"/>
                  </a:lnTo>
                  <a:lnTo>
                    <a:pt x="415" y="32"/>
                  </a:lnTo>
                  <a:lnTo>
                    <a:pt x="420" y="28"/>
                  </a:lnTo>
                  <a:lnTo>
                    <a:pt x="425" y="25"/>
                  </a:lnTo>
                  <a:lnTo>
                    <a:pt x="430" y="21"/>
                  </a:lnTo>
                  <a:lnTo>
                    <a:pt x="435" y="18"/>
                  </a:lnTo>
                  <a:lnTo>
                    <a:pt x="440" y="17"/>
                  </a:lnTo>
                  <a:lnTo>
                    <a:pt x="443" y="14"/>
                  </a:lnTo>
                  <a:lnTo>
                    <a:pt x="447" y="13"/>
                  </a:lnTo>
                  <a:lnTo>
                    <a:pt x="452" y="11"/>
                  </a:lnTo>
                  <a:lnTo>
                    <a:pt x="456" y="11"/>
                  </a:lnTo>
                  <a:lnTo>
                    <a:pt x="462" y="10"/>
                  </a:lnTo>
                  <a:lnTo>
                    <a:pt x="470" y="10"/>
                  </a:lnTo>
                  <a:lnTo>
                    <a:pt x="467" y="13"/>
                  </a:lnTo>
                  <a:lnTo>
                    <a:pt x="463" y="17"/>
                  </a:lnTo>
                  <a:lnTo>
                    <a:pt x="461" y="19"/>
                  </a:lnTo>
                  <a:lnTo>
                    <a:pt x="458" y="24"/>
                  </a:lnTo>
                  <a:lnTo>
                    <a:pt x="455" y="28"/>
                  </a:lnTo>
                  <a:lnTo>
                    <a:pt x="450" y="32"/>
                  </a:lnTo>
                  <a:lnTo>
                    <a:pt x="444" y="37"/>
                  </a:lnTo>
                  <a:lnTo>
                    <a:pt x="441" y="39"/>
                  </a:lnTo>
                  <a:lnTo>
                    <a:pt x="439" y="42"/>
                  </a:lnTo>
                  <a:lnTo>
                    <a:pt x="436" y="46"/>
                  </a:lnTo>
                  <a:lnTo>
                    <a:pt x="434" y="49"/>
                  </a:lnTo>
                  <a:lnTo>
                    <a:pt x="432" y="51"/>
                  </a:lnTo>
                  <a:lnTo>
                    <a:pt x="430" y="54"/>
                  </a:lnTo>
                  <a:lnTo>
                    <a:pt x="428" y="57"/>
                  </a:lnTo>
                  <a:lnTo>
                    <a:pt x="426" y="60"/>
                  </a:lnTo>
                  <a:lnTo>
                    <a:pt x="425" y="62"/>
                  </a:lnTo>
                  <a:lnTo>
                    <a:pt x="423" y="64"/>
                  </a:lnTo>
                  <a:lnTo>
                    <a:pt x="422" y="68"/>
                  </a:lnTo>
                  <a:lnTo>
                    <a:pt x="422" y="70"/>
                  </a:lnTo>
                  <a:lnTo>
                    <a:pt x="421" y="73"/>
                  </a:lnTo>
                  <a:lnTo>
                    <a:pt x="421" y="76"/>
                  </a:lnTo>
                  <a:lnTo>
                    <a:pt x="418" y="74"/>
                  </a:lnTo>
                  <a:lnTo>
                    <a:pt x="414" y="73"/>
                  </a:lnTo>
                  <a:lnTo>
                    <a:pt x="411" y="73"/>
                  </a:lnTo>
                  <a:lnTo>
                    <a:pt x="408" y="73"/>
                  </a:lnTo>
                  <a:lnTo>
                    <a:pt x="404" y="74"/>
                  </a:lnTo>
                  <a:lnTo>
                    <a:pt x="402" y="76"/>
                  </a:lnTo>
                  <a:lnTo>
                    <a:pt x="399" y="76"/>
                  </a:lnTo>
                  <a:lnTo>
                    <a:pt x="395" y="77"/>
                  </a:lnTo>
                  <a:lnTo>
                    <a:pt x="392" y="78"/>
                  </a:lnTo>
                  <a:lnTo>
                    <a:pt x="388" y="77"/>
                  </a:lnTo>
                  <a:lnTo>
                    <a:pt x="384" y="77"/>
                  </a:lnTo>
                  <a:lnTo>
                    <a:pt x="382" y="76"/>
                  </a:lnTo>
                  <a:lnTo>
                    <a:pt x="379" y="75"/>
                  </a:lnTo>
                  <a:lnTo>
                    <a:pt x="375" y="75"/>
                  </a:lnTo>
                  <a:lnTo>
                    <a:pt x="371" y="76"/>
                  </a:lnTo>
                  <a:lnTo>
                    <a:pt x="366" y="77"/>
                  </a:lnTo>
                  <a:lnTo>
                    <a:pt x="363" y="76"/>
                  </a:lnTo>
                  <a:lnTo>
                    <a:pt x="359" y="76"/>
                  </a:lnTo>
                  <a:lnTo>
                    <a:pt x="355" y="75"/>
                  </a:lnTo>
                  <a:lnTo>
                    <a:pt x="350" y="75"/>
                  </a:lnTo>
                  <a:lnTo>
                    <a:pt x="347" y="76"/>
                  </a:lnTo>
                  <a:lnTo>
                    <a:pt x="341" y="77"/>
                  </a:lnTo>
                  <a:lnTo>
                    <a:pt x="337" y="77"/>
                  </a:lnTo>
                  <a:lnTo>
                    <a:pt x="332" y="76"/>
                  </a:lnTo>
                  <a:lnTo>
                    <a:pt x="328" y="76"/>
                  </a:lnTo>
                  <a:lnTo>
                    <a:pt x="323" y="77"/>
                  </a:lnTo>
                  <a:lnTo>
                    <a:pt x="320" y="78"/>
                  </a:lnTo>
                  <a:lnTo>
                    <a:pt x="314" y="79"/>
                  </a:lnTo>
                  <a:lnTo>
                    <a:pt x="310" y="80"/>
                  </a:lnTo>
                  <a:lnTo>
                    <a:pt x="305" y="80"/>
                  </a:lnTo>
                  <a:lnTo>
                    <a:pt x="301" y="80"/>
                  </a:lnTo>
                  <a:lnTo>
                    <a:pt x="296" y="80"/>
                  </a:lnTo>
                  <a:lnTo>
                    <a:pt x="291" y="78"/>
                  </a:lnTo>
                  <a:lnTo>
                    <a:pt x="286" y="80"/>
                  </a:lnTo>
                  <a:lnTo>
                    <a:pt x="282" y="80"/>
                  </a:lnTo>
                  <a:lnTo>
                    <a:pt x="278" y="80"/>
                  </a:lnTo>
                  <a:lnTo>
                    <a:pt x="274" y="80"/>
                  </a:lnTo>
                  <a:lnTo>
                    <a:pt x="270" y="80"/>
                  </a:lnTo>
                  <a:lnTo>
                    <a:pt x="266" y="80"/>
                  </a:lnTo>
                  <a:lnTo>
                    <a:pt x="262" y="82"/>
                  </a:lnTo>
                  <a:lnTo>
                    <a:pt x="259" y="83"/>
                  </a:lnTo>
                  <a:lnTo>
                    <a:pt x="254" y="84"/>
                  </a:lnTo>
                  <a:lnTo>
                    <a:pt x="250" y="84"/>
                  </a:lnTo>
                  <a:lnTo>
                    <a:pt x="245" y="85"/>
                  </a:lnTo>
                  <a:lnTo>
                    <a:pt x="240" y="86"/>
                  </a:lnTo>
                  <a:lnTo>
                    <a:pt x="234" y="85"/>
                  </a:lnTo>
                  <a:lnTo>
                    <a:pt x="228" y="85"/>
                  </a:lnTo>
                  <a:lnTo>
                    <a:pt x="224" y="85"/>
                  </a:lnTo>
                  <a:lnTo>
                    <a:pt x="218" y="86"/>
                  </a:lnTo>
                  <a:lnTo>
                    <a:pt x="214" y="86"/>
                  </a:lnTo>
                  <a:lnTo>
                    <a:pt x="210" y="86"/>
                  </a:lnTo>
                  <a:lnTo>
                    <a:pt x="206" y="86"/>
                  </a:lnTo>
                  <a:lnTo>
                    <a:pt x="201" y="86"/>
                  </a:lnTo>
                  <a:lnTo>
                    <a:pt x="196" y="84"/>
                  </a:lnTo>
                  <a:lnTo>
                    <a:pt x="192" y="84"/>
                  </a:lnTo>
                  <a:lnTo>
                    <a:pt x="188" y="84"/>
                  </a:lnTo>
                  <a:lnTo>
                    <a:pt x="184" y="84"/>
                  </a:lnTo>
                  <a:lnTo>
                    <a:pt x="180" y="84"/>
                  </a:lnTo>
                  <a:lnTo>
                    <a:pt x="175" y="84"/>
                  </a:lnTo>
                  <a:lnTo>
                    <a:pt x="171" y="85"/>
                  </a:lnTo>
                  <a:lnTo>
                    <a:pt x="167" y="85"/>
                  </a:lnTo>
                  <a:lnTo>
                    <a:pt x="164" y="84"/>
                  </a:lnTo>
                  <a:lnTo>
                    <a:pt x="160" y="84"/>
                  </a:lnTo>
                  <a:lnTo>
                    <a:pt x="156" y="84"/>
                  </a:lnTo>
                  <a:lnTo>
                    <a:pt x="152" y="84"/>
                  </a:lnTo>
                  <a:lnTo>
                    <a:pt x="149" y="84"/>
                  </a:lnTo>
                  <a:lnTo>
                    <a:pt x="145" y="84"/>
                  </a:lnTo>
                  <a:lnTo>
                    <a:pt x="139" y="85"/>
                  </a:lnTo>
                  <a:lnTo>
                    <a:pt x="135" y="85"/>
                  </a:lnTo>
                  <a:lnTo>
                    <a:pt x="130" y="84"/>
                  </a:lnTo>
                  <a:lnTo>
                    <a:pt x="125" y="85"/>
                  </a:lnTo>
                  <a:lnTo>
                    <a:pt x="120" y="86"/>
                  </a:lnTo>
                  <a:lnTo>
                    <a:pt x="116" y="88"/>
                  </a:lnTo>
                  <a:lnTo>
                    <a:pt x="111" y="89"/>
                  </a:lnTo>
                  <a:lnTo>
                    <a:pt x="104" y="90"/>
                  </a:lnTo>
                  <a:lnTo>
                    <a:pt x="96" y="90"/>
                  </a:lnTo>
                  <a:lnTo>
                    <a:pt x="89" y="90"/>
                  </a:lnTo>
                  <a:lnTo>
                    <a:pt x="82" y="90"/>
                  </a:lnTo>
                  <a:lnTo>
                    <a:pt x="74" y="90"/>
                  </a:lnTo>
                  <a:lnTo>
                    <a:pt x="69" y="90"/>
                  </a:lnTo>
                  <a:lnTo>
                    <a:pt x="65" y="90"/>
                  </a:lnTo>
                  <a:lnTo>
                    <a:pt x="60" y="90"/>
                  </a:lnTo>
                  <a:lnTo>
                    <a:pt x="54" y="90"/>
                  </a:lnTo>
                  <a:lnTo>
                    <a:pt x="46" y="87"/>
                  </a:lnTo>
                  <a:lnTo>
                    <a:pt x="40" y="87"/>
                  </a:lnTo>
                  <a:lnTo>
                    <a:pt x="35" y="88"/>
                  </a:lnTo>
                  <a:lnTo>
                    <a:pt x="29" y="88"/>
                  </a:lnTo>
                  <a:lnTo>
                    <a:pt x="25" y="88"/>
                  </a:lnTo>
                  <a:lnTo>
                    <a:pt x="20" y="87"/>
                  </a:lnTo>
                  <a:lnTo>
                    <a:pt x="15" y="86"/>
                  </a:lnTo>
                  <a:lnTo>
                    <a:pt x="10" y="85"/>
                  </a:lnTo>
                  <a:lnTo>
                    <a:pt x="5" y="84"/>
                  </a:lnTo>
                  <a:lnTo>
                    <a:pt x="0" y="83"/>
                  </a:lnTo>
                  <a:lnTo>
                    <a:pt x="0" y="8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6405" name="Group 558"/>
            <p:cNvGrpSpPr>
              <a:grpSpLocks/>
            </p:cNvGrpSpPr>
            <p:nvPr/>
          </p:nvGrpSpPr>
          <p:grpSpPr bwMode="auto">
            <a:xfrm>
              <a:off x="5403851" y="4379915"/>
              <a:ext cx="109538" cy="80963"/>
              <a:chOff x="2642" y="2649"/>
              <a:chExt cx="69" cy="51"/>
            </a:xfrm>
          </p:grpSpPr>
          <p:sp>
            <p:nvSpPr>
              <p:cNvPr id="16515" name="Freeform 559" descr="50%"/>
              <p:cNvSpPr>
                <a:spLocks/>
              </p:cNvSpPr>
              <p:nvPr/>
            </p:nvSpPr>
            <p:spPr bwMode="auto">
              <a:xfrm>
                <a:off x="2642" y="2655"/>
                <a:ext cx="69" cy="45"/>
              </a:xfrm>
              <a:custGeom>
                <a:avLst/>
                <a:gdLst>
                  <a:gd name="T0" fmla="*/ 64 w 69"/>
                  <a:gd name="T1" fmla="*/ 39 h 45"/>
                  <a:gd name="T2" fmla="*/ 60 w 69"/>
                  <a:gd name="T3" fmla="*/ 35 h 45"/>
                  <a:gd name="T4" fmla="*/ 58 w 69"/>
                  <a:gd name="T5" fmla="*/ 33 h 45"/>
                  <a:gd name="T6" fmla="*/ 56 w 69"/>
                  <a:gd name="T7" fmla="*/ 31 h 45"/>
                  <a:gd name="T8" fmla="*/ 54 w 69"/>
                  <a:gd name="T9" fmla="*/ 28 h 45"/>
                  <a:gd name="T10" fmla="*/ 52 w 69"/>
                  <a:gd name="T11" fmla="*/ 26 h 45"/>
                  <a:gd name="T12" fmla="*/ 50 w 69"/>
                  <a:gd name="T13" fmla="*/ 23 h 45"/>
                  <a:gd name="T14" fmla="*/ 48 w 69"/>
                  <a:gd name="T15" fmla="*/ 21 h 45"/>
                  <a:gd name="T16" fmla="*/ 47 w 69"/>
                  <a:gd name="T17" fmla="*/ 17 h 45"/>
                  <a:gd name="T18" fmla="*/ 46 w 69"/>
                  <a:gd name="T19" fmla="*/ 14 h 45"/>
                  <a:gd name="T20" fmla="*/ 45 w 69"/>
                  <a:gd name="T21" fmla="*/ 11 h 45"/>
                  <a:gd name="T22" fmla="*/ 44 w 69"/>
                  <a:gd name="T23" fmla="*/ 8 h 45"/>
                  <a:gd name="T24" fmla="*/ 44 w 69"/>
                  <a:gd name="T25" fmla="*/ 4 h 45"/>
                  <a:gd name="T26" fmla="*/ 44 w 69"/>
                  <a:gd name="T27" fmla="*/ 0 h 45"/>
                  <a:gd name="T28" fmla="*/ 0 w 69"/>
                  <a:gd name="T29" fmla="*/ 0 h 45"/>
                  <a:gd name="T30" fmla="*/ 1 w 69"/>
                  <a:gd name="T31" fmla="*/ 3 h 45"/>
                  <a:gd name="T32" fmla="*/ 3 w 69"/>
                  <a:gd name="T33" fmla="*/ 6 h 45"/>
                  <a:gd name="T34" fmla="*/ 5 w 69"/>
                  <a:gd name="T35" fmla="*/ 9 h 45"/>
                  <a:gd name="T36" fmla="*/ 8 w 69"/>
                  <a:gd name="T37" fmla="*/ 12 h 45"/>
                  <a:gd name="T38" fmla="*/ 11 w 69"/>
                  <a:gd name="T39" fmla="*/ 16 h 45"/>
                  <a:gd name="T40" fmla="*/ 14 w 69"/>
                  <a:gd name="T41" fmla="*/ 19 h 45"/>
                  <a:gd name="T42" fmla="*/ 18 w 69"/>
                  <a:gd name="T43" fmla="*/ 22 h 45"/>
                  <a:gd name="T44" fmla="*/ 21 w 69"/>
                  <a:gd name="T45" fmla="*/ 25 h 45"/>
                  <a:gd name="T46" fmla="*/ 25 w 69"/>
                  <a:gd name="T47" fmla="*/ 28 h 45"/>
                  <a:gd name="T48" fmla="*/ 30 w 69"/>
                  <a:gd name="T49" fmla="*/ 32 h 45"/>
                  <a:gd name="T50" fmla="*/ 34 w 69"/>
                  <a:gd name="T51" fmla="*/ 34 h 45"/>
                  <a:gd name="T52" fmla="*/ 38 w 69"/>
                  <a:gd name="T53" fmla="*/ 36 h 45"/>
                  <a:gd name="T54" fmla="*/ 41 w 69"/>
                  <a:gd name="T55" fmla="*/ 38 h 45"/>
                  <a:gd name="T56" fmla="*/ 45 w 69"/>
                  <a:gd name="T57" fmla="*/ 39 h 45"/>
                  <a:gd name="T58" fmla="*/ 49 w 69"/>
                  <a:gd name="T59" fmla="*/ 41 h 45"/>
                  <a:gd name="T60" fmla="*/ 53 w 69"/>
                  <a:gd name="T61" fmla="*/ 42 h 45"/>
                  <a:gd name="T62" fmla="*/ 58 w 69"/>
                  <a:gd name="T63" fmla="*/ 43 h 45"/>
                  <a:gd name="T64" fmla="*/ 62 w 69"/>
                  <a:gd name="T65" fmla="*/ 43 h 45"/>
                  <a:gd name="T66" fmla="*/ 65 w 69"/>
                  <a:gd name="T67" fmla="*/ 43 h 45"/>
                  <a:gd name="T68" fmla="*/ 68 w 69"/>
                  <a:gd name="T69" fmla="*/ 44 h 45"/>
                  <a:gd name="T70" fmla="*/ 64 w 69"/>
                  <a:gd name="T71" fmla="*/ 39 h 4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9"/>
                  <a:gd name="T109" fmla="*/ 0 h 45"/>
                  <a:gd name="T110" fmla="*/ 69 w 69"/>
                  <a:gd name="T111" fmla="*/ 45 h 4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9" h="45">
                    <a:moveTo>
                      <a:pt x="64" y="39"/>
                    </a:moveTo>
                    <a:lnTo>
                      <a:pt x="60" y="35"/>
                    </a:lnTo>
                    <a:lnTo>
                      <a:pt x="58" y="33"/>
                    </a:lnTo>
                    <a:lnTo>
                      <a:pt x="56" y="31"/>
                    </a:lnTo>
                    <a:lnTo>
                      <a:pt x="54" y="28"/>
                    </a:lnTo>
                    <a:lnTo>
                      <a:pt x="52" y="26"/>
                    </a:lnTo>
                    <a:lnTo>
                      <a:pt x="50" y="23"/>
                    </a:lnTo>
                    <a:lnTo>
                      <a:pt x="48" y="21"/>
                    </a:lnTo>
                    <a:lnTo>
                      <a:pt x="47" y="17"/>
                    </a:lnTo>
                    <a:lnTo>
                      <a:pt x="46" y="14"/>
                    </a:lnTo>
                    <a:lnTo>
                      <a:pt x="45" y="11"/>
                    </a:lnTo>
                    <a:lnTo>
                      <a:pt x="44" y="8"/>
                    </a:lnTo>
                    <a:lnTo>
                      <a:pt x="44" y="4"/>
                    </a:lnTo>
                    <a:lnTo>
                      <a:pt x="44" y="0"/>
                    </a:lnTo>
                    <a:lnTo>
                      <a:pt x="0" y="0"/>
                    </a:lnTo>
                    <a:lnTo>
                      <a:pt x="1" y="3"/>
                    </a:lnTo>
                    <a:lnTo>
                      <a:pt x="3" y="6"/>
                    </a:lnTo>
                    <a:lnTo>
                      <a:pt x="5" y="9"/>
                    </a:lnTo>
                    <a:lnTo>
                      <a:pt x="8" y="12"/>
                    </a:lnTo>
                    <a:lnTo>
                      <a:pt x="11" y="16"/>
                    </a:lnTo>
                    <a:lnTo>
                      <a:pt x="14" y="19"/>
                    </a:lnTo>
                    <a:lnTo>
                      <a:pt x="18" y="22"/>
                    </a:lnTo>
                    <a:lnTo>
                      <a:pt x="21" y="25"/>
                    </a:lnTo>
                    <a:lnTo>
                      <a:pt x="25" y="28"/>
                    </a:lnTo>
                    <a:lnTo>
                      <a:pt x="30" y="32"/>
                    </a:lnTo>
                    <a:lnTo>
                      <a:pt x="34" y="34"/>
                    </a:lnTo>
                    <a:lnTo>
                      <a:pt x="38" y="36"/>
                    </a:lnTo>
                    <a:lnTo>
                      <a:pt x="41" y="38"/>
                    </a:lnTo>
                    <a:lnTo>
                      <a:pt x="45" y="39"/>
                    </a:lnTo>
                    <a:lnTo>
                      <a:pt x="49" y="41"/>
                    </a:lnTo>
                    <a:lnTo>
                      <a:pt x="53" y="42"/>
                    </a:lnTo>
                    <a:lnTo>
                      <a:pt x="58" y="43"/>
                    </a:lnTo>
                    <a:lnTo>
                      <a:pt x="62" y="43"/>
                    </a:lnTo>
                    <a:lnTo>
                      <a:pt x="65" y="43"/>
                    </a:lnTo>
                    <a:lnTo>
                      <a:pt x="68" y="44"/>
                    </a:lnTo>
                    <a:lnTo>
                      <a:pt x="64" y="3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516" name="Freeform 560" descr="50%"/>
              <p:cNvSpPr>
                <a:spLocks/>
              </p:cNvSpPr>
              <p:nvPr/>
            </p:nvSpPr>
            <p:spPr bwMode="auto">
              <a:xfrm>
                <a:off x="2643" y="2649"/>
                <a:ext cx="36" cy="6"/>
              </a:xfrm>
              <a:custGeom>
                <a:avLst/>
                <a:gdLst>
                  <a:gd name="T0" fmla="*/ 0 w 36"/>
                  <a:gd name="T1" fmla="*/ 5 h 6"/>
                  <a:gd name="T2" fmla="*/ 0 w 36"/>
                  <a:gd name="T3" fmla="*/ 3 h 6"/>
                  <a:gd name="T4" fmla="*/ 1 w 36"/>
                  <a:gd name="T5" fmla="*/ 0 h 6"/>
                  <a:gd name="T6" fmla="*/ 35 w 36"/>
                  <a:gd name="T7" fmla="*/ 0 h 6"/>
                  <a:gd name="T8" fmla="*/ 35 w 36"/>
                  <a:gd name="T9" fmla="*/ 5 h 6"/>
                  <a:gd name="T10" fmla="*/ 0 w 36"/>
                  <a:gd name="T11" fmla="*/ 5 h 6"/>
                  <a:gd name="T12" fmla="*/ 0 60000 65536"/>
                  <a:gd name="T13" fmla="*/ 0 60000 65536"/>
                  <a:gd name="T14" fmla="*/ 0 60000 65536"/>
                  <a:gd name="T15" fmla="*/ 0 60000 65536"/>
                  <a:gd name="T16" fmla="*/ 0 60000 65536"/>
                  <a:gd name="T17" fmla="*/ 0 60000 65536"/>
                  <a:gd name="T18" fmla="*/ 0 w 36"/>
                  <a:gd name="T19" fmla="*/ 0 h 6"/>
                  <a:gd name="T20" fmla="*/ 36 w 36"/>
                  <a:gd name="T21" fmla="*/ 6 h 6"/>
                </a:gdLst>
                <a:ahLst/>
                <a:cxnLst>
                  <a:cxn ang="T12">
                    <a:pos x="T0" y="T1"/>
                  </a:cxn>
                  <a:cxn ang="T13">
                    <a:pos x="T2" y="T3"/>
                  </a:cxn>
                  <a:cxn ang="T14">
                    <a:pos x="T4" y="T5"/>
                  </a:cxn>
                  <a:cxn ang="T15">
                    <a:pos x="T6" y="T7"/>
                  </a:cxn>
                  <a:cxn ang="T16">
                    <a:pos x="T8" y="T9"/>
                  </a:cxn>
                  <a:cxn ang="T17">
                    <a:pos x="T10" y="T11"/>
                  </a:cxn>
                </a:cxnLst>
                <a:rect l="T18" t="T19" r="T20" b="T21"/>
                <a:pathLst>
                  <a:path w="36" h="6">
                    <a:moveTo>
                      <a:pt x="0" y="5"/>
                    </a:moveTo>
                    <a:lnTo>
                      <a:pt x="0" y="3"/>
                    </a:lnTo>
                    <a:lnTo>
                      <a:pt x="1" y="0"/>
                    </a:lnTo>
                    <a:lnTo>
                      <a:pt x="35" y="0"/>
                    </a:lnTo>
                    <a:lnTo>
                      <a:pt x="35" y="5"/>
                    </a:lnTo>
                    <a:lnTo>
                      <a:pt x="0" y="5"/>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6406" name="Freeform 561" descr="50%"/>
            <p:cNvSpPr>
              <a:spLocks/>
            </p:cNvSpPr>
            <p:nvPr/>
          </p:nvSpPr>
          <p:spPr bwMode="auto">
            <a:xfrm>
              <a:off x="5441951" y="4595815"/>
              <a:ext cx="92075" cy="73025"/>
            </a:xfrm>
            <a:custGeom>
              <a:avLst/>
              <a:gdLst>
                <a:gd name="T0" fmla="*/ 0 w 58"/>
                <a:gd name="T1" fmla="*/ 0 h 46"/>
                <a:gd name="T2" fmla="*/ 2 w 58"/>
                <a:gd name="T3" fmla="*/ 5 h 46"/>
                <a:gd name="T4" fmla="*/ 5 w 58"/>
                <a:gd name="T5" fmla="*/ 9 h 46"/>
                <a:gd name="T6" fmla="*/ 9 w 58"/>
                <a:gd name="T7" fmla="*/ 14 h 46"/>
                <a:gd name="T8" fmla="*/ 12 w 58"/>
                <a:gd name="T9" fmla="*/ 18 h 46"/>
                <a:gd name="T10" fmla="*/ 16 w 58"/>
                <a:gd name="T11" fmla="*/ 23 h 46"/>
                <a:gd name="T12" fmla="*/ 21 w 58"/>
                <a:gd name="T13" fmla="*/ 28 h 46"/>
                <a:gd name="T14" fmla="*/ 24 w 58"/>
                <a:gd name="T15" fmla="*/ 32 h 46"/>
                <a:gd name="T16" fmla="*/ 28 w 58"/>
                <a:gd name="T17" fmla="*/ 35 h 46"/>
                <a:gd name="T18" fmla="*/ 32 w 58"/>
                <a:gd name="T19" fmla="*/ 38 h 46"/>
                <a:gd name="T20" fmla="*/ 36 w 58"/>
                <a:gd name="T21" fmla="*/ 40 h 46"/>
                <a:gd name="T22" fmla="*/ 41 w 58"/>
                <a:gd name="T23" fmla="*/ 42 h 46"/>
                <a:gd name="T24" fmla="*/ 45 w 58"/>
                <a:gd name="T25" fmla="*/ 44 h 46"/>
                <a:gd name="T26" fmla="*/ 50 w 58"/>
                <a:gd name="T27" fmla="*/ 45 h 46"/>
                <a:gd name="T28" fmla="*/ 54 w 58"/>
                <a:gd name="T29" fmla="*/ 45 h 46"/>
                <a:gd name="T30" fmla="*/ 57 w 58"/>
                <a:gd name="T31" fmla="*/ 44 h 46"/>
                <a:gd name="T32" fmla="*/ 54 w 58"/>
                <a:gd name="T33" fmla="*/ 41 h 46"/>
                <a:gd name="T34" fmla="*/ 51 w 58"/>
                <a:gd name="T35" fmla="*/ 37 h 46"/>
                <a:gd name="T36" fmla="*/ 48 w 58"/>
                <a:gd name="T37" fmla="*/ 33 h 46"/>
                <a:gd name="T38" fmla="*/ 45 w 58"/>
                <a:gd name="T39" fmla="*/ 29 h 46"/>
                <a:gd name="T40" fmla="*/ 42 w 58"/>
                <a:gd name="T41" fmla="*/ 24 h 46"/>
                <a:gd name="T42" fmla="*/ 40 w 58"/>
                <a:gd name="T43" fmla="*/ 20 h 46"/>
                <a:gd name="T44" fmla="*/ 38 w 58"/>
                <a:gd name="T45" fmla="*/ 16 h 46"/>
                <a:gd name="T46" fmla="*/ 37 w 58"/>
                <a:gd name="T47" fmla="*/ 10 h 46"/>
                <a:gd name="T48" fmla="*/ 37 w 58"/>
                <a:gd name="T49" fmla="*/ 5 h 46"/>
                <a:gd name="T50" fmla="*/ 37 w 58"/>
                <a:gd name="T51" fmla="*/ 1 h 46"/>
                <a:gd name="T52" fmla="*/ 0 w 58"/>
                <a:gd name="T53" fmla="*/ 0 h 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
                <a:gd name="T82" fmla="*/ 0 h 46"/>
                <a:gd name="T83" fmla="*/ 58 w 58"/>
                <a:gd name="T84" fmla="*/ 46 h 4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 h="46">
                  <a:moveTo>
                    <a:pt x="0" y="0"/>
                  </a:moveTo>
                  <a:lnTo>
                    <a:pt x="2" y="5"/>
                  </a:lnTo>
                  <a:lnTo>
                    <a:pt x="5" y="9"/>
                  </a:lnTo>
                  <a:lnTo>
                    <a:pt x="9" y="14"/>
                  </a:lnTo>
                  <a:lnTo>
                    <a:pt x="12" y="18"/>
                  </a:lnTo>
                  <a:lnTo>
                    <a:pt x="16" y="23"/>
                  </a:lnTo>
                  <a:lnTo>
                    <a:pt x="21" y="28"/>
                  </a:lnTo>
                  <a:lnTo>
                    <a:pt x="24" y="32"/>
                  </a:lnTo>
                  <a:lnTo>
                    <a:pt x="28" y="35"/>
                  </a:lnTo>
                  <a:lnTo>
                    <a:pt x="32" y="38"/>
                  </a:lnTo>
                  <a:lnTo>
                    <a:pt x="36" y="40"/>
                  </a:lnTo>
                  <a:lnTo>
                    <a:pt x="41" y="42"/>
                  </a:lnTo>
                  <a:lnTo>
                    <a:pt x="45" y="44"/>
                  </a:lnTo>
                  <a:lnTo>
                    <a:pt x="50" y="45"/>
                  </a:lnTo>
                  <a:lnTo>
                    <a:pt x="54" y="45"/>
                  </a:lnTo>
                  <a:lnTo>
                    <a:pt x="57" y="44"/>
                  </a:lnTo>
                  <a:lnTo>
                    <a:pt x="54" y="41"/>
                  </a:lnTo>
                  <a:lnTo>
                    <a:pt x="51" y="37"/>
                  </a:lnTo>
                  <a:lnTo>
                    <a:pt x="48" y="33"/>
                  </a:lnTo>
                  <a:lnTo>
                    <a:pt x="45" y="29"/>
                  </a:lnTo>
                  <a:lnTo>
                    <a:pt x="42" y="24"/>
                  </a:lnTo>
                  <a:lnTo>
                    <a:pt x="40" y="20"/>
                  </a:lnTo>
                  <a:lnTo>
                    <a:pt x="38" y="16"/>
                  </a:lnTo>
                  <a:lnTo>
                    <a:pt x="37" y="10"/>
                  </a:lnTo>
                  <a:lnTo>
                    <a:pt x="37" y="5"/>
                  </a:lnTo>
                  <a:lnTo>
                    <a:pt x="37"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07" name="Freeform 562" descr="50%"/>
            <p:cNvSpPr>
              <a:spLocks/>
            </p:cNvSpPr>
            <p:nvPr/>
          </p:nvSpPr>
          <p:spPr bwMode="auto">
            <a:xfrm>
              <a:off x="5249863" y="4424365"/>
              <a:ext cx="763588" cy="230188"/>
            </a:xfrm>
            <a:custGeom>
              <a:avLst/>
              <a:gdLst>
                <a:gd name="T0" fmla="*/ 5 w 481"/>
                <a:gd name="T1" fmla="*/ 85 h 145"/>
                <a:gd name="T2" fmla="*/ 20 w 481"/>
                <a:gd name="T3" fmla="*/ 80 h 145"/>
                <a:gd name="T4" fmla="*/ 42 w 481"/>
                <a:gd name="T5" fmla="*/ 73 h 145"/>
                <a:gd name="T6" fmla="*/ 65 w 481"/>
                <a:gd name="T7" fmla="*/ 68 h 145"/>
                <a:gd name="T8" fmla="*/ 89 w 481"/>
                <a:gd name="T9" fmla="*/ 63 h 145"/>
                <a:gd name="T10" fmla="*/ 112 w 481"/>
                <a:gd name="T11" fmla="*/ 58 h 145"/>
                <a:gd name="T12" fmla="*/ 132 w 481"/>
                <a:gd name="T13" fmla="*/ 54 h 145"/>
                <a:gd name="T14" fmla="*/ 143 w 481"/>
                <a:gd name="T15" fmla="*/ 48 h 145"/>
                <a:gd name="T16" fmla="*/ 155 w 481"/>
                <a:gd name="T17" fmla="*/ 37 h 145"/>
                <a:gd name="T18" fmla="*/ 171 w 481"/>
                <a:gd name="T19" fmla="*/ 20 h 145"/>
                <a:gd name="T20" fmla="*/ 188 w 481"/>
                <a:gd name="T21" fmla="*/ 5 h 145"/>
                <a:gd name="T22" fmla="*/ 200 w 481"/>
                <a:gd name="T23" fmla="*/ 17 h 145"/>
                <a:gd name="T24" fmla="*/ 207 w 481"/>
                <a:gd name="T25" fmla="*/ 43 h 145"/>
                <a:gd name="T26" fmla="*/ 211 w 481"/>
                <a:gd name="T27" fmla="*/ 53 h 145"/>
                <a:gd name="T28" fmla="*/ 239 w 481"/>
                <a:gd name="T29" fmla="*/ 57 h 145"/>
                <a:gd name="T30" fmla="*/ 267 w 481"/>
                <a:gd name="T31" fmla="*/ 63 h 145"/>
                <a:gd name="T32" fmla="*/ 288 w 481"/>
                <a:gd name="T33" fmla="*/ 63 h 145"/>
                <a:gd name="T34" fmla="*/ 310 w 481"/>
                <a:gd name="T35" fmla="*/ 58 h 145"/>
                <a:gd name="T36" fmla="*/ 327 w 481"/>
                <a:gd name="T37" fmla="*/ 70 h 145"/>
                <a:gd name="T38" fmla="*/ 344 w 481"/>
                <a:gd name="T39" fmla="*/ 75 h 145"/>
                <a:gd name="T40" fmla="*/ 365 w 481"/>
                <a:gd name="T41" fmla="*/ 75 h 145"/>
                <a:gd name="T42" fmla="*/ 388 w 481"/>
                <a:gd name="T43" fmla="*/ 66 h 145"/>
                <a:gd name="T44" fmla="*/ 413 w 481"/>
                <a:gd name="T45" fmla="*/ 45 h 145"/>
                <a:gd name="T46" fmla="*/ 442 w 481"/>
                <a:gd name="T47" fmla="*/ 20 h 145"/>
                <a:gd name="T48" fmla="*/ 471 w 481"/>
                <a:gd name="T49" fmla="*/ 11 h 145"/>
                <a:gd name="T50" fmla="*/ 472 w 481"/>
                <a:gd name="T51" fmla="*/ 19 h 145"/>
                <a:gd name="T52" fmla="*/ 458 w 481"/>
                <a:gd name="T53" fmla="*/ 37 h 145"/>
                <a:gd name="T54" fmla="*/ 442 w 481"/>
                <a:gd name="T55" fmla="*/ 54 h 145"/>
                <a:gd name="T56" fmla="*/ 431 w 481"/>
                <a:gd name="T57" fmla="*/ 71 h 145"/>
                <a:gd name="T58" fmla="*/ 431 w 481"/>
                <a:gd name="T59" fmla="*/ 89 h 145"/>
                <a:gd name="T60" fmla="*/ 443 w 481"/>
                <a:gd name="T61" fmla="*/ 108 h 145"/>
                <a:gd name="T62" fmla="*/ 457 w 481"/>
                <a:gd name="T63" fmla="*/ 122 h 145"/>
                <a:gd name="T64" fmla="*/ 470 w 481"/>
                <a:gd name="T65" fmla="*/ 133 h 145"/>
                <a:gd name="T66" fmla="*/ 471 w 481"/>
                <a:gd name="T67" fmla="*/ 138 h 145"/>
                <a:gd name="T68" fmla="*/ 453 w 481"/>
                <a:gd name="T69" fmla="*/ 138 h 145"/>
                <a:gd name="T70" fmla="*/ 437 w 481"/>
                <a:gd name="T71" fmla="*/ 134 h 145"/>
                <a:gd name="T72" fmla="*/ 421 w 481"/>
                <a:gd name="T73" fmla="*/ 126 h 145"/>
                <a:gd name="T74" fmla="*/ 396 w 481"/>
                <a:gd name="T75" fmla="*/ 109 h 145"/>
                <a:gd name="T76" fmla="*/ 365 w 481"/>
                <a:gd name="T77" fmla="*/ 107 h 145"/>
                <a:gd name="T78" fmla="*/ 328 w 481"/>
                <a:gd name="T79" fmla="*/ 111 h 145"/>
                <a:gd name="T80" fmla="*/ 304 w 481"/>
                <a:gd name="T81" fmla="*/ 121 h 145"/>
                <a:gd name="T82" fmla="*/ 296 w 481"/>
                <a:gd name="T83" fmla="*/ 132 h 145"/>
                <a:gd name="T84" fmla="*/ 263 w 481"/>
                <a:gd name="T85" fmla="*/ 131 h 145"/>
                <a:gd name="T86" fmla="*/ 235 w 481"/>
                <a:gd name="T87" fmla="*/ 140 h 145"/>
                <a:gd name="T88" fmla="*/ 130 w 481"/>
                <a:gd name="T89" fmla="*/ 144 h 145"/>
                <a:gd name="T90" fmla="*/ 70 w 481"/>
                <a:gd name="T91" fmla="*/ 138 h 145"/>
                <a:gd name="T92" fmla="*/ 17 w 481"/>
                <a:gd name="T93" fmla="*/ 120 h 145"/>
                <a:gd name="T94" fmla="*/ 17 w 481"/>
                <a:gd name="T95" fmla="*/ 110 h 145"/>
                <a:gd name="T96" fmla="*/ 5 w 481"/>
                <a:gd name="T97" fmla="*/ 99 h 145"/>
                <a:gd name="T98" fmla="*/ 1 w 481"/>
                <a:gd name="T99" fmla="*/ 92 h 14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81"/>
                <a:gd name="T151" fmla="*/ 0 h 145"/>
                <a:gd name="T152" fmla="*/ 481 w 481"/>
                <a:gd name="T153" fmla="*/ 145 h 14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81" h="145">
                  <a:moveTo>
                    <a:pt x="0" y="89"/>
                  </a:moveTo>
                  <a:lnTo>
                    <a:pt x="2" y="88"/>
                  </a:lnTo>
                  <a:lnTo>
                    <a:pt x="5" y="85"/>
                  </a:lnTo>
                  <a:lnTo>
                    <a:pt x="11" y="83"/>
                  </a:lnTo>
                  <a:lnTo>
                    <a:pt x="15" y="82"/>
                  </a:lnTo>
                  <a:lnTo>
                    <a:pt x="20" y="80"/>
                  </a:lnTo>
                  <a:lnTo>
                    <a:pt x="27" y="77"/>
                  </a:lnTo>
                  <a:lnTo>
                    <a:pt x="35" y="75"/>
                  </a:lnTo>
                  <a:lnTo>
                    <a:pt x="42" y="73"/>
                  </a:lnTo>
                  <a:lnTo>
                    <a:pt x="49" y="71"/>
                  </a:lnTo>
                  <a:lnTo>
                    <a:pt x="57" y="69"/>
                  </a:lnTo>
                  <a:lnTo>
                    <a:pt x="65" y="68"/>
                  </a:lnTo>
                  <a:lnTo>
                    <a:pt x="74" y="66"/>
                  </a:lnTo>
                  <a:lnTo>
                    <a:pt x="81" y="64"/>
                  </a:lnTo>
                  <a:lnTo>
                    <a:pt x="89" y="63"/>
                  </a:lnTo>
                  <a:lnTo>
                    <a:pt x="95" y="62"/>
                  </a:lnTo>
                  <a:lnTo>
                    <a:pt x="105" y="60"/>
                  </a:lnTo>
                  <a:lnTo>
                    <a:pt x="112" y="58"/>
                  </a:lnTo>
                  <a:lnTo>
                    <a:pt x="120" y="57"/>
                  </a:lnTo>
                  <a:lnTo>
                    <a:pt x="126" y="56"/>
                  </a:lnTo>
                  <a:lnTo>
                    <a:pt x="132" y="54"/>
                  </a:lnTo>
                  <a:lnTo>
                    <a:pt x="137" y="52"/>
                  </a:lnTo>
                  <a:lnTo>
                    <a:pt x="140" y="51"/>
                  </a:lnTo>
                  <a:lnTo>
                    <a:pt x="143" y="48"/>
                  </a:lnTo>
                  <a:lnTo>
                    <a:pt x="147" y="45"/>
                  </a:lnTo>
                  <a:lnTo>
                    <a:pt x="150" y="41"/>
                  </a:lnTo>
                  <a:lnTo>
                    <a:pt x="155" y="37"/>
                  </a:lnTo>
                  <a:lnTo>
                    <a:pt x="160" y="31"/>
                  </a:lnTo>
                  <a:lnTo>
                    <a:pt x="165" y="25"/>
                  </a:lnTo>
                  <a:lnTo>
                    <a:pt x="171" y="20"/>
                  </a:lnTo>
                  <a:lnTo>
                    <a:pt x="176" y="14"/>
                  </a:lnTo>
                  <a:lnTo>
                    <a:pt x="182" y="10"/>
                  </a:lnTo>
                  <a:lnTo>
                    <a:pt x="188" y="5"/>
                  </a:lnTo>
                  <a:lnTo>
                    <a:pt x="195" y="0"/>
                  </a:lnTo>
                  <a:lnTo>
                    <a:pt x="197" y="9"/>
                  </a:lnTo>
                  <a:lnTo>
                    <a:pt x="200" y="17"/>
                  </a:lnTo>
                  <a:lnTo>
                    <a:pt x="203" y="26"/>
                  </a:lnTo>
                  <a:lnTo>
                    <a:pt x="205" y="35"/>
                  </a:lnTo>
                  <a:lnTo>
                    <a:pt x="207" y="43"/>
                  </a:lnTo>
                  <a:lnTo>
                    <a:pt x="206" y="47"/>
                  </a:lnTo>
                  <a:lnTo>
                    <a:pt x="203" y="51"/>
                  </a:lnTo>
                  <a:lnTo>
                    <a:pt x="211" y="53"/>
                  </a:lnTo>
                  <a:lnTo>
                    <a:pt x="218" y="54"/>
                  </a:lnTo>
                  <a:lnTo>
                    <a:pt x="228" y="56"/>
                  </a:lnTo>
                  <a:lnTo>
                    <a:pt x="239" y="57"/>
                  </a:lnTo>
                  <a:lnTo>
                    <a:pt x="249" y="60"/>
                  </a:lnTo>
                  <a:lnTo>
                    <a:pt x="258" y="61"/>
                  </a:lnTo>
                  <a:lnTo>
                    <a:pt x="267" y="63"/>
                  </a:lnTo>
                  <a:lnTo>
                    <a:pt x="275" y="64"/>
                  </a:lnTo>
                  <a:lnTo>
                    <a:pt x="282" y="64"/>
                  </a:lnTo>
                  <a:lnTo>
                    <a:pt x="288" y="63"/>
                  </a:lnTo>
                  <a:lnTo>
                    <a:pt x="293" y="60"/>
                  </a:lnTo>
                  <a:lnTo>
                    <a:pt x="298" y="56"/>
                  </a:lnTo>
                  <a:lnTo>
                    <a:pt x="310" y="58"/>
                  </a:lnTo>
                  <a:lnTo>
                    <a:pt x="323" y="61"/>
                  </a:lnTo>
                  <a:lnTo>
                    <a:pt x="334" y="63"/>
                  </a:lnTo>
                  <a:lnTo>
                    <a:pt x="327" y="70"/>
                  </a:lnTo>
                  <a:lnTo>
                    <a:pt x="331" y="72"/>
                  </a:lnTo>
                  <a:lnTo>
                    <a:pt x="337" y="74"/>
                  </a:lnTo>
                  <a:lnTo>
                    <a:pt x="344" y="75"/>
                  </a:lnTo>
                  <a:lnTo>
                    <a:pt x="351" y="76"/>
                  </a:lnTo>
                  <a:lnTo>
                    <a:pt x="358" y="76"/>
                  </a:lnTo>
                  <a:lnTo>
                    <a:pt x="365" y="75"/>
                  </a:lnTo>
                  <a:lnTo>
                    <a:pt x="373" y="73"/>
                  </a:lnTo>
                  <a:lnTo>
                    <a:pt x="381" y="71"/>
                  </a:lnTo>
                  <a:lnTo>
                    <a:pt x="388" y="66"/>
                  </a:lnTo>
                  <a:lnTo>
                    <a:pt x="397" y="60"/>
                  </a:lnTo>
                  <a:lnTo>
                    <a:pt x="404" y="54"/>
                  </a:lnTo>
                  <a:lnTo>
                    <a:pt x="413" y="45"/>
                  </a:lnTo>
                  <a:lnTo>
                    <a:pt x="422" y="35"/>
                  </a:lnTo>
                  <a:lnTo>
                    <a:pt x="433" y="27"/>
                  </a:lnTo>
                  <a:lnTo>
                    <a:pt x="442" y="20"/>
                  </a:lnTo>
                  <a:lnTo>
                    <a:pt x="451" y="15"/>
                  </a:lnTo>
                  <a:lnTo>
                    <a:pt x="460" y="12"/>
                  </a:lnTo>
                  <a:lnTo>
                    <a:pt x="471" y="11"/>
                  </a:lnTo>
                  <a:lnTo>
                    <a:pt x="480" y="11"/>
                  </a:lnTo>
                  <a:lnTo>
                    <a:pt x="475" y="15"/>
                  </a:lnTo>
                  <a:lnTo>
                    <a:pt x="472" y="19"/>
                  </a:lnTo>
                  <a:lnTo>
                    <a:pt x="470" y="22"/>
                  </a:lnTo>
                  <a:lnTo>
                    <a:pt x="463" y="32"/>
                  </a:lnTo>
                  <a:lnTo>
                    <a:pt x="458" y="37"/>
                  </a:lnTo>
                  <a:lnTo>
                    <a:pt x="452" y="42"/>
                  </a:lnTo>
                  <a:lnTo>
                    <a:pt x="446" y="48"/>
                  </a:lnTo>
                  <a:lnTo>
                    <a:pt x="442" y="54"/>
                  </a:lnTo>
                  <a:lnTo>
                    <a:pt x="438" y="60"/>
                  </a:lnTo>
                  <a:lnTo>
                    <a:pt x="434" y="66"/>
                  </a:lnTo>
                  <a:lnTo>
                    <a:pt x="431" y="71"/>
                  </a:lnTo>
                  <a:lnTo>
                    <a:pt x="430" y="77"/>
                  </a:lnTo>
                  <a:lnTo>
                    <a:pt x="429" y="83"/>
                  </a:lnTo>
                  <a:lnTo>
                    <a:pt x="431" y="89"/>
                  </a:lnTo>
                  <a:lnTo>
                    <a:pt x="434" y="96"/>
                  </a:lnTo>
                  <a:lnTo>
                    <a:pt x="438" y="102"/>
                  </a:lnTo>
                  <a:lnTo>
                    <a:pt x="443" y="108"/>
                  </a:lnTo>
                  <a:lnTo>
                    <a:pt x="447" y="112"/>
                  </a:lnTo>
                  <a:lnTo>
                    <a:pt x="452" y="116"/>
                  </a:lnTo>
                  <a:lnTo>
                    <a:pt x="457" y="122"/>
                  </a:lnTo>
                  <a:lnTo>
                    <a:pt x="463" y="127"/>
                  </a:lnTo>
                  <a:lnTo>
                    <a:pt x="467" y="130"/>
                  </a:lnTo>
                  <a:lnTo>
                    <a:pt x="470" y="133"/>
                  </a:lnTo>
                  <a:lnTo>
                    <a:pt x="474" y="135"/>
                  </a:lnTo>
                  <a:lnTo>
                    <a:pt x="476" y="138"/>
                  </a:lnTo>
                  <a:lnTo>
                    <a:pt x="471" y="138"/>
                  </a:lnTo>
                  <a:lnTo>
                    <a:pt x="464" y="138"/>
                  </a:lnTo>
                  <a:lnTo>
                    <a:pt x="458" y="138"/>
                  </a:lnTo>
                  <a:lnTo>
                    <a:pt x="453" y="138"/>
                  </a:lnTo>
                  <a:lnTo>
                    <a:pt x="446" y="137"/>
                  </a:lnTo>
                  <a:lnTo>
                    <a:pt x="441" y="135"/>
                  </a:lnTo>
                  <a:lnTo>
                    <a:pt x="437" y="134"/>
                  </a:lnTo>
                  <a:lnTo>
                    <a:pt x="432" y="131"/>
                  </a:lnTo>
                  <a:lnTo>
                    <a:pt x="426" y="129"/>
                  </a:lnTo>
                  <a:lnTo>
                    <a:pt x="421" y="126"/>
                  </a:lnTo>
                  <a:lnTo>
                    <a:pt x="412" y="119"/>
                  </a:lnTo>
                  <a:lnTo>
                    <a:pt x="405" y="115"/>
                  </a:lnTo>
                  <a:lnTo>
                    <a:pt x="396" y="109"/>
                  </a:lnTo>
                  <a:lnTo>
                    <a:pt x="387" y="108"/>
                  </a:lnTo>
                  <a:lnTo>
                    <a:pt x="378" y="108"/>
                  </a:lnTo>
                  <a:lnTo>
                    <a:pt x="365" y="107"/>
                  </a:lnTo>
                  <a:lnTo>
                    <a:pt x="354" y="108"/>
                  </a:lnTo>
                  <a:lnTo>
                    <a:pt x="341" y="109"/>
                  </a:lnTo>
                  <a:lnTo>
                    <a:pt x="328" y="111"/>
                  </a:lnTo>
                  <a:lnTo>
                    <a:pt x="314" y="115"/>
                  </a:lnTo>
                  <a:lnTo>
                    <a:pt x="306" y="118"/>
                  </a:lnTo>
                  <a:lnTo>
                    <a:pt x="304" y="121"/>
                  </a:lnTo>
                  <a:lnTo>
                    <a:pt x="306" y="124"/>
                  </a:lnTo>
                  <a:lnTo>
                    <a:pt x="312" y="128"/>
                  </a:lnTo>
                  <a:lnTo>
                    <a:pt x="296" y="132"/>
                  </a:lnTo>
                  <a:lnTo>
                    <a:pt x="274" y="138"/>
                  </a:lnTo>
                  <a:lnTo>
                    <a:pt x="269" y="134"/>
                  </a:lnTo>
                  <a:lnTo>
                    <a:pt x="263" y="131"/>
                  </a:lnTo>
                  <a:lnTo>
                    <a:pt x="257" y="129"/>
                  </a:lnTo>
                  <a:lnTo>
                    <a:pt x="247" y="129"/>
                  </a:lnTo>
                  <a:lnTo>
                    <a:pt x="235" y="140"/>
                  </a:lnTo>
                  <a:lnTo>
                    <a:pt x="224" y="132"/>
                  </a:lnTo>
                  <a:lnTo>
                    <a:pt x="145" y="143"/>
                  </a:lnTo>
                  <a:lnTo>
                    <a:pt x="130" y="144"/>
                  </a:lnTo>
                  <a:lnTo>
                    <a:pt x="115" y="143"/>
                  </a:lnTo>
                  <a:lnTo>
                    <a:pt x="100" y="141"/>
                  </a:lnTo>
                  <a:lnTo>
                    <a:pt x="70" y="138"/>
                  </a:lnTo>
                  <a:lnTo>
                    <a:pt x="42" y="130"/>
                  </a:lnTo>
                  <a:lnTo>
                    <a:pt x="27" y="125"/>
                  </a:lnTo>
                  <a:lnTo>
                    <a:pt x="17" y="120"/>
                  </a:lnTo>
                  <a:lnTo>
                    <a:pt x="28" y="117"/>
                  </a:lnTo>
                  <a:lnTo>
                    <a:pt x="21" y="113"/>
                  </a:lnTo>
                  <a:lnTo>
                    <a:pt x="17" y="110"/>
                  </a:lnTo>
                  <a:lnTo>
                    <a:pt x="9" y="104"/>
                  </a:lnTo>
                  <a:lnTo>
                    <a:pt x="8" y="102"/>
                  </a:lnTo>
                  <a:lnTo>
                    <a:pt x="5" y="99"/>
                  </a:lnTo>
                  <a:lnTo>
                    <a:pt x="4" y="97"/>
                  </a:lnTo>
                  <a:lnTo>
                    <a:pt x="2" y="94"/>
                  </a:lnTo>
                  <a:lnTo>
                    <a:pt x="1" y="92"/>
                  </a:lnTo>
                  <a:lnTo>
                    <a:pt x="0" y="8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6408" name="Group 563"/>
            <p:cNvGrpSpPr>
              <a:grpSpLocks/>
            </p:cNvGrpSpPr>
            <p:nvPr/>
          </p:nvGrpSpPr>
          <p:grpSpPr bwMode="auto">
            <a:xfrm>
              <a:off x="5313363" y="4570415"/>
              <a:ext cx="11113" cy="11113"/>
              <a:chOff x="2585" y="2769"/>
              <a:chExt cx="7" cy="7"/>
            </a:xfrm>
          </p:grpSpPr>
          <p:sp>
            <p:nvSpPr>
              <p:cNvPr id="16513" name="Oval 564" descr="50%"/>
              <p:cNvSpPr>
                <a:spLocks noChangeArrowheads="1"/>
              </p:cNvSpPr>
              <p:nvPr/>
            </p:nvSpPr>
            <p:spPr bwMode="auto">
              <a:xfrm>
                <a:off x="2585" y="2769"/>
                <a:ext cx="7" cy="7"/>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6514" name="Arc 565" descr="50%"/>
              <p:cNvSpPr>
                <a:spLocks/>
              </p:cNvSpPr>
              <p:nvPr/>
            </p:nvSpPr>
            <p:spPr bwMode="auto">
              <a:xfrm>
                <a:off x="2589" y="2772"/>
                <a:ext cx="2"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6409" name="Group 566"/>
            <p:cNvGrpSpPr>
              <a:grpSpLocks/>
            </p:cNvGrpSpPr>
            <p:nvPr/>
          </p:nvGrpSpPr>
          <p:grpSpPr bwMode="auto">
            <a:xfrm>
              <a:off x="5356226" y="4595815"/>
              <a:ext cx="47625" cy="20638"/>
              <a:chOff x="2612" y="2785"/>
              <a:chExt cx="30" cy="13"/>
            </a:xfrm>
          </p:grpSpPr>
          <p:sp>
            <p:nvSpPr>
              <p:cNvPr id="16508" name="Arc 567" descr="50%"/>
              <p:cNvSpPr>
                <a:spLocks/>
              </p:cNvSpPr>
              <p:nvPr/>
            </p:nvSpPr>
            <p:spPr bwMode="auto">
              <a:xfrm>
                <a:off x="2620" y="2785"/>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09" name="Arc 568" descr="50%"/>
              <p:cNvSpPr>
                <a:spLocks/>
              </p:cNvSpPr>
              <p:nvPr/>
            </p:nvSpPr>
            <p:spPr bwMode="auto">
              <a:xfrm>
                <a:off x="2612" y="2785"/>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10" name="Arc 569" descr="50%"/>
              <p:cNvSpPr>
                <a:spLocks/>
              </p:cNvSpPr>
              <p:nvPr/>
            </p:nvSpPr>
            <p:spPr bwMode="auto">
              <a:xfrm>
                <a:off x="2625" y="2785"/>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11" name="Arc 570" descr="50%"/>
              <p:cNvSpPr>
                <a:spLocks/>
              </p:cNvSpPr>
              <p:nvPr/>
            </p:nvSpPr>
            <p:spPr bwMode="auto">
              <a:xfrm>
                <a:off x="2633" y="2785"/>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12" name="Arc 571" descr="50%"/>
              <p:cNvSpPr>
                <a:spLocks/>
              </p:cNvSpPr>
              <p:nvPr/>
            </p:nvSpPr>
            <p:spPr bwMode="auto">
              <a:xfrm>
                <a:off x="2640" y="2785"/>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6410" name="Freeform 572" descr="50%"/>
            <p:cNvSpPr>
              <a:spLocks/>
            </p:cNvSpPr>
            <p:nvPr/>
          </p:nvSpPr>
          <p:spPr bwMode="auto">
            <a:xfrm>
              <a:off x="5251451" y="4425952"/>
              <a:ext cx="747713" cy="144463"/>
            </a:xfrm>
            <a:custGeom>
              <a:avLst/>
              <a:gdLst>
                <a:gd name="T0" fmla="*/ 10 w 471"/>
                <a:gd name="T1" fmla="*/ 76 h 91"/>
                <a:gd name="T2" fmla="*/ 32 w 471"/>
                <a:gd name="T3" fmla="*/ 69 h 91"/>
                <a:gd name="T4" fmla="*/ 63 w 471"/>
                <a:gd name="T5" fmla="*/ 62 h 91"/>
                <a:gd name="T6" fmla="*/ 94 w 471"/>
                <a:gd name="T7" fmla="*/ 57 h 91"/>
                <a:gd name="T8" fmla="*/ 125 w 471"/>
                <a:gd name="T9" fmla="*/ 51 h 91"/>
                <a:gd name="T10" fmla="*/ 142 w 471"/>
                <a:gd name="T11" fmla="*/ 43 h 91"/>
                <a:gd name="T12" fmla="*/ 157 w 471"/>
                <a:gd name="T13" fmla="*/ 28 h 91"/>
                <a:gd name="T14" fmla="*/ 180 w 471"/>
                <a:gd name="T15" fmla="*/ 8 h 91"/>
                <a:gd name="T16" fmla="*/ 196 w 471"/>
                <a:gd name="T17" fmla="*/ 17 h 91"/>
                <a:gd name="T18" fmla="*/ 203 w 471"/>
                <a:gd name="T19" fmla="*/ 39 h 91"/>
                <a:gd name="T20" fmla="*/ 214 w 471"/>
                <a:gd name="T21" fmla="*/ 50 h 91"/>
                <a:gd name="T22" fmla="*/ 253 w 471"/>
                <a:gd name="T23" fmla="*/ 56 h 91"/>
                <a:gd name="T24" fmla="*/ 282 w 471"/>
                <a:gd name="T25" fmla="*/ 58 h 91"/>
                <a:gd name="T26" fmla="*/ 317 w 471"/>
                <a:gd name="T27" fmla="*/ 56 h 91"/>
                <a:gd name="T28" fmla="*/ 331 w 471"/>
                <a:gd name="T29" fmla="*/ 68 h 91"/>
                <a:gd name="T30" fmla="*/ 359 w 471"/>
                <a:gd name="T31" fmla="*/ 69 h 91"/>
                <a:gd name="T32" fmla="*/ 390 w 471"/>
                <a:gd name="T33" fmla="*/ 55 h 91"/>
                <a:gd name="T34" fmla="*/ 415 w 471"/>
                <a:gd name="T35" fmla="*/ 32 h 91"/>
                <a:gd name="T36" fmla="*/ 435 w 471"/>
                <a:gd name="T37" fmla="*/ 18 h 91"/>
                <a:gd name="T38" fmla="*/ 452 w 471"/>
                <a:gd name="T39" fmla="*/ 11 h 91"/>
                <a:gd name="T40" fmla="*/ 467 w 471"/>
                <a:gd name="T41" fmla="*/ 13 h 91"/>
                <a:gd name="T42" fmla="*/ 455 w 471"/>
                <a:gd name="T43" fmla="*/ 28 h 91"/>
                <a:gd name="T44" fmla="*/ 439 w 471"/>
                <a:gd name="T45" fmla="*/ 42 h 91"/>
                <a:gd name="T46" fmla="*/ 430 w 471"/>
                <a:gd name="T47" fmla="*/ 54 h 91"/>
                <a:gd name="T48" fmla="*/ 423 w 471"/>
                <a:gd name="T49" fmla="*/ 64 h 91"/>
                <a:gd name="T50" fmla="*/ 421 w 471"/>
                <a:gd name="T51" fmla="*/ 76 h 91"/>
                <a:gd name="T52" fmla="*/ 408 w 471"/>
                <a:gd name="T53" fmla="*/ 73 h 91"/>
                <a:gd name="T54" fmla="*/ 395 w 471"/>
                <a:gd name="T55" fmla="*/ 77 h 91"/>
                <a:gd name="T56" fmla="*/ 382 w 471"/>
                <a:gd name="T57" fmla="*/ 76 h 91"/>
                <a:gd name="T58" fmla="*/ 366 w 471"/>
                <a:gd name="T59" fmla="*/ 77 h 91"/>
                <a:gd name="T60" fmla="*/ 350 w 471"/>
                <a:gd name="T61" fmla="*/ 75 h 91"/>
                <a:gd name="T62" fmla="*/ 332 w 471"/>
                <a:gd name="T63" fmla="*/ 76 h 91"/>
                <a:gd name="T64" fmla="*/ 314 w 471"/>
                <a:gd name="T65" fmla="*/ 79 h 91"/>
                <a:gd name="T66" fmla="*/ 296 w 471"/>
                <a:gd name="T67" fmla="*/ 80 h 91"/>
                <a:gd name="T68" fmla="*/ 278 w 471"/>
                <a:gd name="T69" fmla="*/ 80 h 91"/>
                <a:gd name="T70" fmla="*/ 262 w 471"/>
                <a:gd name="T71" fmla="*/ 82 h 91"/>
                <a:gd name="T72" fmla="*/ 245 w 471"/>
                <a:gd name="T73" fmla="*/ 85 h 91"/>
                <a:gd name="T74" fmla="*/ 224 w 471"/>
                <a:gd name="T75" fmla="*/ 85 h 91"/>
                <a:gd name="T76" fmla="*/ 206 w 471"/>
                <a:gd name="T77" fmla="*/ 86 h 91"/>
                <a:gd name="T78" fmla="*/ 188 w 471"/>
                <a:gd name="T79" fmla="*/ 84 h 91"/>
                <a:gd name="T80" fmla="*/ 171 w 471"/>
                <a:gd name="T81" fmla="*/ 85 h 91"/>
                <a:gd name="T82" fmla="*/ 156 w 471"/>
                <a:gd name="T83" fmla="*/ 84 h 91"/>
                <a:gd name="T84" fmla="*/ 139 w 471"/>
                <a:gd name="T85" fmla="*/ 85 h 91"/>
                <a:gd name="T86" fmla="*/ 120 w 471"/>
                <a:gd name="T87" fmla="*/ 86 h 91"/>
                <a:gd name="T88" fmla="*/ 96 w 471"/>
                <a:gd name="T89" fmla="*/ 90 h 91"/>
                <a:gd name="T90" fmla="*/ 69 w 471"/>
                <a:gd name="T91" fmla="*/ 90 h 91"/>
                <a:gd name="T92" fmla="*/ 46 w 471"/>
                <a:gd name="T93" fmla="*/ 87 h 91"/>
                <a:gd name="T94" fmla="*/ 25 w 471"/>
                <a:gd name="T95" fmla="*/ 88 h 91"/>
                <a:gd name="T96" fmla="*/ 5 w 471"/>
                <a:gd name="T97" fmla="*/ 84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71"/>
                <a:gd name="T148" fmla="*/ 0 h 91"/>
                <a:gd name="T149" fmla="*/ 471 w 471"/>
                <a:gd name="T150" fmla="*/ 91 h 9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71" h="91">
                  <a:moveTo>
                    <a:pt x="0" y="82"/>
                  </a:moveTo>
                  <a:lnTo>
                    <a:pt x="3" y="80"/>
                  </a:lnTo>
                  <a:lnTo>
                    <a:pt x="6" y="78"/>
                  </a:lnTo>
                  <a:lnTo>
                    <a:pt x="10" y="76"/>
                  </a:lnTo>
                  <a:lnTo>
                    <a:pt x="14" y="75"/>
                  </a:lnTo>
                  <a:lnTo>
                    <a:pt x="19" y="73"/>
                  </a:lnTo>
                  <a:lnTo>
                    <a:pt x="27" y="72"/>
                  </a:lnTo>
                  <a:lnTo>
                    <a:pt x="32" y="69"/>
                  </a:lnTo>
                  <a:lnTo>
                    <a:pt x="39" y="67"/>
                  </a:lnTo>
                  <a:lnTo>
                    <a:pt x="47" y="65"/>
                  </a:lnTo>
                  <a:lnTo>
                    <a:pt x="55" y="63"/>
                  </a:lnTo>
                  <a:lnTo>
                    <a:pt x="63" y="62"/>
                  </a:lnTo>
                  <a:lnTo>
                    <a:pt x="71" y="61"/>
                  </a:lnTo>
                  <a:lnTo>
                    <a:pt x="79" y="60"/>
                  </a:lnTo>
                  <a:lnTo>
                    <a:pt x="87" y="58"/>
                  </a:lnTo>
                  <a:lnTo>
                    <a:pt x="94" y="57"/>
                  </a:lnTo>
                  <a:lnTo>
                    <a:pt x="101" y="55"/>
                  </a:lnTo>
                  <a:lnTo>
                    <a:pt x="110" y="54"/>
                  </a:lnTo>
                  <a:lnTo>
                    <a:pt x="117" y="52"/>
                  </a:lnTo>
                  <a:lnTo>
                    <a:pt x="125" y="51"/>
                  </a:lnTo>
                  <a:lnTo>
                    <a:pt x="130" y="50"/>
                  </a:lnTo>
                  <a:lnTo>
                    <a:pt x="135" y="49"/>
                  </a:lnTo>
                  <a:lnTo>
                    <a:pt x="139" y="46"/>
                  </a:lnTo>
                  <a:lnTo>
                    <a:pt x="142" y="43"/>
                  </a:lnTo>
                  <a:lnTo>
                    <a:pt x="145" y="40"/>
                  </a:lnTo>
                  <a:lnTo>
                    <a:pt x="147" y="38"/>
                  </a:lnTo>
                  <a:lnTo>
                    <a:pt x="152" y="33"/>
                  </a:lnTo>
                  <a:lnTo>
                    <a:pt x="157" y="28"/>
                  </a:lnTo>
                  <a:lnTo>
                    <a:pt x="162" y="23"/>
                  </a:lnTo>
                  <a:lnTo>
                    <a:pt x="168" y="18"/>
                  </a:lnTo>
                  <a:lnTo>
                    <a:pt x="173" y="13"/>
                  </a:lnTo>
                  <a:lnTo>
                    <a:pt x="180" y="8"/>
                  </a:lnTo>
                  <a:lnTo>
                    <a:pt x="186" y="4"/>
                  </a:lnTo>
                  <a:lnTo>
                    <a:pt x="191" y="0"/>
                  </a:lnTo>
                  <a:lnTo>
                    <a:pt x="193" y="8"/>
                  </a:lnTo>
                  <a:lnTo>
                    <a:pt x="196" y="17"/>
                  </a:lnTo>
                  <a:lnTo>
                    <a:pt x="199" y="24"/>
                  </a:lnTo>
                  <a:lnTo>
                    <a:pt x="201" y="32"/>
                  </a:lnTo>
                  <a:lnTo>
                    <a:pt x="202" y="36"/>
                  </a:lnTo>
                  <a:lnTo>
                    <a:pt x="203" y="39"/>
                  </a:lnTo>
                  <a:lnTo>
                    <a:pt x="202" y="43"/>
                  </a:lnTo>
                  <a:lnTo>
                    <a:pt x="199" y="47"/>
                  </a:lnTo>
                  <a:lnTo>
                    <a:pt x="206" y="49"/>
                  </a:lnTo>
                  <a:lnTo>
                    <a:pt x="214" y="50"/>
                  </a:lnTo>
                  <a:lnTo>
                    <a:pt x="224" y="51"/>
                  </a:lnTo>
                  <a:lnTo>
                    <a:pt x="234" y="53"/>
                  </a:lnTo>
                  <a:lnTo>
                    <a:pt x="245" y="55"/>
                  </a:lnTo>
                  <a:lnTo>
                    <a:pt x="253" y="56"/>
                  </a:lnTo>
                  <a:lnTo>
                    <a:pt x="262" y="58"/>
                  </a:lnTo>
                  <a:lnTo>
                    <a:pt x="269" y="59"/>
                  </a:lnTo>
                  <a:lnTo>
                    <a:pt x="276" y="59"/>
                  </a:lnTo>
                  <a:lnTo>
                    <a:pt x="282" y="58"/>
                  </a:lnTo>
                  <a:lnTo>
                    <a:pt x="288" y="55"/>
                  </a:lnTo>
                  <a:lnTo>
                    <a:pt x="293" y="51"/>
                  </a:lnTo>
                  <a:lnTo>
                    <a:pt x="305" y="53"/>
                  </a:lnTo>
                  <a:lnTo>
                    <a:pt x="317" y="56"/>
                  </a:lnTo>
                  <a:lnTo>
                    <a:pt x="326" y="58"/>
                  </a:lnTo>
                  <a:lnTo>
                    <a:pt x="321" y="64"/>
                  </a:lnTo>
                  <a:lnTo>
                    <a:pt x="325" y="66"/>
                  </a:lnTo>
                  <a:lnTo>
                    <a:pt x="331" y="68"/>
                  </a:lnTo>
                  <a:lnTo>
                    <a:pt x="338" y="69"/>
                  </a:lnTo>
                  <a:lnTo>
                    <a:pt x="345" y="70"/>
                  </a:lnTo>
                  <a:lnTo>
                    <a:pt x="352" y="70"/>
                  </a:lnTo>
                  <a:lnTo>
                    <a:pt x="359" y="69"/>
                  </a:lnTo>
                  <a:lnTo>
                    <a:pt x="366" y="68"/>
                  </a:lnTo>
                  <a:lnTo>
                    <a:pt x="374" y="65"/>
                  </a:lnTo>
                  <a:lnTo>
                    <a:pt x="382" y="61"/>
                  </a:lnTo>
                  <a:lnTo>
                    <a:pt x="390" y="55"/>
                  </a:lnTo>
                  <a:lnTo>
                    <a:pt x="397" y="49"/>
                  </a:lnTo>
                  <a:lnTo>
                    <a:pt x="405" y="41"/>
                  </a:lnTo>
                  <a:lnTo>
                    <a:pt x="409" y="38"/>
                  </a:lnTo>
                  <a:lnTo>
                    <a:pt x="415" y="32"/>
                  </a:lnTo>
                  <a:lnTo>
                    <a:pt x="420" y="28"/>
                  </a:lnTo>
                  <a:lnTo>
                    <a:pt x="425" y="25"/>
                  </a:lnTo>
                  <a:lnTo>
                    <a:pt x="430" y="21"/>
                  </a:lnTo>
                  <a:lnTo>
                    <a:pt x="435" y="18"/>
                  </a:lnTo>
                  <a:lnTo>
                    <a:pt x="440" y="17"/>
                  </a:lnTo>
                  <a:lnTo>
                    <a:pt x="443" y="14"/>
                  </a:lnTo>
                  <a:lnTo>
                    <a:pt x="447" y="13"/>
                  </a:lnTo>
                  <a:lnTo>
                    <a:pt x="452" y="11"/>
                  </a:lnTo>
                  <a:lnTo>
                    <a:pt x="456" y="11"/>
                  </a:lnTo>
                  <a:lnTo>
                    <a:pt x="462" y="10"/>
                  </a:lnTo>
                  <a:lnTo>
                    <a:pt x="470" y="10"/>
                  </a:lnTo>
                  <a:lnTo>
                    <a:pt x="467" y="13"/>
                  </a:lnTo>
                  <a:lnTo>
                    <a:pt x="463" y="17"/>
                  </a:lnTo>
                  <a:lnTo>
                    <a:pt x="461" y="19"/>
                  </a:lnTo>
                  <a:lnTo>
                    <a:pt x="458" y="24"/>
                  </a:lnTo>
                  <a:lnTo>
                    <a:pt x="455" y="28"/>
                  </a:lnTo>
                  <a:lnTo>
                    <a:pt x="450" y="32"/>
                  </a:lnTo>
                  <a:lnTo>
                    <a:pt x="444" y="37"/>
                  </a:lnTo>
                  <a:lnTo>
                    <a:pt x="441" y="39"/>
                  </a:lnTo>
                  <a:lnTo>
                    <a:pt x="439" y="42"/>
                  </a:lnTo>
                  <a:lnTo>
                    <a:pt x="436" y="46"/>
                  </a:lnTo>
                  <a:lnTo>
                    <a:pt x="434" y="49"/>
                  </a:lnTo>
                  <a:lnTo>
                    <a:pt x="432" y="51"/>
                  </a:lnTo>
                  <a:lnTo>
                    <a:pt x="430" y="54"/>
                  </a:lnTo>
                  <a:lnTo>
                    <a:pt x="428" y="57"/>
                  </a:lnTo>
                  <a:lnTo>
                    <a:pt x="426" y="60"/>
                  </a:lnTo>
                  <a:lnTo>
                    <a:pt x="425" y="62"/>
                  </a:lnTo>
                  <a:lnTo>
                    <a:pt x="423" y="64"/>
                  </a:lnTo>
                  <a:lnTo>
                    <a:pt x="422" y="68"/>
                  </a:lnTo>
                  <a:lnTo>
                    <a:pt x="422" y="70"/>
                  </a:lnTo>
                  <a:lnTo>
                    <a:pt x="421" y="73"/>
                  </a:lnTo>
                  <a:lnTo>
                    <a:pt x="421" y="76"/>
                  </a:lnTo>
                  <a:lnTo>
                    <a:pt x="418" y="74"/>
                  </a:lnTo>
                  <a:lnTo>
                    <a:pt x="414" y="73"/>
                  </a:lnTo>
                  <a:lnTo>
                    <a:pt x="411" y="73"/>
                  </a:lnTo>
                  <a:lnTo>
                    <a:pt x="408" y="73"/>
                  </a:lnTo>
                  <a:lnTo>
                    <a:pt x="404" y="74"/>
                  </a:lnTo>
                  <a:lnTo>
                    <a:pt x="402" y="76"/>
                  </a:lnTo>
                  <a:lnTo>
                    <a:pt x="399" y="76"/>
                  </a:lnTo>
                  <a:lnTo>
                    <a:pt x="395" y="77"/>
                  </a:lnTo>
                  <a:lnTo>
                    <a:pt x="392" y="78"/>
                  </a:lnTo>
                  <a:lnTo>
                    <a:pt x="388" y="77"/>
                  </a:lnTo>
                  <a:lnTo>
                    <a:pt x="384" y="77"/>
                  </a:lnTo>
                  <a:lnTo>
                    <a:pt x="382" y="76"/>
                  </a:lnTo>
                  <a:lnTo>
                    <a:pt x="379" y="75"/>
                  </a:lnTo>
                  <a:lnTo>
                    <a:pt x="375" y="75"/>
                  </a:lnTo>
                  <a:lnTo>
                    <a:pt x="371" y="76"/>
                  </a:lnTo>
                  <a:lnTo>
                    <a:pt x="366" y="77"/>
                  </a:lnTo>
                  <a:lnTo>
                    <a:pt x="363" y="76"/>
                  </a:lnTo>
                  <a:lnTo>
                    <a:pt x="359" y="76"/>
                  </a:lnTo>
                  <a:lnTo>
                    <a:pt x="355" y="75"/>
                  </a:lnTo>
                  <a:lnTo>
                    <a:pt x="350" y="75"/>
                  </a:lnTo>
                  <a:lnTo>
                    <a:pt x="347" y="76"/>
                  </a:lnTo>
                  <a:lnTo>
                    <a:pt x="341" y="77"/>
                  </a:lnTo>
                  <a:lnTo>
                    <a:pt x="337" y="77"/>
                  </a:lnTo>
                  <a:lnTo>
                    <a:pt x="332" y="76"/>
                  </a:lnTo>
                  <a:lnTo>
                    <a:pt x="328" y="76"/>
                  </a:lnTo>
                  <a:lnTo>
                    <a:pt x="323" y="77"/>
                  </a:lnTo>
                  <a:lnTo>
                    <a:pt x="320" y="78"/>
                  </a:lnTo>
                  <a:lnTo>
                    <a:pt x="314" y="79"/>
                  </a:lnTo>
                  <a:lnTo>
                    <a:pt x="310" y="80"/>
                  </a:lnTo>
                  <a:lnTo>
                    <a:pt x="305" y="80"/>
                  </a:lnTo>
                  <a:lnTo>
                    <a:pt x="301" y="80"/>
                  </a:lnTo>
                  <a:lnTo>
                    <a:pt x="296" y="80"/>
                  </a:lnTo>
                  <a:lnTo>
                    <a:pt x="291" y="78"/>
                  </a:lnTo>
                  <a:lnTo>
                    <a:pt x="286" y="80"/>
                  </a:lnTo>
                  <a:lnTo>
                    <a:pt x="282" y="80"/>
                  </a:lnTo>
                  <a:lnTo>
                    <a:pt x="278" y="80"/>
                  </a:lnTo>
                  <a:lnTo>
                    <a:pt x="274" y="80"/>
                  </a:lnTo>
                  <a:lnTo>
                    <a:pt x="270" y="80"/>
                  </a:lnTo>
                  <a:lnTo>
                    <a:pt x="266" y="80"/>
                  </a:lnTo>
                  <a:lnTo>
                    <a:pt x="262" y="82"/>
                  </a:lnTo>
                  <a:lnTo>
                    <a:pt x="259" y="83"/>
                  </a:lnTo>
                  <a:lnTo>
                    <a:pt x="254" y="84"/>
                  </a:lnTo>
                  <a:lnTo>
                    <a:pt x="250" y="84"/>
                  </a:lnTo>
                  <a:lnTo>
                    <a:pt x="245" y="85"/>
                  </a:lnTo>
                  <a:lnTo>
                    <a:pt x="240" y="86"/>
                  </a:lnTo>
                  <a:lnTo>
                    <a:pt x="234" y="85"/>
                  </a:lnTo>
                  <a:lnTo>
                    <a:pt x="228" y="85"/>
                  </a:lnTo>
                  <a:lnTo>
                    <a:pt x="224" y="85"/>
                  </a:lnTo>
                  <a:lnTo>
                    <a:pt x="218" y="86"/>
                  </a:lnTo>
                  <a:lnTo>
                    <a:pt x="214" y="86"/>
                  </a:lnTo>
                  <a:lnTo>
                    <a:pt x="210" y="86"/>
                  </a:lnTo>
                  <a:lnTo>
                    <a:pt x="206" y="86"/>
                  </a:lnTo>
                  <a:lnTo>
                    <a:pt x="201" y="86"/>
                  </a:lnTo>
                  <a:lnTo>
                    <a:pt x="196" y="84"/>
                  </a:lnTo>
                  <a:lnTo>
                    <a:pt x="192" y="84"/>
                  </a:lnTo>
                  <a:lnTo>
                    <a:pt x="188" y="84"/>
                  </a:lnTo>
                  <a:lnTo>
                    <a:pt x="184" y="84"/>
                  </a:lnTo>
                  <a:lnTo>
                    <a:pt x="180" y="84"/>
                  </a:lnTo>
                  <a:lnTo>
                    <a:pt x="175" y="84"/>
                  </a:lnTo>
                  <a:lnTo>
                    <a:pt x="171" y="85"/>
                  </a:lnTo>
                  <a:lnTo>
                    <a:pt x="167" y="85"/>
                  </a:lnTo>
                  <a:lnTo>
                    <a:pt x="164" y="84"/>
                  </a:lnTo>
                  <a:lnTo>
                    <a:pt x="160" y="84"/>
                  </a:lnTo>
                  <a:lnTo>
                    <a:pt x="156" y="84"/>
                  </a:lnTo>
                  <a:lnTo>
                    <a:pt x="152" y="84"/>
                  </a:lnTo>
                  <a:lnTo>
                    <a:pt x="149" y="84"/>
                  </a:lnTo>
                  <a:lnTo>
                    <a:pt x="145" y="84"/>
                  </a:lnTo>
                  <a:lnTo>
                    <a:pt x="139" y="85"/>
                  </a:lnTo>
                  <a:lnTo>
                    <a:pt x="135" y="85"/>
                  </a:lnTo>
                  <a:lnTo>
                    <a:pt x="130" y="84"/>
                  </a:lnTo>
                  <a:lnTo>
                    <a:pt x="125" y="85"/>
                  </a:lnTo>
                  <a:lnTo>
                    <a:pt x="120" y="86"/>
                  </a:lnTo>
                  <a:lnTo>
                    <a:pt x="116" y="88"/>
                  </a:lnTo>
                  <a:lnTo>
                    <a:pt x="111" y="89"/>
                  </a:lnTo>
                  <a:lnTo>
                    <a:pt x="104" y="90"/>
                  </a:lnTo>
                  <a:lnTo>
                    <a:pt x="96" y="90"/>
                  </a:lnTo>
                  <a:lnTo>
                    <a:pt x="89" y="90"/>
                  </a:lnTo>
                  <a:lnTo>
                    <a:pt x="82" y="90"/>
                  </a:lnTo>
                  <a:lnTo>
                    <a:pt x="74" y="90"/>
                  </a:lnTo>
                  <a:lnTo>
                    <a:pt x="69" y="90"/>
                  </a:lnTo>
                  <a:lnTo>
                    <a:pt x="65" y="90"/>
                  </a:lnTo>
                  <a:lnTo>
                    <a:pt x="60" y="90"/>
                  </a:lnTo>
                  <a:lnTo>
                    <a:pt x="54" y="90"/>
                  </a:lnTo>
                  <a:lnTo>
                    <a:pt x="46" y="87"/>
                  </a:lnTo>
                  <a:lnTo>
                    <a:pt x="40" y="87"/>
                  </a:lnTo>
                  <a:lnTo>
                    <a:pt x="35" y="88"/>
                  </a:lnTo>
                  <a:lnTo>
                    <a:pt x="29" y="88"/>
                  </a:lnTo>
                  <a:lnTo>
                    <a:pt x="25" y="88"/>
                  </a:lnTo>
                  <a:lnTo>
                    <a:pt x="20" y="87"/>
                  </a:lnTo>
                  <a:lnTo>
                    <a:pt x="15" y="86"/>
                  </a:lnTo>
                  <a:lnTo>
                    <a:pt x="10" y="85"/>
                  </a:lnTo>
                  <a:lnTo>
                    <a:pt x="5" y="84"/>
                  </a:lnTo>
                  <a:lnTo>
                    <a:pt x="0" y="83"/>
                  </a:lnTo>
                  <a:lnTo>
                    <a:pt x="0" y="8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6411" name="Group 573"/>
            <p:cNvGrpSpPr>
              <a:grpSpLocks/>
            </p:cNvGrpSpPr>
            <p:nvPr/>
          </p:nvGrpSpPr>
          <p:grpSpPr bwMode="auto">
            <a:xfrm>
              <a:off x="5403851" y="4608515"/>
              <a:ext cx="109538" cy="80963"/>
              <a:chOff x="2642" y="2793"/>
              <a:chExt cx="69" cy="51"/>
            </a:xfrm>
          </p:grpSpPr>
          <p:sp>
            <p:nvSpPr>
              <p:cNvPr id="16506" name="Freeform 574" descr="50%"/>
              <p:cNvSpPr>
                <a:spLocks/>
              </p:cNvSpPr>
              <p:nvPr/>
            </p:nvSpPr>
            <p:spPr bwMode="auto">
              <a:xfrm>
                <a:off x="2642" y="2799"/>
                <a:ext cx="69" cy="45"/>
              </a:xfrm>
              <a:custGeom>
                <a:avLst/>
                <a:gdLst>
                  <a:gd name="T0" fmla="*/ 64 w 69"/>
                  <a:gd name="T1" fmla="*/ 39 h 45"/>
                  <a:gd name="T2" fmla="*/ 60 w 69"/>
                  <a:gd name="T3" fmla="*/ 35 h 45"/>
                  <a:gd name="T4" fmla="*/ 58 w 69"/>
                  <a:gd name="T5" fmla="*/ 33 h 45"/>
                  <a:gd name="T6" fmla="*/ 56 w 69"/>
                  <a:gd name="T7" fmla="*/ 31 h 45"/>
                  <a:gd name="T8" fmla="*/ 54 w 69"/>
                  <a:gd name="T9" fmla="*/ 28 h 45"/>
                  <a:gd name="T10" fmla="*/ 52 w 69"/>
                  <a:gd name="T11" fmla="*/ 26 h 45"/>
                  <a:gd name="T12" fmla="*/ 50 w 69"/>
                  <a:gd name="T13" fmla="*/ 23 h 45"/>
                  <a:gd name="T14" fmla="*/ 48 w 69"/>
                  <a:gd name="T15" fmla="*/ 21 h 45"/>
                  <a:gd name="T16" fmla="*/ 47 w 69"/>
                  <a:gd name="T17" fmla="*/ 17 h 45"/>
                  <a:gd name="T18" fmla="*/ 46 w 69"/>
                  <a:gd name="T19" fmla="*/ 14 h 45"/>
                  <a:gd name="T20" fmla="*/ 45 w 69"/>
                  <a:gd name="T21" fmla="*/ 11 h 45"/>
                  <a:gd name="T22" fmla="*/ 44 w 69"/>
                  <a:gd name="T23" fmla="*/ 8 h 45"/>
                  <a:gd name="T24" fmla="*/ 44 w 69"/>
                  <a:gd name="T25" fmla="*/ 4 h 45"/>
                  <a:gd name="T26" fmla="*/ 44 w 69"/>
                  <a:gd name="T27" fmla="*/ 0 h 45"/>
                  <a:gd name="T28" fmla="*/ 0 w 69"/>
                  <a:gd name="T29" fmla="*/ 0 h 45"/>
                  <a:gd name="T30" fmla="*/ 1 w 69"/>
                  <a:gd name="T31" fmla="*/ 3 h 45"/>
                  <a:gd name="T32" fmla="*/ 3 w 69"/>
                  <a:gd name="T33" fmla="*/ 6 h 45"/>
                  <a:gd name="T34" fmla="*/ 5 w 69"/>
                  <a:gd name="T35" fmla="*/ 9 h 45"/>
                  <a:gd name="T36" fmla="*/ 8 w 69"/>
                  <a:gd name="T37" fmla="*/ 12 h 45"/>
                  <a:gd name="T38" fmla="*/ 11 w 69"/>
                  <a:gd name="T39" fmla="*/ 16 h 45"/>
                  <a:gd name="T40" fmla="*/ 14 w 69"/>
                  <a:gd name="T41" fmla="*/ 19 h 45"/>
                  <a:gd name="T42" fmla="*/ 18 w 69"/>
                  <a:gd name="T43" fmla="*/ 22 h 45"/>
                  <a:gd name="T44" fmla="*/ 21 w 69"/>
                  <a:gd name="T45" fmla="*/ 25 h 45"/>
                  <a:gd name="T46" fmla="*/ 25 w 69"/>
                  <a:gd name="T47" fmla="*/ 28 h 45"/>
                  <a:gd name="T48" fmla="*/ 30 w 69"/>
                  <a:gd name="T49" fmla="*/ 32 h 45"/>
                  <a:gd name="T50" fmla="*/ 34 w 69"/>
                  <a:gd name="T51" fmla="*/ 34 h 45"/>
                  <a:gd name="T52" fmla="*/ 38 w 69"/>
                  <a:gd name="T53" fmla="*/ 36 h 45"/>
                  <a:gd name="T54" fmla="*/ 41 w 69"/>
                  <a:gd name="T55" fmla="*/ 38 h 45"/>
                  <a:gd name="T56" fmla="*/ 45 w 69"/>
                  <a:gd name="T57" fmla="*/ 39 h 45"/>
                  <a:gd name="T58" fmla="*/ 49 w 69"/>
                  <a:gd name="T59" fmla="*/ 41 h 45"/>
                  <a:gd name="T60" fmla="*/ 53 w 69"/>
                  <a:gd name="T61" fmla="*/ 42 h 45"/>
                  <a:gd name="T62" fmla="*/ 58 w 69"/>
                  <a:gd name="T63" fmla="*/ 43 h 45"/>
                  <a:gd name="T64" fmla="*/ 62 w 69"/>
                  <a:gd name="T65" fmla="*/ 43 h 45"/>
                  <a:gd name="T66" fmla="*/ 65 w 69"/>
                  <a:gd name="T67" fmla="*/ 43 h 45"/>
                  <a:gd name="T68" fmla="*/ 68 w 69"/>
                  <a:gd name="T69" fmla="*/ 44 h 45"/>
                  <a:gd name="T70" fmla="*/ 64 w 69"/>
                  <a:gd name="T71" fmla="*/ 39 h 4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9"/>
                  <a:gd name="T109" fmla="*/ 0 h 45"/>
                  <a:gd name="T110" fmla="*/ 69 w 69"/>
                  <a:gd name="T111" fmla="*/ 45 h 4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9" h="45">
                    <a:moveTo>
                      <a:pt x="64" y="39"/>
                    </a:moveTo>
                    <a:lnTo>
                      <a:pt x="60" y="35"/>
                    </a:lnTo>
                    <a:lnTo>
                      <a:pt x="58" y="33"/>
                    </a:lnTo>
                    <a:lnTo>
                      <a:pt x="56" y="31"/>
                    </a:lnTo>
                    <a:lnTo>
                      <a:pt x="54" y="28"/>
                    </a:lnTo>
                    <a:lnTo>
                      <a:pt x="52" y="26"/>
                    </a:lnTo>
                    <a:lnTo>
                      <a:pt x="50" y="23"/>
                    </a:lnTo>
                    <a:lnTo>
                      <a:pt x="48" y="21"/>
                    </a:lnTo>
                    <a:lnTo>
                      <a:pt x="47" y="17"/>
                    </a:lnTo>
                    <a:lnTo>
                      <a:pt x="46" y="14"/>
                    </a:lnTo>
                    <a:lnTo>
                      <a:pt x="45" y="11"/>
                    </a:lnTo>
                    <a:lnTo>
                      <a:pt x="44" y="8"/>
                    </a:lnTo>
                    <a:lnTo>
                      <a:pt x="44" y="4"/>
                    </a:lnTo>
                    <a:lnTo>
                      <a:pt x="44" y="0"/>
                    </a:lnTo>
                    <a:lnTo>
                      <a:pt x="0" y="0"/>
                    </a:lnTo>
                    <a:lnTo>
                      <a:pt x="1" y="3"/>
                    </a:lnTo>
                    <a:lnTo>
                      <a:pt x="3" y="6"/>
                    </a:lnTo>
                    <a:lnTo>
                      <a:pt x="5" y="9"/>
                    </a:lnTo>
                    <a:lnTo>
                      <a:pt x="8" y="12"/>
                    </a:lnTo>
                    <a:lnTo>
                      <a:pt x="11" y="16"/>
                    </a:lnTo>
                    <a:lnTo>
                      <a:pt x="14" y="19"/>
                    </a:lnTo>
                    <a:lnTo>
                      <a:pt x="18" y="22"/>
                    </a:lnTo>
                    <a:lnTo>
                      <a:pt x="21" y="25"/>
                    </a:lnTo>
                    <a:lnTo>
                      <a:pt x="25" y="28"/>
                    </a:lnTo>
                    <a:lnTo>
                      <a:pt x="30" y="32"/>
                    </a:lnTo>
                    <a:lnTo>
                      <a:pt x="34" y="34"/>
                    </a:lnTo>
                    <a:lnTo>
                      <a:pt x="38" y="36"/>
                    </a:lnTo>
                    <a:lnTo>
                      <a:pt x="41" y="38"/>
                    </a:lnTo>
                    <a:lnTo>
                      <a:pt x="45" y="39"/>
                    </a:lnTo>
                    <a:lnTo>
                      <a:pt x="49" y="41"/>
                    </a:lnTo>
                    <a:lnTo>
                      <a:pt x="53" y="42"/>
                    </a:lnTo>
                    <a:lnTo>
                      <a:pt x="58" y="43"/>
                    </a:lnTo>
                    <a:lnTo>
                      <a:pt x="62" y="43"/>
                    </a:lnTo>
                    <a:lnTo>
                      <a:pt x="65" y="43"/>
                    </a:lnTo>
                    <a:lnTo>
                      <a:pt x="68" y="44"/>
                    </a:lnTo>
                    <a:lnTo>
                      <a:pt x="64" y="3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507" name="Freeform 575" descr="50%"/>
              <p:cNvSpPr>
                <a:spLocks/>
              </p:cNvSpPr>
              <p:nvPr/>
            </p:nvSpPr>
            <p:spPr bwMode="auto">
              <a:xfrm>
                <a:off x="2643" y="2793"/>
                <a:ext cx="36" cy="6"/>
              </a:xfrm>
              <a:custGeom>
                <a:avLst/>
                <a:gdLst>
                  <a:gd name="T0" fmla="*/ 0 w 36"/>
                  <a:gd name="T1" fmla="*/ 5 h 6"/>
                  <a:gd name="T2" fmla="*/ 0 w 36"/>
                  <a:gd name="T3" fmla="*/ 3 h 6"/>
                  <a:gd name="T4" fmla="*/ 1 w 36"/>
                  <a:gd name="T5" fmla="*/ 0 h 6"/>
                  <a:gd name="T6" fmla="*/ 35 w 36"/>
                  <a:gd name="T7" fmla="*/ 0 h 6"/>
                  <a:gd name="T8" fmla="*/ 35 w 36"/>
                  <a:gd name="T9" fmla="*/ 5 h 6"/>
                  <a:gd name="T10" fmla="*/ 0 w 36"/>
                  <a:gd name="T11" fmla="*/ 5 h 6"/>
                  <a:gd name="T12" fmla="*/ 0 60000 65536"/>
                  <a:gd name="T13" fmla="*/ 0 60000 65536"/>
                  <a:gd name="T14" fmla="*/ 0 60000 65536"/>
                  <a:gd name="T15" fmla="*/ 0 60000 65536"/>
                  <a:gd name="T16" fmla="*/ 0 60000 65536"/>
                  <a:gd name="T17" fmla="*/ 0 60000 65536"/>
                  <a:gd name="T18" fmla="*/ 0 w 36"/>
                  <a:gd name="T19" fmla="*/ 0 h 6"/>
                  <a:gd name="T20" fmla="*/ 36 w 36"/>
                  <a:gd name="T21" fmla="*/ 6 h 6"/>
                </a:gdLst>
                <a:ahLst/>
                <a:cxnLst>
                  <a:cxn ang="T12">
                    <a:pos x="T0" y="T1"/>
                  </a:cxn>
                  <a:cxn ang="T13">
                    <a:pos x="T2" y="T3"/>
                  </a:cxn>
                  <a:cxn ang="T14">
                    <a:pos x="T4" y="T5"/>
                  </a:cxn>
                  <a:cxn ang="T15">
                    <a:pos x="T6" y="T7"/>
                  </a:cxn>
                  <a:cxn ang="T16">
                    <a:pos x="T8" y="T9"/>
                  </a:cxn>
                  <a:cxn ang="T17">
                    <a:pos x="T10" y="T11"/>
                  </a:cxn>
                </a:cxnLst>
                <a:rect l="T18" t="T19" r="T20" b="T21"/>
                <a:pathLst>
                  <a:path w="36" h="6">
                    <a:moveTo>
                      <a:pt x="0" y="5"/>
                    </a:moveTo>
                    <a:lnTo>
                      <a:pt x="0" y="3"/>
                    </a:lnTo>
                    <a:lnTo>
                      <a:pt x="1" y="0"/>
                    </a:lnTo>
                    <a:lnTo>
                      <a:pt x="35" y="0"/>
                    </a:lnTo>
                    <a:lnTo>
                      <a:pt x="35" y="5"/>
                    </a:lnTo>
                    <a:lnTo>
                      <a:pt x="0" y="5"/>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6412" name="Freeform 576" descr="50%"/>
            <p:cNvSpPr>
              <a:spLocks/>
            </p:cNvSpPr>
            <p:nvPr/>
          </p:nvSpPr>
          <p:spPr bwMode="auto">
            <a:xfrm>
              <a:off x="6280151" y="4595815"/>
              <a:ext cx="92075" cy="73025"/>
            </a:xfrm>
            <a:custGeom>
              <a:avLst/>
              <a:gdLst>
                <a:gd name="T0" fmla="*/ 0 w 58"/>
                <a:gd name="T1" fmla="*/ 0 h 46"/>
                <a:gd name="T2" fmla="*/ 2 w 58"/>
                <a:gd name="T3" fmla="*/ 5 h 46"/>
                <a:gd name="T4" fmla="*/ 5 w 58"/>
                <a:gd name="T5" fmla="*/ 9 h 46"/>
                <a:gd name="T6" fmla="*/ 9 w 58"/>
                <a:gd name="T7" fmla="*/ 14 h 46"/>
                <a:gd name="T8" fmla="*/ 12 w 58"/>
                <a:gd name="T9" fmla="*/ 18 h 46"/>
                <a:gd name="T10" fmla="*/ 16 w 58"/>
                <a:gd name="T11" fmla="*/ 23 h 46"/>
                <a:gd name="T12" fmla="*/ 21 w 58"/>
                <a:gd name="T13" fmla="*/ 28 h 46"/>
                <a:gd name="T14" fmla="*/ 24 w 58"/>
                <a:gd name="T15" fmla="*/ 32 h 46"/>
                <a:gd name="T16" fmla="*/ 28 w 58"/>
                <a:gd name="T17" fmla="*/ 35 h 46"/>
                <a:gd name="T18" fmla="*/ 32 w 58"/>
                <a:gd name="T19" fmla="*/ 38 h 46"/>
                <a:gd name="T20" fmla="*/ 36 w 58"/>
                <a:gd name="T21" fmla="*/ 40 h 46"/>
                <a:gd name="T22" fmla="*/ 41 w 58"/>
                <a:gd name="T23" fmla="*/ 42 h 46"/>
                <a:gd name="T24" fmla="*/ 45 w 58"/>
                <a:gd name="T25" fmla="*/ 44 h 46"/>
                <a:gd name="T26" fmla="*/ 50 w 58"/>
                <a:gd name="T27" fmla="*/ 45 h 46"/>
                <a:gd name="T28" fmla="*/ 54 w 58"/>
                <a:gd name="T29" fmla="*/ 45 h 46"/>
                <a:gd name="T30" fmla="*/ 57 w 58"/>
                <a:gd name="T31" fmla="*/ 44 h 46"/>
                <a:gd name="T32" fmla="*/ 54 w 58"/>
                <a:gd name="T33" fmla="*/ 41 h 46"/>
                <a:gd name="T34" fmla="*/ 51 w 58"/>
                <a:gd name="T35" fmla="*/ 37 h 46"/>
                <a:gd name="T36" fmla="*/ 48 w 58"/>
                <a:gd name="T37" fmla="*/ 33 h 46"/>
                <a:gd name="T38" fmla="*/ 45 w 58"/>
                <a:gd name="T39" fmla="*/ 29 h 46"/>
                <a:gd name="T40" fmla="*/ 42 w 58"/>
                <a:gd name="T41" fmla="*/ 24 h 46"/>
                <a:gd name="T42" fmla="*/ 40 w 58"/>
                <a:gd name="T43" fmla="*/ 20 h 46"/>
                <a:gd name="T44" fmla="*/ 38 w 58"/>
                <a:gd name="T45" fmla="*/ 16 h 46"/>
                <a:gd name="T46" fmla="*/ 37 w 58"/>
                <a:gd name="T47" fmla="*/ 10 h 46"/>
                <a:gd name="T48" fmla="*/ 37 w 58"/>
                <a:gd name="T49" fmla="*/ 5 h 46"/>
                <a:gd name="T50" fmla="*/ 37 w 58"/>
                <a:gd name="T51" fmla="*/ 1 h 46"/>
                <a:gd name="T52" fmla="*/ 0 w 58"/>
                <a:gd name="T53" fmla="*/ 0 h 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
                <a:gd name="T82" fmla="*/ 0 h 46"/>
                <a:gd name="T83" fmla="*/ 58 w 58"/>
                <a:gd name="T84" fmla="*/ 46 h 4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 h="46">
                  <a:moveTo>
                    <a:pt x="0" y="0"/>
                  </a:moveTo>
                  <a:lnTo>
                    <a:pt x="2" y="5"/>
                  </a:lnTo>
                  <a:lnTo>
                    <a:pt x="5" y="9"/>
                  </a:lnTo>
                  <a:lnTo>
                    <a:pt x="9" y="14"/>
                  </a:lnTo>
                  <a:lnTo>
                    <a:pt x="12" y="18"/>
                  </a:lnTo>
                  <a:lnTo>
                    <a:pt x="16" y="23"/>
                  </a:lnTo>
                  <a:lnTo>
                    <a:pt x="21" y="28"/>
                  </a:lnTo>
                  <a:lnTo>
                    <a:pt x="24" y="32"/>
                  </a:lnTo>
                  <a:lnTo>
                    <a:pt x="28" y="35"/>
                  </a:lnTo>
                  <a:lnTo>
                    <a:pt x="32" y="38"/>
                  </a:lnTo>
                  <a:lnTo>
                    <a:pt x="36" y="40"/>
                  </a:lnTo>
                  <a:lnTo>
                    <a:pt x="41" y="42"/>
                  </a:lnTo>
                  <a:lnTo>
                    <a:pt x="45" y="44"/>
                  </a:lnTo>
                  <a:lnTo>
                    <a:pt x="50" y="45"/>
                  </a:lnTo>
                  <a:lnTo>
                    <a:pt x="54" y="45"/>
                  </a:lnTo>
                  <a:lnTo>
                    <a:pt x="57" y="44"/>
                  </a:lnTo>
                  <a:lnTo>
                    <a:pt x="54" y="41"/>
                  </a:lnTo>
                  <a:lnTo>
                    <a:pt x="51" y="37"/>
                  </a:lnTo>
                  <a:lnTo>
                    <a:pt x="48" y="33"/>
                  </a:lnTo>
                  <a:lnTo>
                    <a:pt x="45" y="29"/>
                  </a:lnTo>
                  <a:lnTo>
                    <a:pt x="42" y="24"/>
                  </a:lnTo>
                  <a:lnTo>
                    <a:pt x="40" y="20"/>
                  </a:lnTo>
                  <a:lnTo>
                    <a:pt x="38" y="16"/>
                  </a:lnTo>
                  <a:lnTo>
                    <a:pt x="37" y="10"/>
                  </a:lnTo>
                  <a:lnTo>
                    <a:pt x="37" y="5"/>
                  </a:lnTo>
                  <a:lnTo>
                    <a:pt x="37"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13" name="Freeform 577" descr="50%"/>
            <p:cNvSpPr>
              <a:spLocks/>
            </p:cNvSpPr>
            <p:nvPr/>
          </p:nvSpPr>
          <p:spPr bwMode="auto">
            <a:xfrm>
              <a:off x="6088063" y="4424365"/>
              <a:ext cx="763588" cy="230188"/>
            </a:xfrm>
            <a:custGeom>
              <a:avLst/>
              <a:gdLst>
                <a:gd name="T0" fmla="*/ 5 w 481"/>
                <a:gd name="T1" fmla="*/ 85 h 145"/>
                <a:gd name="T2" fmla="*/ 20 w 481"/>
                <a:gd name="T3" fmla="*/ 80 h 145"/>
                <a:gd name="T4" fmla="*/ 42 w 481"/>
                <a:gd name="T5" fmla="*/ 73 h 145"/>
                <a:gd name="T6" fmla="*/ 65 w 481"/>
                <a:gd name="T7" fmla="*/ 68 h 145"/>
                <a:gd name="T8" fmla="*/ 89 w 481"/>
                <a:gd name="T9" fmla="*/ 63 h 145"/>
                <a:gd name="T10" fmla="*/ 112 w 481"/>
                <a:gd name="T11" fmla="*/ 58 h 145"/>
                <a:gd name="T12" fmla="*/ 132 w 481"/>
                <a:gd name="T13" fmla="*/ 54 h 145"/>
                <a:gd name="T14" fmla="*/ 143 w 481"/>
                <a:gd name="T15" fmla="*/ 48 h 145"/>
                <a:gd name="T16" fmla="*/ 155 w 481"/>
                <a:gd name="T17" fmla="*/ 37 h 145"/>
                <a:gd name="T18" fmla="*/ 171 w 481"/>
                <a:gd name="T19" fmla="*/ 20 h 145"/>
                <a:gd name="T20" fmla="*/ 188 w 481"/>
                <a:gd name="T21" fmla="*/ 5 h 145"/>
                <a:gd name="T22" fmla="*/ 200 w 481"/>
                <a:gd name="T23" fmla="*/ 17 h 145"/>
                <a:gd name="T24" fmla="*/ 207 w 481"/>
                <a:gd name="T25" fmla="*/ 43 h 145"/>
                <a:gd name="T26" fmla="*/ 211 w 481"/>
                <a:gd name="T27" fmla="*/ 53 h 145"/>
                <a:gd name="T28" fmla="*/ 239 w 481"/>
                <a:gd name="T29" fmla="*/ 57 h 145"/>
                <a:gd name="T30" fmla="*/ 267 w 481"/>
                <a:gd name="T31" fmla="*/ 63 h 145"/>
                <a:gd name="T32" fmla="*/ 288 w 481"/>
                <a:gd name="T33" fmla="*/ 63 h 145"/>
                <a:gd name="T34" fmla="*/ 310 w 481"/>
                <a:gd name="T35" fmla="*/ 58 h 145"/>
                <a:gd name="T36" fmla="*/ 327 w 481"/>
                <a:gd name="T37" fmla="*/ 70 h 145"/>
                <a:gd name="T38" fmla="*/ 344 w 481"/>
                <a:gd name="T39" fmla="*/ 75 h 145"/>
                <a:gd name="T40" fmla="*/ 365 w 481"/>
                <a:gd name="T41" fmla="*/ 75 h 145"/>
                <a:gd name="T42" fmla="*/ 388 w 481"/>
                <a:gd name="T43" fmla="*/ 66 h 145"/>
                <a:gd name="T44" fmla="*/ 413 w 481"/>
                <a:gd name="T45" fmla="*/ 45 h 145"/>
                <a:gd name="T46" fmla="*/ 442 w 481"/>
                <a:gd name="T47" fmla="*/ 20 h 145"/>
                <a:gd name="T48" fmla="*/ 471 w 481"/>
                <a:gd name="T49" fmla="*/ 11 h 145"/>
                <a:gd name="T50" fmla="*/ 472 w 481"/>
                <a:gd name="T51" fmla="*/ 19 h 145"/>
                <a:gd name="T52" fmla="*/ 458 w 481"/>
                <a:gd name="T53" fmla="*/ 37 h 145"/>
                <a:gd name="T54" fmla="*/ 442 w 481"/>
                <a:gd name="T55" fmla="*/ 54 h 145"/>
                <a:gd name="T56" fmla="*/ 431 w 481"/>
                <a:gd name="T57" fmla="*/ 71 h 145"/>
                <a:gd name="T58" fmla="*/ 431 w 481"/>
                <a:gd name="T59" fmla="*/ 89 h 145"/>
                <a:gd name="T60" fmla="*/ 443 w 481"/>
                <a:gd name="T61" fmla="*/ 108 h 145"/>
                <a:gd name="T62" fmla="*/ 457 w 481"/>
                <a:gd name="T63" fmla="*/ 122 h 145"/>
                <a:gd name="T64" fmla="*/ 470 w 481"/>
                <a:gd name="T65" fmla="*/ 133 h 145"/>
                <a:gd name="T66" fmla="*/ 471 w 481"/>
                <a:gd name="T67" fmla="*/ 138 h 145"/>
                <a:gd name="T68" fmla="*/ 453 w 481"/>
                <a:gd name="T69" fmla="*/ 138 h 145"/>
                <a:gd name="T70" fmla="*/ 437 w 481"/>
                <a:gd name="T71" fmla="*/ 134 h 145"/>
                <a:gd name="T72" fmla="*/ 421 w 481"/>
                <a:gd name="T73" fmla="*/ 126 h 145"/>
                <a:gd name="T74" fmla="*/ 396 w 481"/>
                <a:gd name="T75" fmla="*/ 109 h 145"/>
                <a:gd name="T76" fmla="*/ 365 w 481"/>
                <a:gd name="T77" fmla="*/ 107 h 145"/>
                <a:gd name="T78" fmla="*/ 328 w 481"/>
                <a:gd name="T79" fmla="*/ 111 h 145"/>
                <a:gd name="T80" fmla="*/ 304 w 481"/>
                <a:gd name="T81" fmla="*/ 121 h 145"/>
                <a:gd name="T82" fmla="*/ 296 w 481"/>
                <a:gd name="T83" fmla="*/ 132 h 145"/>
                <a:gd name="T84" fmla="*/ 263 w 481"/>
                <a:gd name="T85" fmla="*/ 131 h 145"/>
                <a:gd name="T86" fmla="*/ 235 w 481"/>
                <a:gd name="T87" fmla="*/ 140 h 145"/>
                <a:gd name="T88" fmla="*/ 130 w 481"/>
                <a:gd name="T89" fmla="*/ 144 h 145"/>
                <a:gd name="T90" fmla="*/ 70 w 481"/>
                <a:gd name="T91" fmla="*/ 138 h 145"/>
                <a:gd name="T92" fmla="*/ 17 w 481"/>
                <a:gd name="T93" fmla="*/ 120 h 145"/>
                <a:gd name="T94" fmla="*/ 17 w 481"/>
                <a:gd name="T95" fmla="*/ 110 h 145"/>
                <a:gd name="T96" fmla="*/ 5 w 481"/>
                <a:gd name="T97" fmla="*/ 99 h 145"/>
                <a:gd name="T98" fmla="*/ 1 w 481"/>
                <a:gd name="T99" fmla="*/ 92 h 14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81"/>
                <a:gd name="T151" fmla="*/ 0 h 145"/>
                <a:gd name="T152" fmla="*/ 481 w 481"/>
                <a:gd name="T153" fmla="*/ 145 h 14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81" h="145">
                  <a:moveTo>
                    <a:pt x="0" y="89"/>
                  </a:moveTo>
                  <a:lnTo>
                    <a:pt x="2" y="88"/>
                  </a:lnTo>
                  <a:lnTo>
                    <a:pt x="5" y="85"/>
                  </a:lnTo>
                  <a:lnTo>
                    <a:pt x="11" y="83"/>
                  </a:lnTo>
                  <a:lnTo>
                    <a:pt x="15" y="82"/>
                  </a:lnTo>
                  <a:lnTo>
                    <a:pt x="20" y="80"/>
                  </a:lnTo>
                  <a:lnTo>
                    <a:pt x="27" y="77"/>
                  </a:lnTo>
                  <a:lnTo>
                    <a:pt x="35" y="75"/>
                  </a:lnTo>
                  <a:lnTo>
                    <a:pt x="42" y="73"/>
                  </a:lnTo>
                  <a:lnTo>
                    <a:pt x="49" y="71"/>
                  </a:lnTo>
                  <a:lnTo>
                    <a:pt x="57" y="69"/>
                  </a:lnTo>
                  <a:lnTo>
                    <a:pt x="65" y="68"/>
                  </a:lnTo>
                  <a:lnTo>
                    <a:pt x="74" y="66"/>
                  </a:lnTo>
                  <a:lnTo>
                    <a:pt x="81" y="64"/>
                  </a:lnTo>
                  <a:lnTo>
                    <a:pt x="89" y="63"/>
                  </a:lnTo>
                  <a:lnTo>
                    <a:pt x="95" y="62"/>
                  </a:lnTo>
                  <a:lnTo>
                    <a:pt x="105" y="60"/>
                  </a:lnTo>
                  <a:lnTo>
                    <a:pt x="112" y="58"/>
                  </a:lnTo>
                  <a:lnTo>
                    <a:pt x="120" y="57"/>
                  </a:lnTo>
                  <a:lnTo>
                    <a:pt x="126" y="56"/>
                  </a:lnTo>
                  <a:lnTo>
                    <a:pt x="132" y="54"/>
                  </a:lnTo>
                  <a:lnTo>
                    <a:pt x="137" y="52"/>
                  </a:lnTo>
                  <a:lnTo>
                    <a:pt x="140" y="51"/>
                  </a:lnTo>
                  <a:lnTo>
                    <a:pt x="143" y="48"/>
                  </a:lnTo>
                  <a:lnTo>
                    <a:pt x="147" y="45"/>
                  </a:lnTo>
                  <a:lnTo>
                    <a:pt x="150" y="41"/>
                  </a:lnTo>
                  <a:lnTo>
                    <a:pt x="155" y="37"/>
                  </a:lnTo>
                  <a:lnTo>
                    <a:pt x="160" y="31"/>
                  </a:lnTo>
                  <a:lnTo>
                    <a:pt x="165" y="25"/>
                  </a:lnTo>
                  <a:lnTo>
                    <a:pt x="171" y="20"/>
                  </a:lnTo>
                  <a:lnTo>
                    <a:pt x="176" y="14"/>
                  </a:lnTo>
                  <a:lnTo>
                    <a:pt x="182" y="10"/>
                  </a:lnTo>
                  <a:lnTo>
                    <a:pt x="188" y="5"/>
                  </a:lnTo>
                  <a:lnTo>
                    <a:pt x="195" y="0"/>
                  </a:lnTo>
                  <a:lnTo>
                    <a:pt x="197" y="9"/>
                  </a:lnTo>
                  <a:lnTo>
                    <a:pt x="200" y="17"/>
                  </a:lnTo>
                  <a:lnTo>
                    <a:pt x="203" y="26"/>
                  </a:lnTo>
                  <a:lnTo>
                    <a:pt x="205" y="35"/>
                  </a:lnTo>
                  <a:lnTo>
                    <a:pt x="207" y="43"/>
                  </a:lnTo>
                  <a:lnTo>
                    <a:pt x="206" y="47"/>
                  </a:lnTo>
                  <a:lnTo>
                    <a:pt x="203" y="51"/>
                  </a:lnTo>
                  <a:lnTo>
                    <a:pt x="211" y="53"/>
                  </a:lnTo>
                  <a:lnTo>
                    <a:pt x="218" y="54"/>
                  </a:lnTo>
                  <a:lnTo>
                    <a:pt x="228" y="56"/>
                  </a:lnTo>
                  <a:lnTo>
                    <a:pt x="239" y="57"/>
                  </a:lnTo>
                  <a:lnTo>
                    <a:pt x="249" y="60"/>
                  </a:lnTo>
                  <a:lnTo>
                    <a:pt x="258" y="61"/>
                  </a:lnTo>
                  <a:lnTo>
                    <a:pt x="267" y="63"/>
                  </a:lnTo>
                  <a:lnTo>
                    <a:pt x="275" y="64"/>
                  </a:lnTo>
                  <a:lnTo>
                    <a:pt x="282" y="64"/>
                  </a:lnTo>
                  <a:lnTo>
                    <a:pt x="288" y="63"/>
                  </a:lnTo>
                  <a:lnTo>
                    <a:pt x="293" y="60"/>
                  </a:lnTo>
                  <a:lnTo>
                    <a:pt x="298" y="56"/>
                  </a:lnTo>
                  <a:lnTo>
                    <a:pt x="310" y="58"/>
                  </a:lnTo>
                  <a:lnTo>
                    <a:pt x="323" y="61"/>
                  </a:lnTo>
                  <a:lnTo>
                    <a:pt x="334" y="63"/>
                  </a:lnTo>
                  <a:lnTo>
                    <a:pt x="327" y="70"/>
                  </a:lnTo>
                  <a:lnTo>
                    <a:pt x="331" y="72"/>
                  </a:lnTo>
                  <a:lnTo>
                    <a:pt x="337" y="74"/>
                  </a:lnTo>
                  <a:lnTo>
                    <a:pt x="344" y="75"/>
                  </a:lnTo>
                  <a:lnTo>
                    <a:pt x="351" y="76"/>
                  </a:lnTo>
                  <a:lnTo>
                    <a:pt x="358" y="76"/>
                  </a:lnTo>
                  <a:lnTo>
                    <a:pt x="365" y="75"/>
                  </a:lnTo>
                  <a:lnTo>
                    <a:pt x="373" y="73"/>
                  </a:lnTo>
                  <a:lnTo>
                    <a:pt x="381" y="71"/>
                  </a:lnTo>
                  <a:lnTo>
                    <a:pt x="388" y="66"/>
                  </a:lnTo>
                  <a:lnTo>
                    <a:pt x="397" y="60"/>
                  </a:lnTo>
                  <a:lnTo>
                    <a:pt x="404" y="54"/>
                  </a:lnTo>
                  <a:lnTo>
                    <a:pt x="413" y="45"/>
                  </a:lnTo>
                  <a:lnTo>
                    <a:pt x="422" y="35"/>
                  </a:lnTo>
                  <a:lnTo>
                    <a:pt x="433" y="27"/>
                  </a:lnTo>
                  <a:lnTo>
                    <a:pt x="442" y="20"/>
                  </a:lnTo>
                  <a:lnTo>
                    <a:pt x="451" y="15"/>
                  </a:lnTo>
                  <a:lnTo>
                    <a:pt x="460" y="12"/>
                  </a:lnTo>
                  <a:lnTo>
                    <a:pt x="471" y="11"/>
                  </a:lnTo>
                  <a:lnTo>
                    <a:pt x="480" y="11"/>
                  </a:lnTo>
                  <a:lnTo>
                    <a:pt x="475" y="15"/>
                  </a:lnTo>
                  <a:lnTo>
                    <a:pt x="472" y="19"/>
                  </a:lnTo>
                  <a:lnTo>
                    <a:pt x="470" y="22"/>
                  </a:lnTo>
                  <a:lnTo>
                    <a:pt x="463" y="32"/>
                  </a:lnTo>
                  <a:lnTo>
                    <a:pt x="458" y="37"/>
                  </a:lnTo>
                  <a:lnTo>
                    <a:pt x="452" y="42"/>
                  </a:lnTo>
                  <a:lnTo>
                    <a:pt x="446" y="48"/>
                  </a:lnTo>
                  <a:lnTo>
                    <a:pt x="442" y="54"/>
                  </a:lnTo>
                  <a:lnTo>
                    <a:pt x="438" y="60"/>
                  </a:lnTo>
                  <a:lnTo>
                    <a:pt x="434" y="66"/>
                  </a:lnTo>
                  <a:lnTo>
                    <a:pt x="431" y="71"/>
                  </a:lnTo>
                  <a:lnTo>
                    <a:pt x="430" y="77"/>
                  </a:lnTo>
                  <a:lnTo>
                    <a:pt x="429" y="83"/>
                  </a:lnTo>
                  <a:lnTo>
                    <a:pt x="431" y="89"/>
                  </a:lnTo>
                  <a:lnTo>
                    <a:pt x="434" y="96"/>
                  </a:lnTo>
                  <a:lnTo>
                    <a:pt x="438" y="102"/>
                  </a:lnTo>
                  <a:lnTo>
                    <a:pt x="443" y="108"/>
                  </a:lnTo>
                  <a:lnTo>
                    <a:pt x="447" y="112"/>
                  </a:lnTo>
                  <a:lnTo>
                    <a:pt x="452" y="116"/>
                  </a:lnTo>
                  <a:lnTo>
                    <a:pt x="457" y="122"/>
                  </a:lnTo>
                  <a:lnTo>
                    <a:pt x="463" y="127"/>
                  </a:lnTo>
                  <a:lnTo>
                    <a:pt x="467" y="130"/>
                  </a:lnTo>
                  <a:lnTo>
                    <a:pt x="470" y="133"/>
                  </a:lnTo>
                  <a:lnTo>
                    <a:pt x="474" y="135"/>
                  </a:lnTo>
                  <a:lnTo>
                    <a:pt x="476" y="138"/>
                  </a:lnTo>
                  <a:lnTo>
                    <a:pt x="471" y="138"/>
                  </a:lnTo>
                  <a:lnTo>
                    <a:pt x="464" y="138"/>
                  </a:lnTo>
                  <a:lnTo>
                    <a:pt x="458" y="138"/>
                  </a:lnTo>
                  <a:lnTo>
                    <a:pt x="453" y="138"/>
                  </a:lnTo>
                  <a:lnTo>
                    <a:pt x="446" y="137"/>
                  </a:lnTo>
                  <a:lnTo>
                    <a:pt x="441" y="135"/>
                  </a:lnTo>
                  <a:lnTo>
                    <a:pt x="437" y="134"/>
                  </a:lnTo>
                  <a:lnTo>
                    <a:pt x="432" y="131"/>
                  </a:lnTo>
                  <a:lnTo>
                    <a:pt x="426" y="129"/>
                  </a:lnTo>
                  <a:lnTo>
                    <a:pt x="421" y="126"/>
                  </a:lnTo>
                  <a:lnTo>
                    <a:pt x="412" y="119"/>
                  </a:lnTo>
                  <a:lnTo>
                    <a:pt x="405" y="115"/>
                  </a:lnTo>
                  <a:lnTo>
                    <a:pt x="396" y="109"/>
                  </a:lnTo>
                  <a:lnTo>
                    <a:pt x="387" y="108"/>
                  </a:lnTo>
                  <a:lnTo>
                    <a:pt x="378" y="108"/>
                  </a:lnTo>
                  <a:lnTo>
                    <a:pt x="365" y="107"/>
                  </a:lnTo>
                  <a:lnTo>
                    <a:pt x="354" y="108"/>
                  </a:lnTo>
                  <a:lnTo>
                    <a:pt x="341" y="109"/>
                  </a:lnTo>
                  <a:lnTo>
                    <a:pt x="328" y="111"/>
                  </a:lnTo>
                  <a:lnTo>
                    <a:pt x="314" y="115"/>
                  </a:lnTo>
                  <a:lnTo>
                    <a:pt x="306" y="118"/>
                  </a:lnTo>
                  <a:lnTo>
                    <a:pt x="304" y="121"/>
                  </a:lnTo>
                  <a:lnTo>
                    <a:pt x="306" y="124"/>
                  </a:lnTo>
                  <a:lnTo>
                    <a:pt x="312" y="128"/>
                  </a:lnTo>
                  <a:lnTo>
                    <a:pt x="296" y="132"/>
                  </a:lnTo>
                  <a:lnTo>
                    <a:pt x="274" y="138"/>
                  </a:lnTo>
                  <a:lnTo>
                    <a:pt x="269" y="134"/>
                  </a:lnTo>
                  <a:lnTo>
                    <a:pt x="263" y="131"/>
                  </a:lnTo>
                  <a:lnTo>
                    <a:pt x="257" y="129"/>
                  </a:lnTo>
                  <a:lnTo>
                    <a:pt x="247" y="129"/>
                  </a:lnTo>
                  <a:lnTo>
                    <a:pt x="235" y="140"/>
                  </a:lnTo>
                  <a:lnTo>
                    <a:pt x="224" y="132"/>
                  </a:lnTo>
                  <a:lnTo>
                    <a:pt x="145" y="143"/>
                  </a:lnTo>
                  <a:lnTo>
                    <a:pt x="130" y="144"/>
                  </a:lnTo>
                  <a:lnTo>
                    <a:pt x="115" y="143"/>
                  </a:lnTo>
                  <a:lnTo>
                    <a:pt x="100" y="141"/>
                  </a:lnTo>
                  <a:lnTo>
                    <a:pt x="70" y="138"/>
                  </a:lnTo>
                  <a:lnTo>
                    <a:pt x="42" y="130"/>
                  </a:lnTo>
                  <a:lnTo>
                    <a:pt x="27" y="125"/>
                  </a:lnTo>
                  <a:lnTo>
                    <a:pt x="17" y="120"/>
                  </a:lnTo>
                  <a:lnTo>
                    <a:pt x="28" y="117"/>
                  </a:lnTo>
                  <a:lnTo>
                    <a:pt x="21" y="113"/>
                  </a:lnTo>
                  <a:lnTo>
                    <a:pt x="17" y="110"/>
                  </a:lnTo>
                  <a:lnTo>
                    <a:pt x="9" y="104"/>
                  </a:lnTo>
                  <a:lnTo>
                    <a:pt x="8" y="102"/>
                  </a:lnTo>
                  <a:lnTo>
                    <a:pt x="5" y="99"/>
                  </a:lnTo>
                  <a:lnTo>
                    <a:pt x="4" y="97"/>
                  </a:lnTo>
                  <a:lnTo>
                    <a:pt x="2" y="94"/>
                  </a:lnTo>
                  <a:lnTo>
                    <a:pt x="1" y="92"/>
                  </a:lnTo>
                  <a:lnTo>
                    <a:pt x="0" y="8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6414" name="Group 578"/>
            <p:cNvGrpSpPr>
              <a:grpSpLocks/>
            </p:cNvGrpSpPr>
            <p:nvPr/>
          </p:nvGrpSpPr>
          <p:grpSpPr bwMode="auto">
            <a:xfrm>
              <a:off x="6151563" y="4570415"/>
              <a:ext cx="11113" cy="11113"/>
              <a:chOff x="3113" y="2769"/>
              <a:chExt cx="7" cy="7"/>
            </a:xfrm>
          </p:grpSpPr>
          <p:sp>
            <p:nvSpPr>
              <p:cNvPr id="16504" name="Oval 579" descr="50%"/>
              <p:cNvSpPr>
                <a:spLocks noChangeArrowheads="1"/>
              </p:cNvSpPr>
              <p:nvPr/>
            </p:nvSpPr>
            <p:spPr bwMode="auto">
              <a:xfrm>
                <a:off x="3113" y="2769"/>
                <a:ext cx="7" cy="7"/>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6505" name="Arc 580" descr="50%"/>
              <p:cNvSpPr>
                <a:spLocks/>
              </p:cNvSpPr>
              <p:nvPr/>
            </p:nvSpPr>
            <p:spPr bwMode="auto">
              <a:xfrm>
                <a:off x="3117" y="2772"/>
                <a:ext cx="2"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6415" name="Group 581"/>
            <p:cNvGrpSpPr>
              <a:grpSpLocks/>
            </p:cNvGrpSpPr>
            <p:nvPr/>
          </p:nvGrpSpPr>
          <p:grpSpPr bwMode="auto">
            <a:xfrm>
              <a:off x="6194426" y="4595815"/>
              <a:ext cx="47625" cy="20638"/>
              <a:chOff x="3140" y="2785"/>
              <a:chExt cx="30" cy="13"/>
            </a:xfrm>
          </p:grpSpPr>
          <p:sp>
            <p:nvSpPr>
              <p:cNvPr id="16499" name="Arc 582" descr="50%"/>
              <p:cNvSpPr>
                <a:spLocks/>
              </p:cNvSpPr>
              <p:nvPr/>
            </p:nvSpPr>
            <p:spPr bwMode="auto">
              <a:xfrm>
                <a:off x="3148" y="2785"/>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00" name="Arc 583" descr="50%"/>
              <p:cNvSpPr>
                <a:spLocks/>
              </p:cNvSpPr>
              <p:nvPr/>
            </p:nvSpPr>
            <p:spPr bwMode="auto">
              <a:xfrm>
                <a:off x="3140" y="2785"/>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01" name="Arc 584" descr="50%"/>
              <p:cNvSpPr>
                <a:spLocks/>
              </p:cNvSpPr>
              <p:nvPr/>
            </p:nvSpPr>
            <p:spPr bwMode="auto">
              <a:xfrm>
                <a:off x="3153" y="2785"/>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02" name="Arc 585" descr="50%"/>
              <p:cNvSpPr>
                <a:spLocks/>
              </p:cNvSpPr>
              <p:nvPr/>
            </p:nvSpPr>
            <p:spPr bwMode="auto">
              <a:xfrm>
                <a:off x="3161" y="2785"/>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03" name="Arc 586" descr="50%"/>
              <p:cNvSpPr>
                <a:spLocks/>
              </p:cNvSpPr>
              <p:nvPr/>
            </p:nvSpPr>
            <p:spPr bwMode="auto">
              <a:xfrm>
                <a:off x="3168" y="2785"/>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6416" name="Freeform 587" descr="50%"/>
            <p:cNvSpPr>
              <a:spLocks/>
            </p:cNvSpPr>
            <p:nvPr/>
          </p:nvSpPr>
          <p:spPr bwMode="auto">
            <a:xfrm>
              <a:off x="6089651" y="4425952"/>
              <a:ext cx="747713" cy="144463"/>
            </a:xfrm>
            <a:custGeom>
              <a:avLst/>
              <a:gdLst>
                <a:gd name="T0" fmla="*/ 10 w 471"/>
                <a:gd name="T1" fmla="*/ 76 h 91"/>
                <a:gd name="T2" fmla="*/ 32 w 471"/>
                <a:gd name="T3" fmla="*/ 69 h 91"/>
                <a:gd name="T4" fmla="*/ 63 w 471"/>
                <a:gd name="T5" fmla="*/ 62 h 91"/>
                <a:gd name="T6" fmla="*/ 94 w 471"/>
                <a:gd name="T7" fmla="*/ 57 h 91"/>
                <a:gd name="T8" fmla="*/ 125 w 471"/>
                <a:gd name="T9" fmla="*/ 51 h 91"/>
                <a:gd name="T10" fmla="*/ 142 w 471"/>
                <a:gd name="T11" fmla="*/ 43 h 91"/>
                <a:gd name="T12" fmla="*/ 157 w 471"/>
                <a:gd name="T13" fmla="*/ 28 h 91"/>
                <a:gd name="T14" fmla="*/ 180 w 471"/>
                <a:gd name="T15" fmla="*/ 8 h 91"/>
                <a:gd name="T16" fmla="*/ 196 w 471"/>
                <a:gd name="T17" fmla="*/ 17 h 91"/>
                <a:gd name="T18" fmla="*/ 203 w 471"/>
                <a:gd name="T19" fmla="*/ 39 h 91"/>
                <a:gd name="T20" fmla="*/ 214 w 471"/>
                <a:gd name="T21" fmla="*/ 50 h 91"/>
                <a:gd name="T22" fmla="*/ 253 w 471"/>
                <a:gd name="T23" fmla="*/ 56 h 91"/>
                <a:gd name="T24" fmla="*/ 282 w 471"/>
                <a:gd name="T25" fmla="*/ 58 h 91"/>
                <a:gd name="T26" fmla="*/ 317 w 471"/>
                <a:gd name="T27" fmla="*/ 56 h 91"/>
                <a:gd name="T28" fmla="*/ 331 w 471"/>
                <a:gd name="T29" fmla="*/ 68 h 91"/>
                <a:gd name="T30" fmla="*/ 359 w 471"/>
                <a:gd name="T31" fmla="*/ 69 h 91"/>
                <a:gd name="T32" fmla="*/ 390 w 471"/>
                <a:gd name="T33" fmla="*/ 55 h 91"/>
                <a:gd name="T34" fmla="*/ 415 w 471"/>
                <a:gd name="T35" fmla="*/ 32 h 91"/>
                <a:gd name="T36" fmla="*/ 435 w 471"/>
                <a:gd name="T37" fmla="*/ 18 h 91"/>
                <a:gd name="T38" fmla="*/ 452 w 471"/>
                <a:gd name="T39" fmla="*/ 11 h 91"/>
                <a:gd name="T40" fmla="*/ 467 w 471"/>
                <a:gd name="T41" fmla="*/ 13 h 91"/>
                <a:gd name="T42" fmla="*/ 455 w 471"/>
                <a:gd name="T43" fmla="*/ 28 h 91"/>
                <a:gd name="T44" fmla="*/ 439 w 471"/>
                <a:gd name="T45" fmla="*/ 42 h 91"/>
                <a:gd name="T46" fmla="*/ 430 w 471"/>
                <a:gd name="T47" fmla="*/ 54 h 91"/>
                <a:gd name="T48" fmla="*/ 423 w 471"/>
                <a:gd name="T49" fmla="*/ 64 h 91"/>
                <a:gd name="T50" fmla="*/ 421 w 471"/>
                <a:gd name="T51" fmla="*/ 76 h 91"/>
                <a:gd name="T52" fmla="*/ 408 w 471"/>
                <a:gd name="T53" fmla="*/ 73 h 91"/>
                <a:gd name="T54" fmla="*/ 395 w 471"/>
                <a:gd name="T55" fmla="*/ 77 h 91"/>
                <a:gd name="T56" fmla="*/ 382 w 471"/>
                <a:gd name="T57" fmla="*/ 76 h 91"/>
                <a:gd name="T58" fmla="*/ 366 w 471"/>
                <a:gd name="T59" fmla="*/ 77 h 91"/>
                <a:gd name="T60" fmla="*/ 350 w 471"/>
                <a:gd name="T61" fmla="*/ 75 h 91"/>
                <a:gd name="T62" fmla="*/ 332 w 471"/>
                <a:gd name="T63" fmla="*/ 76 h 91"/>
                <a:gd name="T64" fmla="*/ 314 w 471"/>
                <a:gd name="T65" fmla="*/ 79 h 91"/>
                <a:gd name="T66" fmla="*/ 296 w 471"/>
                <a:gd name="T67" fmla="*/ 80 h 91"/>
                <a:gd name="T68" fmla="*/ 278 w 471"/>
                <a:gd name="T69" fmla="*/ 80 h 91"/>
                <a:gd name="T70" fmla="*/ 262 w 471"/>
                <a:gd name="T71" fmla="*/ 82 h 91"/>
                <a:gd name="T72" fmla="*/ 245 w 471"/>
                <a:gd name="T73" fmla="*/ 85 h 91"/>
                <a:gd name="T74" fmla="*/ 224 w 471"/>
                <a:gd name="T75" fmla="*/ 85 h 91"/>
                <a:gd name="T76" fmla="*/ 206 w 471"/>
                <a:gd name="T77" fmla="*/ 86 h 91"/>
                <a:gd name="T78" fmla="*/ 188 w 471"/>
                <a:gd name="T79" fmla="*/ 84 h 91"/>
                <a:gd name="T80" fmla="*/ 171 w 471"/>
                <a:gd name="T81" fmla="*/ 85 h 91"/>
                <a:gd name="T82" fmla="*/ 156 w 471"/>
                <a:gd name="T83" fmla="*/ 84 h 91"/>
                <a:gd name="T84" fmla="*/ 139 w 471"/>
                <a:gd name="T85" fmla="*/ 85 h 91"/>
                <a:gd name="T86" fmla="*/ 120 w 471"/>
                <a:gd name="T87" fmla="*/ 86 h 91"/>
                <a:gd name="T88" fmla="*/ 96 w 471"/>
                <a:gd name="T89" fmla="*/ 90 h 91"/>
                <a:gd name="T90" fmla="*/ 69 w 471"/>
                <a:gd name="T91" fmla="*/ 90 h 91"/>
                <a:gd name="T92" fmla="*/ 46 w 471"/>
                <a:gd name="T93" fmla="*/ 87 h 91"/>
                <a:gd name="T94" fmla="*/ 25 w 471"/>
                <a:gd name="T95" fmla="*/ 88 h 91"/>
                <a:gd name="T96" fmla="*/ 5 w 471"/>
                <a:gd name="T97" fmla="*/ 84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71"/>
                <a:gd name="T148" fmla="*/ 0 h 91"/>
                <a:gd name="T149" fmla="*/ 471 w 471"/>
                <a:gd name="T150" fmla="*/ 91 h 9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71" h="91">
                  <a:moveTo>
                    <a:pt x="0" y="82"/>
                  </a:moveTo>
                  <a:lnTo>
                    <a:pt x="3" y="80"/>
                  </a:lnTo>
                  <a:lnTo>
                    <a:pt x="6" y="78"/>
                  </a:lnTo>
                  <a:lnTo>
                    <a:pt x="10" y="76"/>
                  </a:lnTo>
                  <a:lnTo>
                    <a:pt x="14" y="75"/>
                  </a:lnTo>
                  <a:lnTo>
                    <a:pt x="19" y="73"/>
                  </a:lnTo>
                  <a:lnTo>
                    <a:pt x="27" y="72"/>
                  </a:lnTo>
                  <a:lnTo>
                    <a:pt x="32" y="69"/>
                  </a:lnTo>
                  <a:lnTo>
                    <a:pt x="39" y="67"/>
                  </a:lnTo>
                  <a:lnTo>
                    <a:pt x="47" y="65"/>
                  </a:lnTo>
                  <a:lnTo>
                    <a:pt x="55" y="63"/>
                  </a:lnTo>
                  <a:lnTo>
                    <a:pt x="63" y="62"/>
                  </a:lnTo>
                  <a:lnTo>
                    <a:pt x="71" y="61"/>
                  </a:lnTo>
                  <a:lnTo>
                    <a:pt x="79" y="60"/>
                  </a:lnTo>
                  <a:lnTo>
                    <a:pt x="87" y="58"/>
                  </a:lnTo>
                  <a:lnTo>
                    <a:pt x="94" y="57"/>
                  </a:lnTo>
                  <a:lnTo>
                    <a:pt x="101" y="55"/>
                  </a:lnTo>
                  <a:lnTo>
                    <a:pt x="110" y="54"/>
                  </a:lnTo>
                  <a:lnTo>
                    <a:pt x="117" y="52"/>
                  </a:lnTo>
                  <a:lnTo>
                    <a:pt x="125" y="51"/>
                  </a:lnTo>
                  <a:lnTo>
                    <a:pt x="130" y="50"/>
                  </a:lnTo>
                  <a:lnTo>
                    <a:pt x="135" y="49"/>
                  </a:lnTo>
                  <a:lnTo>
                    <a:pt x="139" y="46"/>
                  </a:lnTo>
                  <a:lnTo>
                    <a:pt x="142" y="43"/>
                  </a:lnTo>
                  <a:lnTo>
                    <a:pt x="145" y="40"/>
                  </a:lnTo>
                  <a:lnTo>
                    <a:pt x="147" y="38"/>
                  </a:lnTo>
                  <a:lnTo>
                    <a:pt x="152" y="33"/>
                  </a:lnTo>
                  <a:lnTo>
                    <a:pt x="157" y="28"/>
                  </a:lnTo>
                  <a:lnTo>
                    <a:pt x="162" y="23"/>
                  </a:lnTo>
                  <a:lnTo>
                    <a:pt x="168" y="18"/>
                  </a:lnTo>
                  <a:lnTo>
                    <a:pt x="173" y="13"/>
                  </a:lnTo>
                  <a:lnTo>
                    <a:pt x="180" y="8"/>
                  </a:lnTo>
                  <a:lnTo>
                    <a:pt x="186" y="4"/>
                  </a:lnTo>
                  <a:lnTo>
                    <a:pt x="191" y="0"/>
                  </a:lnTo>
                  <a:lnTo>
                    <a:pt x="193" y="8"/>
                  </a:lnTo>
                  <a:lnTo>
                    <a:pt x="196" y="17"/>
                  </a:lnTo>
                  <a:lnTo>
                    <a:pt x="199" y="24"/>
                  </a:lnTo>
                  <a:lnTo>
                    <a:pt x="201" y="32"/>
                  </a:lnTo>
                  <a:lnTo>
                    <a:pt x="202" y="36"/>
                  </a:lnTo>
                  <a:lnTo>
                    <a:pt x="203" y="39"/>
                  </a:lnTo>
                  <a:lnTo>
                    <a:pt x="202" y="43"/>
                  </a:lnTo>
                  <a:lnTo>
                    <a:pt x="199" y="47"/>
                  </a:lnTo>
                  <a:lnTo>
                    <a:pt x="206" y="49"/>
                  </a:lnTo>
                  <a:lnTo>
                    <a:pt x="214" y="50"/>
                  </a:lnTo>
                  <a:lnTo>
                    <a:pt x="224" y="51"/>
                  </a:lnTo>
                  <a:lnTo>
                    <a:pt x="234" y="53"/>
                  </a:lnTo>
                  <a:lnTo>
                    <a:pt x="245" y="55"/>
                  </a:lnTo>
                  <a:lnTo>
                    <a:pt x="253" y="56"/>
                  </a:lnTo>
                  <a:lnTo>
                    <a:pt x="262" y="58"/>
                  </a:lnTo>
                  <a:lnTo>
                    <a:pt x="269" y="59"/>
                  </a:lnTo>
                  <a:lnTo>
                    <a:pt x="276" y="59"/>
                  </a:lnTo>
                  <a:lnTo>
                    <a:pt x="282" y="58"/>
                  </a:lnTo>
                  <a:lnTo>
                    <a:pt x="288" y="55"/>
                  </a:lnTo>
                  <a:lnTo>
                    <a:pt x="293" y="51"/>
                  </a:lnTo>
                  <a:lnTo>
                    <a:pt x="305" y="53"/>
                  </a:lnTo>
                  <a:lnTo>
                    <a:pt x="317" y="56"/>
                  </a:lnTo>
                  <a:lnTo>
                    <a:pt x="326" y="58"/>
                  </a:lnTo>
                  <a:lnTo>
                    <a:pt x="321" y="64"/>
                  </a:lnTo>
                  <a:lnTo>
                    <a:pt x="325" y="66"/>
                  </a:lnTo>
                  <a:lnTo>
                    <a:pt x="331" y="68"/>
                  </a:lnTo>
                  <a:lnTo>
                    <a:pt x="338" y="69"/>
                  </a:lnTo>
                  <a:lnTo>
                    <a:pt x="345" y="70"/>
                  </a:lnTo>
                  <a:lnTo>
                    <a:pt x="352" y="70"/>
                  </a:lnTo>
                  <a:lnTo>
                    <a:pt x="359" y="69"/>
                  </a:lnTo>
                  <a:lnTo>
                    <a:pt x="366" y="68"/>
                  </a:lnTo>
                  <a:lnTo>
                    <a:pt x="374" y="65"/>
                  </a:lnTo>
                  <a:lnTo>
                    <a:pt x="382" y="61"/>
                  </a:lnTo>
                  <a:lnTo>
                    <a:pt x="390" y="55"/>
                  </a:lnTo>
                  <a:lnTo>
                    <a:pt x="397" y="49"/>
                  </a:lnTo>
                  <a:lnTo>
                    <a:pt x="405" y="41"/>
                  </a:lnTo>
                  <a:lnTo>
                    <a:pt x="409" y="38"/>
                  </a:lnTo>
                  <a:lnTo>
                    <a:pt x="415" y="32"/>
                  </a:lnTo>
                  <a:lnTo>
                    <a:pt x="420" y="28"/>
                  </a:lnTo>
                  <a:lnTo>
                    <a:pt x="425" y="25"/>
                  </a:lnTo>
                  <a:lnTo>
                    <a:pt x="430" y="21"/>
                  </a:lnTo>
                  <a:lnTo>
                    <a:pt x="435" y="18"/>
                  </a:lnTo>
                  <a:lnTo>
                    <a:pt x="440" y="17"/>
                  </a:lnTo>
                  <a:lnTo>
                    <a:pt x="443" y="14"/>
                  </a:lnTo>
                  <a:lnTo>
                    <a:pt x="447" y="13"/>
                  </a:lnTo>
                  <a:lnTo>
                    <a:pt x="452" y="11"/>
                  </a:lnTo>
                  <a:lnTo>
                    <a:pt x="456" y="11"/>
                  </a:lnTo>
                  <a:lnTo>
                    <a:pt x="462" y="10"/>
                  </a:lnTo>
                  <a:lnTo>
                    <a:pt x="470" y="10"/>
                  </a:lnTo>
                  <a:lnTo>
                    <a:pt x="467" y="13"/>
                  </a:lnTo>
                  <a:lnTo>
                    <a:pt x="463" y="17"/>
                  </a:lnTo>
                  <a:lnTo>
                    <a:pt x="461" y="19"/>
                  </a:lnTo>
                  <a:lnTo>
                    <a:pt x="458" y="24"/>
                  </a:lnTo>
                  <a:lnTo>
                    <a:pt x="455" y="28"/>
                  </a:lnTo>
                  <a:lnTo>
                    <a:pt x="450" y="32"/>
                  </a:lnTo>
                  <a:lnTo>
                    <a:pt x="444" y="37"/>
                  </a:lnTo>
                  <a:lnTo>
                    <a:pt x="441" y="39"/>
                  </a:lnTo>
                  <a:lnTo>
                    <a:pt x="439" y="42"/>
                  </a:lnTo>
                  <a:lnTo>
                    <a:pt x="436" y="46"/>
                  </a:lnTo>
                  <a:lnTo>
                    <a:pt x="434" y="49"/>
                  </a:lnTo>
                  <a:lnTo>
                    <a:pt x="432" y="51"/>
                  </a:lnTo>
                  <a:lnTo>
                    <a:pt x="430" y="54"/>
                  </a:lnTo>
                  <a:lnTo>
                    <a:pt x="428" y="57"/>
                  </a:lnTo>
                  <a:lnTo>
                    <a:pt x="426" y="60"/>
                  </a:lnTo>
                  <a:lnTo>
                    <a:pt x="425" y="62"/>
                  </a:lnTo>
                  <a:lnTo>
                    <a:pt x="423" y="64"/>
                  </a:lnTo>
                  <a:lnTo>
                    <a:pt x="422" y="68"/>
                  </a:lnTo>
                  <a:lnTo>
                    <a:pt x="422" y="70"/>
                  </a:lnTo>
                  <a:lnTo>
                    <a:pt x="421" y="73"/>
                  </a:lnTo>
                  <a:lnTo>
                    <a:pt x="421" y="76"/>
                  </a:lnTo>
                  <a:lnTo>
                    <a:pt x="418" y="74"/>
                  </a:lnTo>
                  <a:lnTo>
                    <a:pt x="414" y="73"/>
                  </a:lnTo>
                  <a:lnTo>
                    <a:pt x="411" y="73"/>
                  </a:lnTo>
                  <a:lnTo>
                    <a:pt x="408" y="73"/>
                  </a:lnTo>
                  <a:lnTo>
                    <a:pt x="404" y="74"/>
                  </a:lnTo>
                  <a:lnTo>
                    <a:pt x="402" y="76"/>
                  </a:lnTo>
                  <a:lnTo>
                    <a:pt x="399" y="76"/>
                  </a:lnTo>
                  <a:lnTo>
                    <a:pt x="395" y="77"/>
                  </a:lnTo>
                  <a:lnTo>
                    <a:pt x="392" y="78"/>
                  </a:lnTo>
                  <a:lnTo>
                    <a:pt x="388" y="77"/>
                  </a:lnTo>
                  <a:lnTo>
                    <a:pt x="384" y="77"/>
                  </a:lnTo>
                  <a:lnTo>
                    <a:pt x="382" y="76"/>
                  </a:lnTo>
                  <a:lnTo>
                    <a:pt x="379" y="75"/>
                  </a:lnTo>
                  <a:lnTo>
                    <a:pt x="375" y="75"/>
                  </a:lnTo>
                  <a:lnTo>
                    <a:pt x="371" y="76"/>
                  </a:lnTo>
                  <a:lnTo>
                    <a:pt x="366" y="77"/>
                  </a:lnTo>
                  <a:lnTo>
                    <a:pt x="363" y="76"/>
                  </a:lnTo>
                  <a:lnTo>
                    <a:pt x="359" y="76"/>
                  </a:lnTo>
                  <a:lnTo>
                    <a:pt x="355" y="75"/>
                  </a:lnTo>
                  <a:lnTo>
                    <a:pt x="350" y="75"/>
                  </a:lnTo>
                  <a:lnTo>
                    <a:pt x="347" y="76"/>
                  </a:lnTo>
                  <a:lnTo>
                    <a:pt x="341" y="77"/>
                  </a:lnTo>
                  <a:lnTo>
                    <a:pt x="337" y="77"/>
                  </a:lnTo>
                  <a:lnTo>
                    <a:pt x="332" y="76"/>
                  </a:lnTo>
                  <a:lnTo>
                    <a:pt x="328" y="76"/>
                  </a:lnTo>
                  <a:lnTo>
                    <a:pt x="323" y="77"/>
                  </a:lnTo>
                  <a:lnTo>
                    <a:pt x="320" y="78"/>
                  </a:lnTo>
                  <a:lnTo>
                    <a:pt x="314" y="79"/>
                  </a:lnTo>
                  <a:lnTo>
                    <a:pt x="310" y="80"/>
                  </a:lnTo>
                  <a:lnTo>
                    <a:pt x="305" y="80"/>
                  </a:lnTo>
                  <a:lnTo>
                    <a:pt x="301" y="80"/>
                  </a:lnTo>
                  <a:lnTo>
                    <a:pt x="296" y="80"/>
                  </a:lnTo>
                  <a:lnTo>
                    <a:pt x="291" y="78"/>
                  </a:lnTo>
                  <a:lnTo>
                    <a:pt x="286" y="80"/>
                  </a:lnTo>
                  <a:lnTo>
                    <a:pt x="282" y="80"/>
                  </a:lnTo>
                  <a:lnTo>
                    <a:pt x="278" y="80"/>
                  </a:lnTo>
                  <a:lnTo>
                    <a:pt x="274" y="80"/>
                  </a:lnTo>
                  <a:lnTo>
                    <a:pt x="270" y="80"/>
                  </a:lnTo>
                  <a:lnTo>
                    <a:pt x="266" y="80"/>
                  </a:lnTo>
                  <a:lnTo>
                    <a:pt x="262" y="82"/>
                  </a:lnTo>
                  <a:lnTo>
                    <a:pt x="259" y="83"/>
                  </a:lnTo>
                  <a:lnTo>
                    <a:pt x="254" y="84"/>
                  </a:lnTo>
                  <a:lnTo>
                    <a:pt x="250" y="84"/>
                  </a:lnTo>
                  <a:lnTo>
                    <a:pt x="245" y="85"/>
                  </a:lnTo>
                  <a:lnTo>
                    <a:pt x="240" y="86"/>
                  </a:lnTo>
                  <a:lnTo>
                    <a:pt x="234" y="85"/>
                  </a:lnTo>
                  <a:lnTo>
                    <a:pt x="228" y="85"/>
                  </a:lnTo>
                  <a:lnTo>
                    <a:pt x="224" y="85"/>
                  </a:lnTo>
                  <a:lnTo>
                    <a:pt x="218" y="86"/>
                  </a:lnTo>
                  <a:lnTo>
                    <a:pt x="214" y="86"/>
                  </a:lnTo>
                  <a:lnTo>
                    <a:pt x="210" y="86"/>
                  </a:lnTo>
                  <a:lnTo>
                    <a:pt x="206" y="86"/>
                  </a:lnTo>
                  <a:lnTo>
                    <a:pt x="201" y="86"/>
                  </a:lnTo>
                  <a:lnTo>
                    <a:pt x="196" y="84"/>
                  </a:lnTo>
                  <a:lnTo>
                    <a:pt x="192" y="84"/>
                  </a:lnTo>
                  <a:lnTo>
                    <a:pt x="188" y="84"/>
                  </a:lnTo>
                  <a:lnTo>
                    <a:pt x="184" y="84"/>
                  </a:lnTo>
                  <a:lnTo>
                    <a:pt x="180" y="84"/>
                  </a:lnTo>
                  <a:lnTo>
                    <a:pt x="175" y="84"/>
                  </a:lnTo>
                  <a:lnTo>
                    <a:pt x="171" y="85"/>
                  </a:lnTo>
                  <a:lnTo>
                    <a:pt x="167" y="85"/>
                  </a:lnTo>
                  <a:lnTo>
                    <a:pt x="164" y="84"/>
                  </a:lnTo>
                  <a:lnTo>
                    <a:pt x="160" y="84"/>
                  </a:lnTo>
                  <a:lnTo>
                    <a:pt x="156" y="84"/>
                  </a:lnTo>
                  <a:lnTo>
                    <a:pt x="152" y="84"/>
                  </a:lnTo>
                  <a:lnTo>
                    <a:pt x="149" y="84"/>
                  </a:lnTo>
                  <a:lnTo>
                    <a:pt x="145" y="84"/>
                  </a:lnTo>
                  <a:lnTo>
                    <a:pt x="139" y="85"/>
                  </a:lnTo>
                  <a:lnTo>
                    <a:pt x="135" y="85"/>
                  </a:lnTo>
                  <a:lnTo>
                    <a:pt x="130" y="84"/>
                  </a:lnTo>
                  <a:lnTo>
                    <a:pt x="125" y="85"/>
                  </a:lnTo>
                  <a:lnTo>
                    <a:pt x="120" y="86"/>
                  </a:lnTo>
                  <a:lnTo>
                    <a:pt x="116" y="88"/>
                  </a:lnTo>
                  <a:lnTo>
                    <a:pt x="111" y="89"/>
                  </a:lnTo>
                  <a:lnTo>
                    <a:pt x="104" y="90"/>
                  </a:lnTo>
                  <a:lnTo>
                    <a:pt x="96" y="90"/>
                  </a:lnTo>
                  <a:lnTo>
                    <a:pt x="89" y="90"/>
                  </a:lnTo>
                  <a:lnTo>
                    <a:pt x="82" y="90"/>
                  </a:lnTo>
                  <a:lnTo>
                    <a:pt x="74" y="90"/>
                  </a:lnTo>
                  <a:lnTo>
                    <a:pt x="69" y="90"/>
                  </a:lnTo>
                  <a:lnTo>
                    <a:pt x="65" y="90"/>
                  </a:lnTo>
                  <a:lnTo>
                    <a:pt x="60" y="90"/>
                  </a:lnTo>
                  <a:lnTo>
                    <a:pt x="54" y="90"/>
                  </a:lnTo>
                  <a:lnTo>
                    <a:pt x="46" y="87"/>
                  </a:lnTo>
                  <a:lnTo>
                    <a:pt x="40" y="87"/>
                  </a:lnTo>
                  <a:lnTo>
                    <a:pt x="35" y="88"/>
                  </a:lnTo>
                  <a:lnTo>
                    <a:pt x="29" y="88"/>
                  </a:lnTo>
                  <a:lnTo>
                    <a:pt x="25" y="88"/>
                  </a:lnTo>
                  <a:lnTo>
                    <a:pt x="20" y="87"/>
                  </a:lnTo>
                  <a:lnTo>
                    <a:pt x="15" y="86"/>
                  </a:lnTo>
                  <a:lnTo>
                    <a:pt x="10" y="85"/>
                  </a:lnTo>
                  <a:lnTo>
                    <a:pt x="5" y="84"/>
                  </a:lnTo>
                  <a:lnTo>
                    <a:pt x="0" y="83"/>
                  </a:lnTo>
                  <a:lnTo>
                    <a:pt x="0" y="8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6417" name="Group 588"/>
            <p:cNvGrpSpPr>
              <a:grpSpLocks/>
            </p:cNvGrpSpPr>
            <p:nvPr/>
          </p:nvGrpSpPr>
          <p:grpSpPr bwMode="auto">
            <a:xfrm>
              <a:off x="6242051" y="4608515"/>
              <a:ext cx="109538" cy="80963"/>
              <a:chOff x="3170" y="2793"/>
              <a:chExt cx="69" cy="51"/>
            </a:xfrm>
          </p:grpSpPr>
          <p:sp>
            <p:nvSpPr>
              <p:cNvPr id="16497" name="Freeform 589" descr="50%"/>
              <p:cNvSpPr>
                <a:spLocks/>
              </p:cNvSpPr>
              <p:nvPr/>
            </p:nvSpPr>
            <p:spPr bwMode="auto">
              <a:xfrm>
                <a:off x="3170" y="2799"/>
                <a:ext cx="69" cy="45"/>
              </a:xfrm>
              <a:custGeom>
                <a:avLst/>
                <a:gdLst>
                  <a:gd name="T0" fmla="*/ 64 w 69"/>
                  <a:gd name="T1" fmla="*/ 39 h 45"/>
                  <a:gd name="T2" fmla="*/ 60 w 69"/>
                  <a:gd name="T3" fmla="*/ 35 h 45"/>
                  <a:gd name="T4" fmla="*/ 58 w 69"/>
                  <a:gd name="T5" fmla="*/ 33 h 45"/>
                  <a:gd name="T6" fmla="*/ 56 w 69"/>
                  <a:gd name="T7" fmla="*/ 31 h 45"/>
                  <a:gd name="T8" fmla="*/ 54 w 69"/>
                  <a:gd name="T9" fmla="*/ 28 h 45"/>
                  <a:gd name="T10" fmla="*/ 52 w 69"/>
                  <a:gd name="T11" fmla="*/ 26 h 45"/>
                  <a:gd name="T12" fmla="*/ 50 w 69"/>
                  <a:gd name="T13" fmla="*/ 23 h 45"/>
                  <a:gd name="T14" fmla="*/ 48 w 69"/>
                  <a:gd name="T15" fmla="*/ 21 h 45"/>
                  <a:gd name="T16" fmla="*/ 47 w 69"/>
                  <a:gd name="T17" fmla="*/ 17 h 45"/>
                  <a:gd name="T18" fmla="*/ 46 w 69"/>
                  <a:gd name="T19" fmla="*/ 14 h 45"/>
                  <a:gd name="T20" fmla="*/ 45 w 69"/>
                  <a:gd name="T21" fmla="*/ 11 h 45"/>
                  <a:gd name="T22" fmla="*/ 44 w 69"/>
                  <a:gd name="T23" fmla="*/ 8 h 45"/>
                  <a:gd name="T24" fmla="*/ 44 w 69"/>
                  <a:gd name="T25" fmla="*/ 4 h 45"/>
                  <a:gd name="T26" fmla="*/ 44 w 69"/>
                  <a:gd name="T27" fmla="*/ 0 h 45"/>
                  <a:gd name="T28" fmla="*/ 0 w 69"/>
                  <a:gd name="T29" fmla="*/ 0 h 45"/>
                  <a:gd name="T30" fmla="*/ 1 w 69"/>
                  <a:gd name="T31" fmla="*/ 3 h 45"/>
                  <a:gd name="T32" fmla="*/ 3 w 69"/>
                  <a:gd name="T33" fmla="*/ 6 h 45"/>
                  <a:gd name="T34" fmla="*/ 5 w 69"/>
                  <a:gd name="T35" fmla="*/ 9 h 45"/>
                  <a:gd name="T36" fmla="*/ 8 w 69"/>
                  <a:gd name="T37" fmla="*/ 12 h 45"/>
                  <a:gd name="T38" fmla="*/ 11 w 69"/>
                  <a:gd name="T39" fmla="*/ 16 h 45"/>
                  <a:gd name="T40" fmla="*/ 14 w 69"/>
                  <a:gd name="T41" fmla="*/ 19 h 45"/>
                  <a:gd name="T42" fmla="*/ 18 w 69"/>
                  <a:gd name="T43" fmla="*/ 22 h 45"/>
                  <a:gd name="T44" fmla="*/ 21 w 69"/>
                  <a:gd name="T45" fmla="*/ 25 h 45"/>
                  <a:gd name="T46" fmla="*/ 25 w 69"/>
                  <a:gd name="T47" fmla="*/ 28 h 45"/>
                  <a:gd name="T48" fmla="*/ 30 w 69"/>
                  <a:gd name="T49" fmla="*/ 32 h 45"/>
                  <a:gd name="T50" fmla="*/ 34 w 69"/>
                  <a:gd name="T51" fmla="*/ 34 h 45"/>
                  <a:gd name="T52" fmla="*/ 38 w 69"/>
                  <a:gd name="T53" fmla="*/ 36 h 45"/>
                  <a:gd name="T54" fmla="*/ 41 w 69"/>
                  <a:gd name="T55" fmla="*/ 38 h 45"/>
                  <a:gd name="T56" fmla="*/ 45 w 69"/>
                  <a:gd name="T57" fmla="*/ 39 h 45"/>
                  <a:gd name="T58" fmla="*/ 49 w 69"/>
                  <a:gd name="T59" fmla="*/ 41 h 45"/>
                  <a:gd name="T60" fmla="*/ 53 w 69"/>
                  <a:gd name="T61" fmla="*/ 42 h 45"/>
                  <a:gd name="T62" fmla="*/ 58 w 69"/>
                  <a:gd name="T63" fmla="*/ 43 h 45"/>
                  <a:gd name="T64" fmla="*/ 62 w 69"/>
                  <a:gd name="T65" fmla="*/ 43 h 45"/>
                  <a:gd name="T66" fmla="*/ 65 w 69"/>
                  <a:gd name="T67" fmla="*/ 43 h 45"/>
                  <a:gd name="T68" fmla="*/ 68 w 69"/>
                  <a:gd name="T69" fmla="*/ 44 h 45"/>
                  <a:gd name="T70" fmla="*/ 64 w 69"/>
                  <a:gd name="T71" fmla="*/ 39 h 4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9"/>
                  <a:gd name="T109" fmla="*/ 0 h 45"/>
                  <a:gd name="T110" fmla="*/ 69 w 69"/>
                  <a:gd name="T111" fmla="*/ 45 h 4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9" h="45">
                    <a:moveTo>
                      <a:pt x="64" y="39"/>
                    </a:moveTo>
                    <a:lnTo>
                      <a:pt x="60" y="35"/>
                    </a:lnTo>
                    <a:lnTo>
                      <a:pt x="58" y="33"/>
                    </a:lnTo>
                    <a:lnTo>
                      <a:pt x="56" y="31"/>
                    </a:lnTo>
                    <a:lnTo>
                      <a:pt x="54" y="28"/>
                    </a:lnTo>
                    <a:lnTo>
                      <a:pt x="52" y="26"/>
                    </a:lnTo>
                    <a:lnTo>
                      <a:pt x="50" y="23"/>
                    </a:lnTo>
                    <a:lnTo>
                      <a:pt x="48" y="21"/>
                    </a:lnTo>
                    <a:lnTo>
                      <a:pt x="47" y="17"/>
                    </a:lnTo>
                    <a:lnTo>
                      <a:pt x="46" y="14"/>
                    </a:lnTo>
                    <a:lnTo>
                      <a:pt x="45" y="11"/>
                    </a:lnTo>
                    <a:lnTo>
                      <a:pt x="44" y="8"/>
                    </a:lnTo>
                    <a:lnTo>
                      <a:pt x="44" y="4"/>
                    </a:lnTo>
                    <a:lnTo>
                      <a:pt x="44" y="0"/>
                    </a:lnTo>
                    <a:lnTo>
                      <a:pt x="0" y="0"/>
                    </a:lnTo>
                    <a:lnTo>
                      <a:pt x="1" y="3"/>
                    </a:lnTo>
                    <a:lnTo>
                      <a:pt x="3" y="6"/>
                    </a:lnTo>
                    <a:lnTo>
                      <a:pt x="5" y="9"/>
                    </a:lnTo>
                    <a:lnTo>
                      <a:pt x="8" y="12"/>
                    </a:lnTo>
                    <a:lnTo>
                      <a:pt x="11" y="16"/>
                    </a:lnTo>
                    <a:lnTo>
                      <a:pt x="14" y="19"/>
                    </a:lnTo>
                    <a:lnTo>
                      <a:pt x="18" y="22"/>
                    </a:lnTo>
                    <a:lnTo>
                      <a:pt x="21" y="25"/>
                    </a:lnTo>
                    <a:lnTo>
                      <a:pt x="25" y="28"/>
                    </a:lnTo>
                    <a:lnTo>
                      <a:pt x="30" y="32"/>
                    </a:lnTo>
                    <a:lnTo>
                      <a:pt x="34" y="34"/>
                    </a:lnTo>
                    <a:lnTo>
                      <a:pt x="38" y="36"/>
                    </a:lnTo>
                    <a:lnTo>
                      <a:pt x="41" y="38"/>
                    </a:lnTo>
                    <a:lnTo>
                      <a:pt x="45" y="39"/>
                    </a:lnTo>
                    <a:lnTo>
                      <a:pt x="49" y="41"/>
                    </a:lnTo>
                    <a:lnTo>
                      <a:pt x="53" y="42"/>
                    </a:lnTo>
                    <a:lnTo>
                      <a:pt x="58" y="43"/>
                    </a:lnTo>
                    <a:lnTo>
                      <a:pt x="62" y="43"/>
                    </a:lnTo>
                    <a:lnTo>
                      <a:pt x="65" y="43"/>
                    </a:lnTo>
                    <a:lnTo>
                      <a:pt x="68" y="44"/>
                    </a:lnTo>
                    <a:lnTo>
                      <a:pt x="64" y="3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98" name="Freeform 590" descr="50%"/>
              <p:cNvSpPr>
                <a:spLocks/>
              </p:cNvSpPr>
              <p:nvPr/>
            </p:nvSpPr>
            <p:spPr bwMode="auto">
              <a:xfrm>
                <a:off x="3171" y="2793"/>
                <a:ext cx="36" cy="6"/>
              </a:xfrm>
              <a:custGeom>
                <a:avLst/>
                <a:gdLst>
                  <a:gd name="T0" fmla="*/ 0 w 36"/>
                  <a:gd name="T1" fmla="*/ 5 h 6"/>
                  <a:gd name="T2" fmla="*/ 0 w 36"/>
                  <a:gd name="T3" fmla="*/ 3 h 6"/>
                  <a:gd name="T4" fmla="*/ 1 w 36"/>
                  <a:gd name="T5" fmla="*/ 0 h 6"/>
                  <a:gd name="T6" fmla="*/ 35 w 36"/>
                  <a:gd name="T7" fmla="*/ 0 h 6"/>
                  <a:gd name="T8" fmla="*/ 35 w 36"/>
                  <a:gd name="T9" fmla="*/ 5 h 6"/>
                  <a:gd name="T10" fmla="*/ 0 w 36"/>
                  <a:gd name="T11" fmla="*/ 5 h 6"/>
                  <a:gd name="T12" fmla="*/ 0 60000 65536"/>
                  <a:gd name="T13" fmla="*/ 0 60000 65536"/>
                  <a:gd name="T14" fmla="*/ 0 60000 65536"/>
                  <a:gd name="T15" fmla="*/ 0 60000 65536"/>
                  <a:gd name="T16" fmla="*/ 0 60000 65536"/>
                  <a:gd name="T17" fmla="*/ 0 60000 65536"/>
                  <a:gd name="T18" fmla="*/ 0 w 36"/>
                  <a:gd name="T19" fmla="*/ 0 h 6"/>
                  <a:gd name="T20" fmla="*/ 36 w 36"/>
                  <a:gd name="T21" fmla="*/ 6 h 6"/>
                </a:gdLst>
                <a:ahLst/>
                <a:cxnLst>
                  <a:cxn ang="T12">
                    <a:pos x="T0" y="T1"/>
                  </a:cxn>
                  <a:cxn ang="T13">
                    <a:pos x="T2" y="T3"/>
                  </a:cxn>
                  <a:cxn ang="T14">
                    <a:pos x="T4" y="T5"/>
                  </a:cxn>
                  <a:cxn ang="T15">
                    <a:pos x="T6" y="T7"/>
                  </a:cxn>
                  <a:cxn ang="T16">
                    <a:pos x="T8" y="T9"/>
                  </a:cxn>
                  <a:cxn ang="T17">
                    <a:pos x="T10" y="T11"/>
                  </a:cxn>
                </a:cxnLst>
                <a:rect l="T18" t="T19" r="T20" b="T21"/>
                <a:pathLst>
                  <a:path w="36" h="6">
                    <a:moveTo>
                      <a:pt x="0" y="5"/>
                    </a:moveTo>
                    <a:lnTo>
                      <a:pt x="0" y="3"/>
                    </a:lnTo>
                    <a:lnTo>
                      <a:pt x="1" y="0"/>
                    </a:lnTo>
                    <a:lnTo>
                      <a:pt x="35" y="0"/>
                    </a:lnTo>
                    <a:lnTo>
                      <a:pt x="35" y="5"/>
                    </a:lnTo>
                    <a:lnTo>
                      <a:pt x="0" y="5"/>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6418" name="Freeform 591" descr="50%"/>
            <p:cNvSpPr>
              <a:spLocks/>
            </p:cNvSpPr>
            <p:nvPr/>
          </p:nvSpPr>
          <p:spPr bwMode="auto">
            <a:xfrm>
              <a:off x="7232651" y="4462465"/>
              <a:ext cx="92075" cy="73025"/>
            </a:xfrm>
            <a:custGeom>
              <a:avLst/>
              <a:gdLst>
                <a:gd name="T0" fmla="*/ 0 w 58"/>
                <a:gd name="T1" fmla="*/ 0 h 46"/>
                <a:gd name="T2" fmla="*/ 2 w 58"/>
                <a:gd name="T3" fmla="*/ 5 h 46"/>
                <a:gd name="T4" fmla="*/ 5 w 58"/>
                <a:gd name="T5" fmla="*/ 9 h 46"/>
                <a:gd name="T6" fmla="*/ 9 w 58"/>
                <a:gd name="T7" fmla="*/ 14 h 46"/>
                <a:gd name="T8" fmla="*/ 12 w 58"/>
                <a:gd name="T9" fmla="*/ 18 h 46"/>
                <a:gd name="T10" fmla="*/ 16 w 58"/>
                <a:gd name="T11" fmla="*/ 23 h 46"/>
                <a:gd name="T12" fmla="*/ 21 w 58"/>
                <a:gd name="T13" fmla="*/ 28 h 46"/>
                <a:gd name="T14" fmla="*/ 24 w 58"/>
                <a:gd name="T15" fmla="*/ 32 h 46"/>
                <a:gd name="T16" fmla="*/ 28 w 58"/>
                <a:gd name="T17" fmla="*/ 35 h 46"/>
                <a:gd name="T18" fmla="*/ 32 w 58"/>
                <a:gd name="T19" fmla="*/ 38 h 46"/>
                <a:gd name="T20" fmla="*/ 36 w 58"/>
                <a:gd name="T21" fmla="*/ 40 h 46"/>
                <a:gd name="T22" fmla="*/ 41 w 58"/>
                <a:gd name="T23" fmla="*/ 42 h 46"/>
                <a:gd name="T24" fmla="*/ 45 w 58"/>
                <a:gd name="T25" fmla="*/ 44 h 46"/>
                <a:gd name="T26" fmla="*/ 50 w 58"/>
                <a:gd name="T27" fmla="*/ 45 h 46"/>
                <a:gd name="T28" fmla="*/ 54 w 58"/>
                <a:gd name="T29" fmla="*/ 45 h 46"/>
                <a:gd name="T30" fmla="*/ 57 w 58"/>
                <a:gd name="T31" fmla="*/ 44 h 46"/>
                <a:gd name="T32" fmla="*/ 54 w 58"/>
                <a:gd name="T33" fmla="*/ 41 h 46"/>
                <a:gd name="T34" fmla="*/ 51 w 58"/>
                <a:gd name="T35" fmla="*/ 37 h 46"/>
                <a:gd name="T36" fmla="*/ 48 w 58"/>
                <a:gd name="T37" fmla="*/ 33 h 46"/>
                <a:gd name="T38" fmla="*/ 45 w 58"/>
                <a:gd name="T39" fmla="*/ 29 h 46"/>
                <a:gd name="T40" fmla="*/ 42 w 58"/>
                <a:gd name="T41" fmla="*/ 24 h 46"/>
                <a:gd name="T42" fmla="*/ 40 w 58"/>
                <a:gd name="T43" fmla="*/ 20 h 46"/>
                <a:gd name="T44" fmla="*/ 38 w 58"/>
                <a:gd name="T45" fmla="*/ 16 h 46"/>
                <a:gd name="T46" fmla="*/ 37 w 58"/>
                <a:gd name="T47" fmla="*/ 10 h 46"/>
                <a:gd name="T48" fmla="*/ 37 w 58"/>
                <a:gd name="T49" fmla="*/ 5 h 46"/>
                <a:gd name="T50" fmla="*/ 37 w 58"/>
                <a:gd name="T51" fmla="*/ 1 h 46"/>
                <a:gd name="T52" fmla="*/ 0 w 58"/>
                <a:gd name="T53" fmla="*/ 0 h 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
                <a:gd name="T82" fmla="*/ 0 h 46"/>
                <a:gd name="T83" fmla="*/ 58 w 58"/>
                <a:gd name="T84" fmla="*/ 46 h 4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 h="46">
                  <a:moveTo>
                    <a:pt x="0" y="0"/>
                  </a:moveTo>
                  <a:lnTo>
                    <a:pt x="2" y="5"/>
                  </a:lnTo>
                  <a:lnTo>
                    <a:pt x="5" y="9"/>
                  </a:lnTo>
                  <a:lnTo>
                    <a:pt x="9" y="14"/>
                  </a:lnTo>
                  <a:lnTo>
                    <a:pt x="12" y="18"/>
                  </a:lnTo>
                  <a:lnTo>
                    <a:pt x="16" y="23"/>
                  </a:lnTo>
                  <a:lnTo>
                    <a:pt x="21" y="28"/>
                  </a:lnTo>
                  <a:lnTo>
                    <a:pt x="24" y="32"/>
                  </a:lnTo>
                  <a:lnTo>
                    <a:pt x="28" y="35"/>
                  </a:lnTo>
                  <a:lnTo>
                    <a:pt x="32" y="38"/>
                  </a:lnTo>
                  <a:lnTo>
                    <a:pt x="36" y="40"/>
                  </a:lnTo>
                  <a:lnTo>
                    <a:pt x="41" y="42"/>
                  </a:lnTo>
                  <a:lnTo>
                    <a:pt x="45" y="44"/>
                  </a:lnTo>
                  <a:lnTo>
                    <a:pt x="50" y="45"/>
                  </a:lnTo>
                  <a:lnTo>
                    <a:pt x="54" y="45"/>
                  </a:lnTo>
                  <a:lnTo>
                    <a:pt x="57" y="44"/>
                  </a:lnTo>
                  <a:lnTo>
                    <a:pt x="54" y="41"/>
                  </a:lnTo>
                  <a:lnTo>
                    <a:pt x="51" y="37"/>
                  </a:lnTo>
                  <a:lnTo>
                    <a:pt x="48" y="33"/>
                  </a:lnTo>
                  <a:lnTo>
                    <a:pt x="45" y="29"/>
                  </a:lnTo>
                  <a:lnTo>
                    <a:pt x="42" y="24"/>
                  </a:lnTo>
                  <a:lnTo>
                    <a:pt x="40" y="20"/>
                  </a:lnTo>
                  <a:lnTo>
                    <a:pt x="38" y="16"/>
                  </a:lnTo>
                  <a:lnTo>
                    <a:pt x="37" y="10"/>
                  </a:lnTo>
                  <a:lnTo>
                    <a:pt x="37" y="5"/>
                  </a:lnTo>
                  <a:lnTo>
                    <a:pt x="37"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19" name="Freeform 592" descr="50%"/>
            <p:cNvSpPr>
              <a:spLocks/>
            </p:cNvSpPr>
            <p:nvPr/>
          </p:nvSpPr>
          <p:spPr bwMode="auto">
            <a:xfrm>
              <a:off x="7040563" y="4291015"/>
              <a:ext cx="763588" cy="230188"/>
            </a:xfrm>
            <a:custGeom>
              <a:avLst/>
              <a:gdLst>
                <a:gd name="T0" fmla="*/ 5 w 481"/>
                <a:gd name="T1" fmla="*/ 85 h 145"/>
                <a:gd name="T2" fmla="*/ 20 w 481"/>
                <a:gd name="T3" fmla="*/ 80 h 145"/>
                <a:gd name="T4" fmla="*/ 42 w 481"/>
                <a:gd name="T5" fmla="*/ 73 h 145"/>
                <a:gd name="T6" fmla="*/ 65 w 481"/>
                <a:gd name="T7" fmla="*/ 68 h 145"/>
                <a:gd name="T8" fmla="*/ 89 w 481"/>
                <a:gd name="T9" fmla="*/ 63 h 145"/>
                <a:gd name="T10" fmla="*/ 112 w 481"/>
                <a:gd name="T11" fmla="*/ 58 h 145"/>
                <a:gd name="T12" fmla="*/ 132 w 481"/>
                <a:gd name="T13" fmla="*/ 54 h 145"/>
                <a:gd name="T14" fmla="*/ 143 w 481"/>
                <a:gd name="T15" fmla="*/ 48 h 145"/>
                <a:gd name="T16" fmla="*/ 155 w 481"/>
                <a:gd name="T17" fmla="*/ 37 h 145"/>
                <a:gd name="T18" fmla="*/ 171 w 481"/>
                <a:gd name="T19" fmla="*/ 20 h 145"/>
                <a:gd name="T20" fmla="*/ 188 w 481"/>
                <a:gd name="T21" fmla="*/ 5 h 145"/>
                <a:gd name="T22" fmla="*/ 200 w 481"/>
                <a:gd name="T23" fmla="*/ 17 h 145"/>
                <a:gd name="T24" fmla="*/ 207 w 481"/>
                <a:gd name="T25" fmla="*/ 43 h 145"/>
                <a:gd name="T26" fmla="*/ 211 w 481"/>
                <a:gd name="T27" fmla="*/ 53 h 145"/>
                <a:gd name="T28" fmla="*/ 239 w 481"/>
                <a:gd name="T29" fmla="*/ 57 h 145"/>
                <a:gd name="T30" fmla="*/ 267 w 481"/>
                <a:gd name="T31" fmla="*/ 63 h 145"/>
                <a:gd name="T32" fmla="*/ 288 w 481"/>
                <a:gd name="T33" fmla="*/ 63 h 145"/>
                <a:gd name="T34" fmla="*/ 310 w 481"/>
                <a:gd name="T35" fmla="*/ 58 h 145"/>
                <a:gd name="T36" fmla="*/ 327 w 481"/>
                <a:gd name="T37" fmla="*/ 70 h 145"/>
                <a:gd name="T38" fmla="*/ 344 w 481"/>
                <a:gd name="T39" fmla="*/ 75 h 145"/>
                <a:gd name="T40" fmla="*/ 365 w 481"/>
                <a:gd name="T41" fmla="*/ 75 h 145"/>
                <a:gd name="T42" fmla="*/ 388 w 481"/>
                <a:gd name="T43" fmla="*/ 66 h 145"/>
                <a:gd name="T44" fmla="*/ 413 w 481"/>
                <a:gd name="T45" fmla="*/ 45 h 145"/>
                <a:gd name="T46" fmla="*/ 442 w 481"/>
                <a:gd name="T47" fmla="*/ 20 h 145"/>
                <a:gd name="T48" fmla="*/ 471 w 481"/>
                <a:gd name="T49" fmla="*/ 11 h 145"/>
                <a:gd name="T50" fmla="*/ 472 w 481"/>
                <a:gd name="T51" fmla="*/ 19 h 145"/>
                <a:gd name="T52" fmla="*/ 458 w 481"/>
                <a:gd name="T53" fmla="*/ 37 h 145"/>
                <a:gd name="T54" fmla="*/ 442 w 481"/>
                <a:gd name="T55" fmla="*/ 54 h 145"/>
                <a:gd name="T56" fmla="*/ 431 w 481"/>
                <a:gd name="T57" fmla="*/ 71 h 145"/>
                <a:gd name="T58" fmla="*/ 431 w 481"/>
                <a:gd name="T59" fmla="*/ 89 h 145"/>
                <a:gd name="T60" fmla="*/ 443 w 481"/>
                <a:gd name="T61" fmla="*/ 108 h 145"/>
                <a:gd name="T62" fmla="*/ 457 w 481"/>
                <a:gd name="T63" fmla="*/ 122 h 145"/>
                <a:gd name="T64" fmla="*/ 470 w 481"/>
                <a:gd name="T65" fmla="*/ 133 h 145"/>
                <a:gd name="T66" fmla="*/ 471 w 481"/>
                <a:gd name="T67" fmla="*/ 138 h 145"/>
                <a:gd name="T68" fmla="*/ 453 w 481"/>
                <a:gd name="T69" fmla="*/ 138 h 145"/>
                <a:gd name="T70" fmla="*/ 437 w 481"/>
                <a:gd name="T71" fmla="*/ 134 h 145"/>
                <a:gd name="T72" fmla="*/ 421 w 481"/>
                <a:gd name="T73" fmla="*/ 126 h 145"/>
                <a:gd name="T74" fmla="*/ 396 w 481"/>
                <a:gd name="T75" fmla="*/ 109 h 145"/>
                <a:gd name="T76" fmla="*/ 365 w 481"/>
                <a:gd name="T77" fmla="*/ 107 h 145"/>
                <a:gd name="T78" fmla="*/ 328 w 481"/>
                <a:gd name="T79" fmla="*/ 111 h 145"/>
                <a:gd name="T80" fmla="*/ 304 w 481"/>
                <a:gd name="T81" fmla="*/ 121 h 145"/>
                <a:gd name="T82" fmla="*/ 296 w 481"/>
                <a:gd name="T83" fmla="*/ 132 h 145"/>
                <a:gd name="T84" fmla="*/ 263 w 481"/>
                <a:gd name="T85" fmla="*/ 131 h 145"/>
                <a:gd name="T86" fmla="*/ 235 w 481"/>
                <a:gd name="T87" fmla="*/ 140 h 145"/>
                <a:gd name="T88" fmla="*/ 130 w 481"/>
                <a:gd name="T89" fmla="*/ 144 h 145"/>
                <a:gd name="T90" fmla="*/ 70 w 481"/>
                <a:gd name="T91" fmla="*/ 138 h 145"/>
                <a:gd name="T92" fmla="*/ 17 w 481"/>
                <a:gd name="T93" fmla="*/ 120 h 145"/>
                <a:gd name="T94" fmla="*/ 17 w 481"/>
                <a:gd name="T95" fmla="*/ 110 h 145"/>
                <a:gd name="T96" fmla="*/ 5 w 481"/>
                <a:gd name="T97" fmla="*/ 99 h 145"/>
                <a:gd name="T98" fmla="*/ 1 w 481"/>
                <a:gd name="T99" fmla="*/ 92 h 14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81"/>
                <a:gd name="T151" fmla="*/ 0 h 145"/>
                <a:gd name="T152" fmla="*/ 481 w 481"/>
                <a:gd name="T153" fmla="*/ 145 h 14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81" h="145">
                  <a:moveTo>
                    <a:pt x="0" y="89"/>
                  </a:moveTo>
                  <a:lnTo>
                    <a:pt x="2" y="88"/>
                  </a:lnTo>
                  <a:lnTo>
                    <a:pt x="5" y="85"/>
                  </a:lnTo>
                  <a:lnTo>
                    <a:pt x="11" y="83"/>
                  </a:lnTo>
                  <a:lnTo>
                    <a:pt x="15" y="82"/>
                  </a:lnTo>
                  <a:lnTo>
                    <a:pt x="20" y="80"/>
                  </a:lnTo>
                  <a:lnTo>
                    <a:pt x="27" y="77"/>
                  </a:lnTo>
                  <a:lnTo>
                    <a:pt x="35" y="75"/>
                  </a:lnTo>
                  <a:lnTo>
                    <a:pt x="42" y="73"/>
                  </a:lnTo>
                  <a:lnTo>
                    <a:pt x="49" y="71"/>
                  </a:lnTo>
                  <a:lnTo>
                    <a:pt x="57" y="69"/>
                  </a:lnTo>
                  <a:lnTo>
                    <a:pt x="65" y="68"/>
                  </a:lnTo>
                  <a:lnTo>
                    <a:pt x="74" y="66"/>
                  </a:lnTo>
                  <a:lnTo>
                    <a:pt x="81" y="64"/>
                  </a:lnTo>
                  <a:lnTo>
                    <a:pt x="89" y="63"/>
                  </a:lnTo>
                  <a:lnTo>
                    <a:pt x="95" y="62"/>
                  </a:lnTo>
                  <a:lnTo>
                    <a:pt x="105" y="60"/>
                  </a:lnTo>
                  <a:lnTo>
                    <a:pt x="112" y="58"/>
                  </a:lnTo>
                  <a:lnTo>
                    <a:pt x="120" y="57"/>
                  </a:lnTo>
                  <a:lnTo>
                    <a:pt x="126" y="56"/>
                  </a:lnTo>
                  <a:lnTo>
                    <a:pt x="132" y="54"/>
                  </a:lnTo>
                  <a:lnTo>
                    <a:pt x="137" y="52"/>
                  </a:lnTo>
                  <a:lnTo>
                    <a:pt x="140" y="51"/>
                  </a:lnTo>
                  <a:lnTo>
                    <a:pt x="143" y="48"/>
                  </a:lnTo>
                  <a:lnTo>
                    <a:pt x="147" y="45"/>
                  </a:lnTo>
                  <a:lnTo>
                    <a:pt x="150" y="41"/>
                  </a:lnTo>
                  <a:lnTo>
                    <a:pt x="155" y="37"/>
                  </a:lnTo>
                  <a:lnTo>
                    <a:pt x="160" y="31"/>
                  </a:lnTo>
                  <a:lnTo>
                    <a:pt x="165" y="25"/>
                  </a:lnTo>
                  <a:lnTo>
                    <a:pt x="171" y="20"/>
                  </a:lnTo>
                  <a:lnTo>
                    <a:pt x="176" y="14"/>
                  </a:lnTo>
                  <a:lnTo>
                    <a:pt x="182" y="10"/>
                  </a:lnTo>
                  <a:lnTo>
                    <a:pt x="188" y="5"/>
                  </a:lnTo>
                  <a:lnTo>
                    <a:pt x="195" y="0"/>
                  </a:lnTo>
                  <a:lnTo>
                    <a:pt x="197" y="9"/>
                  </a:lnTo>
                  <a:lnTo>
                    <a:pt x="200" y="17"/>
                  </a:lnTo>
                  <a:lnTo>
                    <a:pt x="203" y="26"/>
                  </a:lnTo>
                  <a:lnTo>
                    <a:pt x="205" y="35"/>
                  </a:lnTo>
                  <a:lnTo>
                    <a:pt x="207" y="43"/>
                  </a:lnTo>
                  <a:lnTo>
                    <a:pt x="206" y="47"/>
                  </a:lnTo>
                  <a:lnTo>
                    <a:pt x="203" y="51"/>
                  </a:lnTo>
                  <a:lnTo>
                    <a:pt x="211" y="53"/>
                  </a:lnTo>
                  <a:lnTo>
                    <a:pt x="218" y="54"/>
                  </a:lnTo>
                  <a:lnTo>
                    <a:pt x="228" y="56"/>
                  </a:lnTo>
                  <a:lnTo>
                    <a:pt x="239" y="57"/>
                  </a:lnTo>
                  <a:lnTo>
                    <a:pt x="249" y="60"/>
                  </a:lnTo>
                  <a:lnTo>
                    <a:pt x="258" y="61"/>
                  </a:lnTo>
                  <a:lnTo>
                    <a:pt x="267" y="63"/>
                  </a:lnTo>
                  <a:lnTo>
                    <a:pt x="275" y="64"/>
                  </a:lnTo>
                  <a:lnTo>
                    <a:pt x="282" y="64"/>
                  </a:lnTo>
                  <a:lnTo>
                    <a:pt x="288" y="63"/>
                  </a:lnTo>
                  <a:lnTo>
                    <a:pt x="293" y="60"/>
                  </a:lnTo>
                  <a:lnTo>
                    <a:pt x="298" y="56"/>
                  </a:lnTo>
                  <a:lnTo>
                    <a:pt x="310" y="58"/>
                  </a:lnTo>
                  <a:lnTo>
                    <a:pt x="323" y="61"/>
                  </a:lnTo>
                  <a:lnTo>
                    <a:pt x="334" y="63"/>
                  </a:lnTo>
                  <a:lnTo>
                    <a:pt x="327" y="70"/>
                  </a:lnTo>
                  <a:lnTo>
                    <a:pt x="331" y="72"/>
                  </a:lnTo>
                  <a:lnTo>
                    <a:pt x="337" y="74"/>
                  </a:lnTo>
                  <a:lnTo>
                    <a:pt x="344" y="75"/>
                  </a:lnTo>
                  <a:lnTo>
                    <a:pt x="351" y="76"/>
                  </a:lnTo>
                  <a:lnTo>
                    <a:pt x="358" y="76"/>
                  </a:lnTo>
                  <a:lnTo>
                    <a:pt x="365" y="75"/>
                  </a:lnTo>
                  <a:lnTo>
                    <a:pt x="373" y="73"/>
                  </a:lnTo>
                  <a:lnTo>
                    <a:pt x="381" y="71"/>
                  </a:lnTo>
                  <a:lnTo>
                    <a:pt x="388" y="66"/>
                  </a:lnTo>
                  <a:lnTo>
                    <a:pt x="397" y="60"/>
                  </a:lnTo>
                  <a:lnTo>
                    <a:pt x="404" y="54"/>
                  </a:lnTo>
                  <a:lnTo>
                    <a:pt x="413" y="45"/>
                  </a:lnTo>
                  <a:lnTo>
                    <a:pt x="422" y="35"/>
                  </a:lnTo>
                  <a:lnTo>
                    <a:pt x="433" y="27"/>
                  </a:lnTo>
                  <a:lnTo>
                    <a:pt x="442" y="20"/>
                  </a:lnTo>
                  <a:lnTo>
                    <a:pt x="451" y="15"/>
                  </a:lnTo>
                  <a:lnTo>
                    <a:pt x="460" y="12"/>
                  </a:lnTo>
                  <a:lnTo>
                    <a:pt x="471" y="11"/>
                  </a:lnTo>
                  <a:lnTo>
                    <a:pt x="480" y="11"/>
                  </a:lnTo>
                  <a:lnTo>
                    <a:pt x="475" y="15"/>
                  </a:lnTo>
                  <a:lnTo>
                    <a:pt x="472" y="19"/>
                  </a:lnTo>
                  <a:lnTo>
                    <a:pt x="470" y="22"/>
                  </a:lnTo>
                  <a:lnTo>
                    <a:pt x="463" y="32"/>
                  </a:lnTo>
                  <a:lnTo>
                    <a:pt x="458" y="37"/>
                  </a:lnTo>
                  <a:lnTo>
                    <a:pt x="452" y="42"/>
                  </a:lnTo>
                  <a:lnTo>
                    <a:pt x="446" y="48"/>
                  </a:lnTo>
                  <a:lnTo>
                    <a:pt x="442" y="54"/>
                  </a:lnTo>
                  <a:lnTo>
                    <a:pt x="438" y="60"/>
                  </a:lnTo>
                  <a:lnTo>
                    <a:pt x="434" y="66"/>
                  </a:lnTo>
                  <a:lnTo>
                    <a:pt x="431" y="71"/>
                  </a:lnTo>
                  <a:lnTo>
                    <a:pt x="430" y="77"/>
                  </a:lnTo>
                  <a:lnTo>
                    <a:pt x="429" y="83"/>
                  </a:lnTo>
                  <a:lnTo>
                    <a:pt x="431" y="89"/>
                  </a:lnTo>
                  <a:lnTo>
                    <a:pt x="434" y="96"/>
                  </a:lnTo>
                  <a:lnTo>
                    <a:pt x="438" y="102"/>
                  </a:lnTo>
                  <a:lnTo>
                    <a:pt x="443" y="108"/>
                  </a:lnTo>
                  <a:lnTo>
                    <a:pt x="447" y="112"/>
                  </a:lnTo>
                  <a:lnTo>
                    <a:pt x="452" y="116"/>
                  </a:lnTo>
                  <a:lnTo>
                    <a:pt x="457" y="122"/>
                  </a:lnTo>
                  <a:lnTo>
                    <a:pt x="463" y="127"/>
                  </a:lnTo>
                  <a:lnTo>
                    <a:pt x="467" y="130"/>
                  </a:lnTo>
                  <a:lnTo>
                    <a:pt x="470" y="133"/>
                  </a:lnTo>
                  <a:lnTo>
                    <a:pt x="474" y="135"/>
                  </a:lnTo>
                  <a:lnTo>
                    <a:pt x="476" y="138"/>
                  </a:lnTo>
                  <a:lnTo>
                    <a:pt x="471" y="138"/>
                  </a:lnTo>
                  <a:lnTo>
                    <a:pt x="464" y="138"/>
                  </a:lnTo>
                  <a:lnTo>
                    <a:pt x="458" y="138"/>
                  </a:lnTo>
                  <a:lnTo>
                    <a:pt x="453" y="138"/>
                  </a:lnTo>
                  <a:lnTo>
                    <a:pt x="446" y="137"/>
                  </a:lnTo>
                  <a:lnTo>
                    <a:pt x="441" y="135"/>
                  </a:lnTo>
                  <a:lnTo>
                    <a:pt x="437" y="134"/>
                  </a:lnTo>
                  <a:lnTo>
                    <a:pt x="432" y="131"/>
                  </a:lnTo>
                  <a:lnTo>
                    <a:pt x="426" y="129"/>
                  </a:lnTo>
                  <a:lnTo>
                    <a:pt x="421" y="126"/>
                  </a:lnTo>
                  <a:lnTo>
                    <a:pt x="412" y="119"/>
                  </a:lnTo>
                  <a:lnTo>
                    <a:pt x="405" y="115"/>
                  </a:lnTo>
                  <a:lnTo>
                    <a:pt x="396" y="109"/>
                  </a:lnTo>
                  <a:lnTo>
                    <a:pt x="387" y="108"/>
                  </a:lnTo>
                  <a:lnTo>
                    <a:pt x="378" y="108"/>
                  </a:lnTo>
                  <a:lnTo>
                    <a:pt x="365" y="107"/>
                  </a:lnTo>
                  <a:lnTo>
                    <a:pt x="354" y="108"/>
                  </a:lnTo>
                  <a:lnTo>
                    <a:pt x="341" y="109"/>
                  </a:lnTo>
                  <a:lnTo>
                    <a:pt x="328" y="111"/>
                  </a:lnTo>
                  <a:lnTo>
                    <a:pt x="314" y="115"/>
                  </a:lnTo>
                  <a:lnTo>
                    <a:pt x="306" y="118"/>
                  </a:lnTo>
                  <a:lnTo>
                    <a:pt x="304" y="121"/>
                  </a:lnTo>
                  <a:lnTo>
                    <a:pt x="306" y="124"/>
                  </a:lnTo>
                  <a:lnTo>
                    <a:pt x="312" y="128"/>
                  </a:lnTo>
                  <a:lnTo>
                    <a:pt x="296" y="132"/>
                  </a:lnTo>
                  <a:lnTo>
                    <a:pt x="274" y="138"/>
                  </a:lnTo>
                  <a:lnTo>
                    <a:pt x="269" y="134"/>
                  </a:lnTo>
                  <a:lnTo>
                    <a:pt x="263" y="131"/>
                  </a:lnTo>
                  <a:lnTo>
                    <a:pt x="257" y="129"/>
                  </a:lnTo>
                  <a:lnTo>
                    <a:pt x="247" y="129"/>
                  </a:lnTo>
                  <a:lnTo>
                    <a:pt x="235" y="140"/>
                  </a:lnTo>
                  <a:lnTo>
                    <a:pt x="224" y="132"/>
                  </a:lnTo>
                  <a:lnTo>
                    <a:pt x="145" y="143"/>
                  </a:lnTo>
                  <a:lnTo>
                    <a:pt x="130" y="144"/>
                  </a:lnTo>
                  <a:lnTo>
                    <a:pt x="115" y="143"/>
                  </a:lnTo>
                  <a:lnTo>
                    <a:pt x="100" y="141"/>
                  </a:lnTo>
                  <a:lnTo>
                    <a:pt x="70" y="138"/>
                  </a:lnTo>
                  <a:lnTo>
                    <a:pt x="42" y="130"/>
                  </a:lnTo>
                  <a:lnTo>
                    <a:pt x="27" y="125"/>
                  </a:lnTo>
                  <a:lnTo>
                    <a:pt x="17" y="120"/>
                  </a:lnTo>
                  <a:lnTo>
                    <a:pt x="28" y="117"/>
                  </a:lnTo>
                  <a:lnTo>
                    <a:pt x="21" y="113"/>
                  </a:lnTo>
                  <a:lnTo>
                    <a:pt x="17" y="110"/>
                  </a:lnTo>
                  <a:lnTo>
                    <a:pt x="9" y="104"/>
                  </a:lnTo>
                  <a:lnTo>
                    <a:pt x="8" y="102"/>
                  </a:lnTo>
                  <a:lnTo>
                    <a:pt x="5" y="99"/>
                  </a:lnTo>
                  <a:lnTo>
                    <a:pt x="4" y="97"/>
                  </a:lnTo>
                  <a:lnTo>
                    <a:pt x="2" y="94"/>
                  </a:lnTo>
                  <a:lnTo>
                    <a:pt x="1" y="92"/>
                  </a:lnTo>
                  <a:lnTo>
                    <a:pt x="0" y="8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6420" name="Group 593"/>
            <p:cNvGrpSpPr>
              <a:grpSpLocks/>
            </p:cNvGrpSpPr>
            <p:nvPr/>
          </p:nvGrpSpPr>
          <p:grpSpPr bwMode="auto">
            <a:xfrm>
              <a:off x="7104063" y="4437065"/>
              <a:ext cx="11113" cy="11113"/>
              <a:chOff x="3713" y="2685"/>
              <a:chExt cx="7" cy="7"/>
            </a:xfrm>
          </p:grpSpPr>
          <p:sp>
            <p:nvSpPr>
              <p:cNvPr id="16495" name="Oval 594" descr="50%"/>
              <p:cNvSpPr>
                <a:spLocks noChangeArrowheads="1"/>
              </p:cNvSpPr>
              <p:nvPr/>
            </p:nvSpPr>
            <p:spPr bwMode="auto">
              <a:xfrm>
                <a:off x="3713" y="2685"/>
                <a:ext cx="7" cy="7"/>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6496" name="Arc 595" descr="50%"/>
              <p:cNvSpPr>
                <a:spLocks/>
              </p:cNvSpPr>
              <p:nvPr/>
            </p:nvSpPr>
            <p:spPr bwMode="auto">
              <a:xfrm>
                <a:off x="3717" y="2688"/>
                <a:ext cx="2"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6421" name="Group 596"/>
            <p:cNvGrpSpPr>
              <a:grpSpLocks/>
            </p:cNvGrpSpPr>
            <p:nvPr/>
          </p:nvGrpSpPr>
          <p:grpSpPr bwMode="auto">
            <a:xfrm>
              <a:off x="7146926" y="4462465"/>
              <a:ext cx="47625" cy="20638"/>
              <a:chOff x="3740" y="2701"/>
              <a:chExt cx="30" cy="13"/>
            </a:xfrm>
          </p:grpSpPr>
          <p:sp>
            <p:nvSpPr>
              <p:cNvPr id="16490" name="Arc 597" descr="50%"/>
              <p:cNvSpPr>
                <a:spLocks/>
              </p:cNvSpPr>
              <p:nvPr/>
            </p:nvSpPr>
            <p:spPr bwMode="auto">
              <a:xfrm>
                <a:off x="3748" y="2701"/>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91" name="Arc 598" descr="50%"/>
              <p:cNvSpPr>
                <a:spLocks/>
              </p:cNvSpPr>
              <p:nvPr/>
            </p:nvSpPr>
            <p:spPr bwMode="auto">
              <a:xfrm>
                <a:off x="3740" y="2701"/>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92" name="Arc 599" descr="50%"/>
              <p:cNvSpPr>
                <a:spLocks/>
              </p:cNvSpPr>
              <p:nvPr/>
            </p:nvSpPr>
            <p:spPr bwMode="auto">
              <a:xfrm>
                <a:off x="3753" y="2701"/>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93" name="Arc 600" descr="50%"/>
              <p:cNvSpPr>
                <a:spLocks/>
              </p:cNvSpPr>
              <p:nvPr/>
            </p:nvSpPr>
            <p:spPr bwMode="auto">
              <a:xfrm>
                <a:off x="3761" y="2701"/>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94" name="Arc 601" descr="50%"/>
              <p:cNvSpPr>
                <a:spLocks/>
              </p:cNvSpPr>
              <p:nvPr/>
            </p:nvSpPr>
            <p:spPr bwMode="auto">
              <a:xfrm>
                <a:off x="3768" y="2701"/>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6422" name="Freeform 602" descr="50%"/>
            <p:cNvSpPr>
              <a:spLocks/>
            </p:cNvSpPr>
            <p:nvPr/>
          </p:nvSpPr>
          <p:spPr bwMode="auto">
            <a:xfrm>
              <a:off x="7042151" y="4292602"/>
              <a:ext cx="747713" cy="144463"/>
            </a:xfrm>
            <a:custGeom>
              <a:avLst/>
              <a:gdLst>
                <a:gd name="T0" fmla="*/ 10 w 471"/>
                <a:gd name="T1" fmla="*/ 76 h 91"/>
                <a:gd name="T2" fmla="*/ 32 w 471"/>
                <a:gd name="T3" fmla="*/ 69 h 91"/>
                <a:gd name="T4" fmla="*/ 63 w 471"/>
                <a:gd name="T5" fmla="*/ 62 h 91"/>
                <a:gd name="T6" fmla="*/ 94 w 471"/>
                <a:gd name="T7" fmla="*/ 57 h 91"/>
                <a:gd name="T8" fmla="*/ 125 w 471"/>
                <a:gd name="T9" fmla="*/ 51 h 91"/>
                <a:gd name="T10" fmla="*/ 142 w 471"/>
                <a:gd name="T11" fmla="*/ 43 h 91"/>
                <a:gd name="T12" fmla="*/ 157 w 471"/>
                <a:gd name="T13" fmla="*/ 28 h 91"/>
                <a:gd name="T14" fmla="*/ 180 w 471"/>
                <a:gd name="T15" fmla="*/ 8 h 91"/>
                <a:gd name="T16" fmla="*/ 196 w 471"/>
                <a:gd name="T17" fmla="*/ 17 h 91"/>
                <a:gd name="T18" fmla="*/ 203 w 471"/>
                <a:gd name="T19" fmla="*/ 39 h 91"/>
                <a:gd name="T20" fmla="*/ 214 w 471"/>
                <a:gd name="T21" fmla="*/ 50 h 91"/>
                <a:gd name="T22" fmla="*/ 253 w 471"/>
                <a:gd name="T23" fmla="*/ 56 h 91"/>
                <a:gd name="T24" fmla="*/ 282 w 471"/>
                <a:gd name="T25" fmla="*/ 58 h 91"/>
                <a:gd name="T26" fmla="*/ 317 w 471"/>
                <a:gd name="T27" fmla="*/ 56 h 91"/>
                <a:gd name="T28" fmla="*/ 331 w 471"/>
                <a:gd name="T29" fmla="*/ 68 h 91"/>
                <a:gd name="T30" fmla="*/ 359 w 471"/>
                <a:gd name="T31" fmla="*/ 69 h 91"/>
                <a:gd name="T32" fmla="*/ 390 w 471"/>
                <a:gd name="T33" fmla="*/ 55 h 91"/>
                <a:gd name="T34" fmla="*/ 415 w 471"/>
                <a:gd name="T35" fmla="*/ 32 h 91"/>
                <a:gd name="T36" fmla="*/ 435 w 471"/>
                <a:gd name="T37" fmla="*/ 18 h 91"/>
                <a:gd name="T38" fmla="*/ 452 w 471"/>
                <a:gd name="T39" fmla="*/ 11 h 91"/>
                <a:gd name="T40" fmla="*/ 467 w 471"/>
                <a:gd name="T41" fmla="*/ 13 h 91"/>
                <a:gd name="T42" fmla="*/ 455 w 471"/>
                <a:gd name="T43" fmla="*/ 28 h 91"/>
                <a:gd name="T44" fmla="*/ 439 w 471"/>
                <a:gd name="T45" fmla="*/ 42 h 91"/>
                <a:gd name="T46" fmla="*/ 430 w 471"/>
                <a:gd name="T47" fmla="*/ 54 h 91"/>
                <a:gd name="T48" fmla="*/ 423 w 471"/>
                <a:gd name="T49" fmla="*/ 64 h 91"/>
                <a:gd name="T50" fmla="*/ 421 w 471"/>
                <a:gd name="T51" fmla="*/ 76 h 91"/>
                <a:gd name="T52" fmla="*/ 408 w 471"/>
                <a:gd name="T53" fmla="*/ 73 h 91"/>
                <a:gd name="T54" fmla="*/ 395 w 471"/>
                <a:gd name="T55" fmla="*/ 77 h 91"/>
                <a:gd name="T56" fmla="*/ 382 w 471"/>
                <a:gd name="T57" fmla="*/ 76 h 91"/>
                <a:gd name="T58" fmla="*/ 366 w 471"/>
                <a:gd name="T59" fmla="*/ 77 h 91"/>
                <a:gd name="T60" fmla="*/ 350 w 471"/>
                <a:gd name="T61" fmla="*/ 75 h 91"/>
                <a:gd name="T62" fmla="*/ 332 w 471"/>
                <a:gd name="T63" fmla="*/ 76 h 91"/>
                <a:gd name="T64" fmla="*/ 314 w 471"/>
                <a:gd name="T65" fmla="*/ 79 h 91"/>
                <a:gd name="T66" fmla="*/ 296 w 471"/>
                <a:gd name="T67" fmla="*/ 80 h 91"/>
                <a:gd name="T68" fmla="*/ 278 w 471"/>
                <a:gd name="T69" fmla="*/ 80 h 91"/>
                <a:gd name="T70" fmla="*/ 262 w 471"/>
                <a:gd name="T71" fmla="*/ 82 h 91"/>
                <a:gd name="T72" fmla="*/ 245 w 471"/>
                <a:gd name="T73" fmla="*/ 85 h 91"/>
                <a:gd name="T74" fmla="*/ 224 w 471"/>
                <a:gd name="T75" fmla="*/ 85 h 91"/>
                <a:gd name="T76" fmla="*/ 206 w 471"/>
                <a:gd name="T77" fmla="*/ 86 h 91"/>
                <a:gd name="T78" fmla="*/ 188 w 471"/>
                <a:gd name="T79" fmla="*/ 84 h 91"/>
                <a:gd name="T80" fmla="*/ 171 w 471"/>
                <a:gd name="T81" fmla="*/ 85 h 91"/>
                <a:gd name="T82" fmla="*/ 156 w 471"/>
                <a:gd name="T83" fmla="*/ 84 h 91"/>
                <a:gd name="T84" fmla="*/ 139 w 471"/>
                <a:gd name="T85" fmla="*/ 85 h 91"/>
                <a:gd name="T86" fmla="*/ 120 w 471"/>
                <a:gd name="T87" fmla="*/ 86 h 91"/>
                <a:gd name="T88" fmla="*/ 96 w 471"/>
                <a:gd name="T89" fmla="*/ 90 h 91"/>
                <a:gd name="T90" fmla="*/ 69 w 471"/>
                <a:gd name="T91" fmla="*/ 90 h 91"/>
                <a:gd name="T92" fmla="*/ 46 w 471"/>
                <a:gd name="T93" fmla="*/ 87 h 91"/>
                <a:gd name="T94" fmla="*/ 25 w 471"/>
                <a:gd name="T95" fmla="*/ 88 h 91"/>
                <a:gd name="T96" fmla="*/ 5 w 471"/>
                <a:gd name="T97" fmla="*/ 84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71"/>
                <a:gd name="T148" fmla="*/ 0 h 91"/>
                <a:gd name="T149" fmla="*/ 471 w 471"/>
                <a:gd name="T150" fmla="*/ 91 h 9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71" h="91">
                  <a:moveTo>
                    <a:pt x="0" y="82"/>
                  </a:moveTo>
                  <a:lnTo>
                    <a:pt x="3" y="80"/>
                  </a:lnTo>
                  <a:lnTo>
                    <a:pt x="6" y="78"/>
                  </a:lnTo>
                  <a:lnTo>
                    <a:pt x="10" y="76"/>
                  </a:lnTo>
                  <a:lnTo>
                    <a:pt x="14" y="75"/>
                  </a:lnTo>
                  <a:lnTo>
                    <a:pt x="19" y="73"/>
                  </a:lnTo>
                  <a:lnTo>
                    <a:pt x="27" y="72"/>
                  </a:lnTo>
                  <a:lnTo>
                    <a:pt x="32" y="69"/>
                  </a:lnTo>
                  <a:lnTo>
                    <a:pt x="39" y="67"/>
                  </a:lnTo>
                  <a:lnTo>
                    <a:pt x="47" y="65"/>
                  </a:lnTo>
                  <a:lnTo>
                    <a:pt x="55" y="63"/>
                  </a:lnTo>
                  <a:lnTo>
                    <a:pt x="63" y="62"/>
                  </a:lnTo>
                  <a:lnTo>
                    <a:pt x="71" y="61"/>
                  </a:lnTo>
                  <a:lnTo>
                    <a:pt x="79" y="60"/>
                  </a:lnTo>
                  <a:lnTo>
                    <a:pt x="87" y="58"/>
                  </a:lnTo>
                  <a:lnTo>
                    <a:pt x="94" y="57"/>
                  </a:lnTo>
                  <a:lnTo>
                    <a:pt x="101" y="55"/>
                  </a:lnTo>
                  <a:lnTo>
                    <a:pt x="110" y="54"/>
                  </a:lnTo>
                  <a:lnTo>
                    <a:pt x="117" y="52"/>
                  </a:lnTo>
                  <a:lnTo>
                    <a:pt x="125" y="51"/>
                  </a:lnTo>
                  <a:lnTo>
                    <a:pt x="130" y="50"/>
                  </a:lnTo>
                  <a:lnTo>
                    <a:pt x="135" y="49"/>
                  </a:lnTo>
                  <a:lnTo>
                    <a:pt x="139" y="46"/>
                  </a:lnTo>
                  <a:lnTo>
                    <a:pt x="142" y="43"/>
                  </a:lnTo>
                  <a:lnTo>
                    <a:pt x="145" y="40"/>
                  </a:lnTo>
                  <a:lnTo>
                    <a:pt x="147" y="38"/>
                  </a:lnTo>
                  <a:lnTo>
                    <a:pt x="152" y="33"/>
                  </a:lnTo>
                  <a:lnTo>
                    <a:pt x="157" y="28"/>
                  </a:lnTo>
                  <a:lnTo>
                    <a:pt x="162" y="23"/>
                  </a:lnTo>
                  <a:lnTo>
                    <a:pt x="168" y="18"/>
                  </a:lnTo>
                  <a:lnTo>
                    <a:pt x="173" y="13"/>
                  </a:lnTo>
                  <a:lnTo>
                    <a:pt x="180" y="8"/>
                  </a:lnTo>
                  <a:lnTo>
                    <a:pt x="186" y="4"/>
                  </a:lnTo>
                  <a:lnTo>
                    <a:pt x="191" y="0"/>
                  </a:lnTo>
                  <a:lnTo>
                    <a:pt x="193" y="8"/>
                  </a:lnTo>
                  <a:lnTo>
                    <a:pt x="196" y="17"/>
                  </a:lnTo>
                  <a:lnTo>
                    <a:pt x="199" y="24"/>
                  </a:lnTo>
                  <a:lnTo>
                    <a:pt x="201" y="32"/>
                  </a:lnTo>
                  <a:lnTo>
                    <a:pt x="202" y="36"/>
                  </a:lnTo>
                  <a:lnTo>
                    <a:pt x="203" y="39"/>
                  </a:lnTo>
                  <a:lnTo>
                    <a:pt x="202" y="43"/>
                  </a:lnTo>
                  <a:lnTo>
                    <a:pt x="199" y="47"/>
                  </a:lnTo>
                  <a:lnTo>
                    <a:pt x="206" y="49"/>
                  </a:lnTo>
                  <a:lnTo>
                    <a:pt x="214" y="50"/>
                  </a:lnTo>
                  <a:lnTo>
                    <a:pt x="224" y="51"/>
                  </a:lnTo>
                  <a:lnTo>
                    <a:pt x="234" y="53"/>
                  </a:lnTo>
                  <a:lnTo>
                    <a:pt x="245" y="55"/>
                  </a:lnTo>
                  <a:lnTo>
                    <a:pt x="253" y="56"/>
                  </a:lnTo>
                  <a:lnTo>
                    <a:pt x="262" y="58"/>
                  </a:lnTo>
                  <a:lnTo>
                    <a:pt x="269" y="59"/>
                  </a:lnTo>
                  <a:lnTo>
                    <a:pt x="276" y="59"/>
                  </a:lnTo>
                  <a:lnTo>
                    <a:pt x="282" y="58"/>
                  </a:lnTo>
                  <a:lnTo>
                    <a:pt x="288" y="55"/>
                  </a:lnTo>
                  <a:lnTo>
                    <a:pt x="293" y="51"/>
                  </a:lnTo>
                  <a:lnTo>
                    <a:pt x="305" y="53"/>
                  </a:lnTo>
                  <a:lnTo>
                    <a:pt x="317" y="56"/>
                  </a:lnTo>
                  <a:lnTo>
                    <a:pt x="326" y="58"/>
                  </a:lnTo>
                  <a:lnTo>
                    <a:pt x="321" y="64"/>
                  </a:lnTo>
                  <a:lnTo>
                    <a:pt x="325" y="66"/>
                  </a:lnTo>
                  <a:lnTo>
                    <a:pt x="331" y="68"/>
                  </a:lnTo>
                  <a:lnTo>
                    <a:pt x="338" y="69"/>
                  </a:lnTo>
                  <a:lnTo>
                    <a:pt x="345" y="70"/>
                  </a:lnTo>
                  <a:lnTo>
                    <a:pt x="352" y="70"/>
                  </a:lnTo>
                  <a:lnTo>
                    <a:pt x="359" y="69"/>
                  </a:lnTo>
                  <a:lnTo>
                    <a:pt x="366" y="68"/>
                  </a:lnTo>
                  <a:lnTo>
                    <a:pt x="374" y="65"/>
                  </a:lnTo>
                  <a:lnTo>
                    <a:pt x="382" y="61"/>
                  </a:lnTo>
                  <a:lnTo>
                    <a:pt x="390" y="55"/>
                  </a:lnTo>
                  <a:lnTo>
                    <a:pt x="397" y="49"/>
                  </a:lnTo>
                  <a:lnTo>
                    <a:pt x="405" y="41"/>
                  </a:lnTo>
                  <a:lnTo>
                    <a:pt x="409" y="38"/>
                  </a:lnTo>
                  <a:lnTo>
                    <a:pt x="415" y="32"/>
                  </a:lnTo>
                  <a:lnTo>
                    <a:pt x="420" y="28"/>
                  </a:lnTo>
                  <a:lnTo>
                    <a:pt x="425" y="25"/>
                  </a:lnTo>
                  <a:lnTo>
                    <a:pt x="430" y="21"/>
                  </a:lnTo>
                  <a:lnTo>
                    <a:pt x="435" y="18"/>
                  </a:lnTo>
                  <a:lnTo>
                    <a:pt x="440" y="17"/>
                  </a:lnTo>
                  <a:lnTo>
                    <a:pt x="443" y="14"/>
                  </a:lnTo>
                  <a:lnTo>
                    <a:pt x="447" y="13"/>
                  </a:lnTo>
                  <a:lnTo>
                    <a:pt x="452" y="11"/>
                  </a:lnTo>
                  <a:lnTo>
                    <a:pt x="456" y="11"/>
                  </a:lnTo>
                  <a:lnTo>
                    <a:pt x="462" y="10"/>
                  </a:lnTo>
                  <a:lnTo>
                    <a:pt x="470" y="10"/>
                  </a:lnTo>
                  <a:lnTo>
                    <a:pt x="467" y="13"/>
                  </a:lnTo>
                  <a:lnTo>
                    <a:pt x="463" y="17"/>
                  </a:lnTo>
                  <a:lnTo>
                    <a:pt x="461" y="19"/>
                  </a:lnTo>
                  <a:lnTo>
                    <a:pt x="458" y="24"/>
                  </a:lnTo>
                  <a:lnTo>
                    <a:pt x="455" y="28"/>
                  </a:lnTo>
                  <a:lnTo>
                    <a:pt x="450" y="32"/>
                  </a:lnTo>
                  <a:lnTo>
                    <a:pt x="444" y="37"/>
                  </a:lnTo>
                  <a:lnTo>
                    <a:pt x="441" y="39"/>
                  </a:lnTo>
                  <a:lnTo>
                    <a:pt x="439" y="42"/>
                  </a:lnTo>
                  <a:lnTo>
                    <a:pt x="436" y="46"/>
                  </a:lnTo>
                  <a:lnTo>
                    <a:pt x="434" y="49"/>
                  </a:lnTo>
                  <a:lnTo>
                    <a:pt x="432" y="51"/>
                  </a:lnTo>
                  <a:lnTo>
                    <a:pt x="430" y="54"/>
                  </a:lnTo>
                  <a:lnTo>
                    <a:pt x="428" y="57"/>
                  </a:lnTo>
                  <a:lnTo>
                    <a:pt x="426" y="60"/>
                  </a:lnTo>
                  <a:lnTo>
                    <a:pt x="425" y="62"/>
                  </a:lnTo>
                  <a:lnTo>
                    <a:pt x="423" y="64"/>
                  </a:lnTo>
                  <a:lnTo>
                    <a:pt x="422" y="68"/>
                  </a:lnTo>
                  <a:lnTo>
                    <a:pt x="422" y="70"/>
                  </a:lnTo>
                  <a:lnTo>
                    <a:pt x="421" y="73"/>
                  </a:lnTo>
                  <a:lnTo>
                    <a:pt x="421" y="76"/>
                  </a:lnTo>
                  <a:lnTo>
                    <a:pt x="418" y="74"/>
                  </a:lnTo>
                  <a:lnTo>
                    <a:pt x="414" y="73"/>
                  </a:lnTo>
                  <a:lnTo>
                    <a:pt x="411" y="73"/>
                  </a:lnTo>
                  <a:lnTo>
                    <a:pt x="408" y="73"/>
                  </a:lnTo>
                  <a:lnTo>
                    <a:pt x="404" y="74"/>
                  </a:lnTo>
                  <a:lnTo>
                    <a:pt x="402" y="76"/>
                  </a:lnTo>
                  <a:lnTo>
                    <a:pt x="399" y="76"/>
                  </a:lnTo>
                  <a:lnTo>
                    <a:pt x="395" y="77"/>
                  </a:lnTo>
                  <a:lnTo>
                    <a:pt x="392" y="78"/>
                  </a:lnTo>
                  <a:lnTo>
                    <a:pt x="388" y="77"/>
                  </a:lnTo>
                  <a:lnTo>
                    <a:pt x="384" y="77"/>
                  </a:lnTo>
                  <a:lnTo>
                    <a:pt x="382" y="76"/>
                  </a:lnTo>
                  <a:lnTo>
                    <a:pt x="379" y="75"/>
                  </a:lnTo>
                  <a:lnTo>
                    <a:pt x="375" y="75"/>
                  </a:lnTo>
                  <a:lnTo>
                    <a:pt x="371" y="76"/>
                  </a:lnTo>
                  <a:lnTo>
                    <a:pt x="366" y="77"/>
                  </a:lnTo>
                  <a:lnTo>
                    <a:pt x="363" y="76"/>
                  </a:lnTo>
                  <a:lnTo>
                    <a:pt x="359" y="76"/>
                  </a:lnTo>
                  <a:lnTo>
                    <a:pt x="355" y="75"/>
                  </a:lnTo>
                  <a:lnTo>
                    <a:pt x="350" y="75"/>
                  </a:lnTo>
                  <a:lnTo>
                    <a:pt x="347" y="76"/>
                  </a:lnTo>
                  <a:lnTo>
                    <a:pt x="341" y="77"/>
                  </a:lnTo>
                  <a:lnTo>
                    <a:pt x="337" y="77"/>
                  </a:lnTo>
                  <a:lnTo>
                    <a:pt x="332" y="76"/>
                  </a:lnTo>
                  <a:lnTo>
                    <a:pt x="328" y="76"/>
                  </a:lnTo>
                  <a:lnTo>
                    <a:pt x="323" y="77"/>
                  </a:lnTo>
                  <a:lnTo>
                    <a:pt x="320" y="78"/>
                  </a:lnTo>
                  <a:lnTo>
                    <a:pt x="314" y="79"/>
                  </a:lnTo>
                  <a:lnTo>
                    <a:pt x="310" y="80"/>
                  </a:lnTo>
                  <a:lnTo>
                    <a:pt x="305" y="80"/>
                  </a:lnTo>
                  <a:lnTo>
                    <a:pt x="301" y="80"/>
                  </a:lnTo>
                  <a:lnTo>
                    <a:pt x="296" y="80"/>
                  </a:lnTo>
                  <a:lnTo>
                    <a:pt x="291" y="78"/>
                  </a:lnTo>
                  <a:lnTo>
                    <a:pt x="286" y="80"/>
                  </a:lnTo>
                  <a:lnTo>
                    <a:pt x="282" y="80"/>
                  </a:lnTo>
                  <a:lnTo>
                    <a:pt x="278" y="80"/>
                  </a:lnTo>
                  <a:lnTo>
                    <a:pt x="274" y="80"/>
                  </a:lnTo>
                  <a:lnTo>
                    <a:pt x="270" y="80"/>
                  </a:lnTo>
                  <a:lnTo>
                    <a:pt x="266" y="80"/>
                  </a:lnTo>
                  <a:lnTo>
                    <a:pt x="262" y="82"/>
                  </a:lnTo>
                  <a:lnTo>
                    <a:pt x="259" y="83"/>
                  </a:lnTo>
                  <a:lnTo>
                    <a:pt x="254" y="84"/>
                  </a:lnTo>
                  <a:lnTo>
                    <a:pt x="250" y="84"/>
                  </a:lnTo>
                  <a:lnTo>
                    <a:pt x="245" y="85"/>
                  </a:lnTo>
                  <a:lnTo>
                    <a:pt x="240" y="86"/>
                  </a:lnTo>
                  <a:lnTo>
                    <a:pt x="234" y="85"/>
                  </a:lnTo>
                  <a:lnTo>
                    <a:pt x="228" y="85"/>
                  </a:lnTo>
                  <a:lnTo>
                    <a:pt x="224" y="85"/>
                  </a:lnTo>
                  <a:lnTo>
                    <a:pt x="218" y="86"/>
                  </a:lnTo>
                  <a:lnTo>
                    <a:pt x="214" y="86"/>
                  </a:lnTo>
                  <a:lnTo>
                    <a:pt x="210" y="86"/>
                  </a:lnTo>
                  <a:lnTo>
                    <a:pt x="206" y="86"/>
                  </a:lnTo>
                  <a:lnTo>
                    <a:pt x="201" y="86"/>
                  </a:lnTo>
                  <a:lnTo>
                    <a:pt x="196" y="84"/>
                  </a:lnTo>
                  <a:lnTo>
                    <a:pt x="192" y="84"/>
                  </a:lnTo>
                  <a:lnTo>
                    <a:pt x="188" y="84"/>
                  </a:lnTo>
                  <a:lnTo>
                    <a:pt x="184" y="84"/>
                  </a:lnTo>
                  <a:lnTo>
                    <a:pt x="180" y="84"/>
                  </a:lnTo>
                  <a:lnTo>
                    <a:pt x="175" y="84"/>
                  </a:lnTo>
                  <a:lnTo>
                    <a:pt x="171" y="85"/>
                  </a:lnTo>
                  <a:lnTo>
                    <a:pt x="167" y="85"/>
                  </a:lnTo>
                  <a:lnTo>
                    <a:pt x="164" y="84"/>
                  </a:lnTo>
                  <a:lnTo>
                    <a:pt x="160" y="84"/>
                  </a:lnTo>
                  <a:lnTo>
                    <a:pt x="156" y="84"/>
                  </a:lnTo>
                  <a:lnTo>
                    <a:pt x="152" y="84"/>
                  </a:lnTo>
                  <a:lnTo>
                    <a:pt x="149" y="84"/>
                  </a:lnTo>
                  <a:lnTo>
                    <a:pt x="145" y="84"/>
                  </a:lnTo>
                  <a:lnTo>
                    <a:pt x="139" y="85"/>
                  </a:lnTo>
                  <a:lnTo>
                    <a:pt x="135" y="85"/>
                  </a:lnTo>
                  <a:lnTo>
                    <a:pt x="130" y="84"/>
                  </a:lnTo>
                  <a:lnTo>
                    <a:pt x="125" y="85"/>
                  </a:lnTo>
                  <a:lnTo>
                    <a:pt x="120" y="86"/>
                  </a:lnTo>
                  <a:lnTo>
                    <a:pt x="116" y="88"/>
                  </a:lnTo>
                  <a:lnTo>
                    <a:pt x="111" y="89"/>
                  </a:lnTo>
                  <a:lnTo>
                    <a:pt x="104" y="90"/>
                  </a:lnTo>
                  <a:lnTo>
                    <a:pt x="96" y="90"/>
                  </a:lnTo>
                  <a:lnTo>
                    <a:pt x="89" y="90"/>
                  </a:lnTo>
                  <a:lnTo>
                    <a:pt x="82" y="90"/>
                  </a:lnTo>
                  <a:lnTo>
                    <a:pt x="74" y="90"/>
                  </a:lnTo>
                  <a:lnTo>
                    <a:pt x="69" y="90"/>
                  </a:lnTo>
                  <a:lnTo>
                    <a:pt x="65" y="90"/>
                  </a:lnTo>
                  <a:lnTo>
                    <a:pt x="60" y="90"/>
                  </a:lnTo>
                  <a:lnTo>
                    <a:pt x="54" y="90"/>
                  </a:lnTo>
                  <a:lnTo>
                    <a:pt x="46" y="87"/>
                  </a:lnTo>
                  <a:lnTo>
                    <a:pt x="40" y="87"/>
                  </a:lnTo>
                  <a:lnTo>
                    <a:pt x="35" y="88"/>
                  </a:lnTo>
                  <a:lnTo>
                    <a:pt x="29" y="88"/>
                  </a:lnTo>
                  <a:lnTo>
                    <a:pt x="25" y="88"/>
                  </a:lnTo>
                  <a:lnTo>
                    <a:pt x="20" y="87"/>
                  </a:lnTo>
                  <a:lnTo>
                    <a:pt x="15" y="86"/>
                  </a:lnTo>
                  <a:lnTo>
                    <a:pt x="10" y="85"/>
                  </a:lnTo>
                  <a:lnTo>
                    <a:pt x="5" y="84"/>
                  </a:lnTo>
                  <a:lnTo>
                    <a:pt x="0" y="83"/>
                  </a:lnTo>
                  <a:lnTo>
                    <a:pt x="0" y="8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6423" name="Group 603"/>
            <p:cNvGrpSpPr>
              <a:grpSpLocks/>
            </p:cNvGrpSpPr>
            <p:nvPr/>
          </p:nvGrpSpPr>
          <p:grpSpPr bwMode="auto">
            <a:xfrm>
              <a:off x="7194551" y="4475165"/>
              <a:ext cx="109538" cy="80963"/>
              <a:chOff x="3770" y="2709"/>
              <a:chExt cx="69" cy="51"/>
            </a:xfrm>
          </p:grpSpPr>
          <p:sp>
            <p:nvSpPr>
              <p:cNvPr id="16488" name="Freeform 604" descr="50%"/>
              <p:cNvSpPr>
                <a:spLocks/>
              </p:cNvSpPr>
              <p:nvPr/>
            </p:nvSpPr>
            <p:spPr bwMode="auto">
              <a:xfrm>
                <a:off x="3770" y="2715"/>
                <a:ext cx="69" cy="45"/>
              </a:xfrm>
              <a:custGeom>
                <a:avLst/>
                <a:gdLst>
                  <a:gd name="T0" fmla="*/ 64 w 69"/>
                  <a:gd name="T1" fmla="*/ 39 h 45"/>
                  <a:gd name="T2" fmla="*/ 60 w 69"/>
                  <a:gd name="T3" fmla="*/ 35 h 45"/>
                  <a:gd name="T4" fmla="*/ 58 w 69"/>
                  <a:gd name="T5" fmla="*/ 33 h 45"/>
                  <a:gd name="T6" fmla="*/ 56 w 69"/>
                  <a:gd name="T7" fmla="*/ 31 h 45"/>
                  <a:gd name="T8" fmla="*/ 54 w 69"/>
                  <a:gd name="T9" fmla="*/ 28 h 45"/>
                  <a:gd name="T10" fmla="*/ 52 w 69"/>
                  <a:gd name="T11" fmla="*/ 26 h 45"/>
                  <a:gd name="T12" fmla="*/ 50 w 69"/>
                  <a:gd name="T13" fmla="*/ 23 h 45"/>
                  <a:gd name="T14" fmla="*/ 48 w 69"/>
                  <a:gd name="T15" fmla="*/ 21 h 45"/>
                  <a:gd name="T16" fmla="*/ 47 w 69"/>
                  <a:gd name="T17" fmla="*/ 17 h 45"/>
                  <a:gd name="T18" fmla="*/ 46 w 69"/>
                  <a:gd name="T19" fmla="*/ 14 h 45"/>
                  <a:gd name="T20" fmla="*/ 45 w 69"/>
                  <a:gd name="T21" fmla="*/ 11 h 45"/>
                  <a:gd name="T22" fmla="*/ 44 w 69"/>
                  <a:gd name="T23" fmla="*/ 8 h 45"/>
                  <a:gd name="T24" fmla="*/ 44 w 69"/>
                  <a:gd name="T25" fmla="*/ 4 h 45"/>
                  <a:gd name="T26" fmla="*/ 44 w 69"/>
                  <a:gd name="T27" fmla="*/ 0 h 45"/>
                  <a:gd name="T28" fmla="*/ 0 w 69"/>
                  <a:gd name="T29" fmla="*/ 0 h 45"/>
                  <a:gd name="T30" fmla="*/ 1 w 69"/>
                  <a:gd name="T31" fmla="*/ 3 h 45"/>
                  <a:gd name="T32" fmla="*/ 3 w 69"/>
                  <a:gd name="T33" fmla="*/ 6 h 45"/>
                  <a:gd name="T34" fmla="*/ 5 w 69"/>
                  <a:gd name="T35" fmla="*/ 9 h 45"/>
                  <a:gd name="T36" fmla="*/ 8 w 69"/>
                  <a:gd name="T37" fmla="*/ 12 h 45"/>
                  <a:gd name="T38" fmla="*/ 11 w 69"/>
                  <a:gd name="T39" fmla="*/ 16 h 45"/>
                  <a:gd name="T40" fmla="*/ 14 w 69"/>
                  <a:gd name="T41" fmla="*/ 19 h 45"/>
                  <a:gd name="T42" fmla="*/ 18 w 69"/>
                  <a:gd name="T43" fmla="*/ 22 h 45"/>
                  <a:gd name="T44" fmla="*/ 21 w 69"/>
                  <a:gd name="T45" fmla="*/ 25 h 45"/>
                  <a:gd name="T46" fmla="*/ 25 w 69"/>
                  <a:gd name="T47" fmla="*/ 28 h 45"/>
                  <a:gd name="T48" fmla="*/ 30 w 69"/>
                  <a:gd name="T49" fmla="*/ 32 h 45"/>
                  <a:gd name="T50" fmla="*/ 34 w 69"/>
                  <a:gd name="T51" fmla="*/ 34 h 45"/>
                  <a:gd name="T52" fmla="*/ 38 w 69"/>
                  <a:gd name="T53" fmla="*/ 36 h 45"/>
                  <a:gd name="T54" fmla="*/ 41 w 69"/>
                  <a:gd name="T55" fmla="*/ 38 h 45"/>
                  <a:gd name="T56" fmla="*/ 45 w 69"/>
                  <a:gd name="T57" fmla="*/ 39 h 45"/>
                  <a:gd name="T58" fmla="*/ 49 w 69"/>
                  <a:gd name="T59" fmla="*/ 41 h 45"/>
                  <a:gd name="T60" fmla="*/ 53 w 69"/>
                  <a:gd name="T61" fmla="*/ 42 h 45"/>
                  <a:gd name="T62" fmla="*/ 58 w 69"/>
                  <a:gd name="T63" fmla="*/ 43 h 45"/>
                  <a:gd name="T64" fmla="*/ 62 w 69"/>
                  <a:gd name="T65" fmla="*/ 43 h 45"/>
                  <a:gd name="T66" fmla="*/ 65 w 69"/>
                  <a:gd name="T67" fmla="*/ 43 h 45"/>
                  <a:gd name="T68" fmla="*/ 68 w 69"/>
                  <a:gd name="T69" fmla="*/ 44 h 45"/>
                  <a:gd name="T70" fmla="*/ 64 w 69"/>
                  <a:gd name="T71" fmla="*/ 39 h 4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9"/>
                  <a:gd name="T109" fmla="*/ 0 h 45"/>
                  <a:gd name="T110" fmla="*/ 69 w 69"/>
                  <a:gd name="T111" fmla="*/ 45 h 4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9" h="45">
                    <a:moveTo>
                      <a:pt x="64" y="39"/>
                    </a:moveTo>
                    <a:lnTo>
                      <a:pt x="60" y="35"/>
                    </a:lnTo>
                    <a:lnTo>
                      <a:pt x="58" y="33"/>
                    </a:lnTo>
                    <a:lnTo>
                      <a:pt x="56" y="31"/>
                    </a:lnTo>
                    <a:lnTo>
                      <a:pt x="54" y="28"/>
                    </a:lnTo>
                    <a:lnTo>
                      <a:pt x="52" y="26"/>
                    </a:lnTo>
                    <a:lnTo>
                      <a:pt x="50" y="23"/>
                    </a:lnTo>
                    <a:lnTo>
                      <a:pt x="48" y="21"/>
                    </a:lnTo>
                    <a:lnTo>
                      <a:pt x="47" y="17"/>
                    </a:lnTo>
                    <a:lnTo>
                      <a:pt x="46" y="14"/>
                    </a:lnTo>
                    <a:lnTo>
                      <a:pt x="45" y="11"/>
                    </a:lnTo>
                    <a:lnTo>
                      <a:pt x="44" y="8"/>
                    </a:lnTo>
                    <a:lnTo>
                      <a:pt x="44" y="4"/>
                    </a:lnTo>
                    <a:lnTo>
                      <a:pt x="44" y="0"/>
                    </a:lnTo>
                    <a:lnTo>
                      <a:pt x="0" y="0"/>
                    </a:lnTo>
                    <a:lnTo>
                      <a:pt x="1" y="3"/>
                    </a:lnTo>
                    <a:lnTo>
                      <a:pt x="3" y="6"/>
                    </a:lnTo>
                    <a:lnTo>
                      <a:pt x="5" y="9"/>
                    </a:lnTo>
                    <a:lnTo>
                      <a:pt x="8" y="12"/>
                    </a:lnTo>
                    <a:lnTo>
                      <a:pt x="11" y="16"/>
                    </a:lnTo>
                    <a:lnTo>
                      <a:pt x="14" y="19"/>
                    </a:lnTo>
                    <a:lnTo>
                      <a:pt x="18" y="22"/>
                    </a:lnTo>
                    <a:lnTo>
                      <a:pt x="21" y="25"/>
                    </a:lnTo>
                    <a:lnTo>
                      <a:pt x="25" y="28"/>
                    </a:lnTo>
                    <a:lnTo>
                      <a:pt x="30" y="32"/>
                    </a:lnTo>
                    <a:lnTo>
                      <a:pt x="34" y="34"/>
                    </a:lnTo>
                    <a:lnTo>
                      <a:pt x="38" y="36"/>
                    </a:lnTo>
                    <a:lnTo>
                      <a:pt x="41" y="38"/>
                    </a:lnTo>
                    <a:lnTo>
                      <a:pt x="45" y="39"/>
                    </a:lnTo>
                    <a:lnTo>
                      <a:pt x="49" y="41"/>
                    </a:lnTo>
                    <a:lnTo>
                      <a:pt x="53" y="42"/>
                    </a:lnTo>
                    <a:lnTo>
                      <a:pt x="58" y="43"/>
                    </a:lnTo>
                    <a:lnTo>
                      <a:pt x="62" y="43"/>
                    </a:lnTo>
                    <a:lnTo>
                      <a:pt x="65" y="43"/>
                    </a:lnTo>
                    <a:lnTo>
                      <a:pt x="68" y="44"/>
                    </a:lnTo>
                    <a:lnTo>
                      <a:pt x="64" y="3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89" name="Freeform 605" descr="50%"/>
              <p:cNvSpPr>
                <a:spLocks/>
              </p:cNvSpPr>
              <p:nvPr/>
            </p:nvSpPr>
            <p:spPr bwMode="auto">
              <a:xfrm>
                <a:off x="3771" y="2709"/>
                <a:ext cx="36" cy="6"/>
              </a:xfrm>
              <a:custGeom>
                <a:avLst/>
                <a:gdLst>
                  <a:gd name="T0" fmla="*/ 0 w 36"/>
                  <a:gd name="T1" fmla="*/ 5 h 6"/>
                  <a:gd name="T2" fmla="*/ 0 w 36"/>
                  <a:gd name="T3" fmla="*/ 3 h 6"/>
                  <a:gd name="T4" fmla="*/ 1 w 36"/>
                  <a:gd name="T5" fmla="*/ 0 h 6"/>
                  <a:gd name="T6" fmla="*/ 35 w 36"/>
                  <a:gd name="T7" fmla="*/ 0 h 6"/>
                  <a:gd name="T8" fmla="*/ 35 w 36"/>
                  <a:gd name="T9" fmla="*/ 5 h 6"/>
                  <a:gd name="T10" fmla="*/ 0 w 36"/>
                  <a:gd name="T11" fmla="*/ 5 h 6"/>
                  <a:gd name="T12" fmla="*/ 0 60000 65536"/>
                  <a:gd name="T13" fmla="*/ 0 60000 65536"/>
                  <a:gd name="T14" fmla="*/ 0 60000 65536"/>
                  <a:gd name="T15" fmla="*/ 0 60000 65536"/>
                  <a:gd name="T16" fmla="*/ 0 60000 65536"/>
                  <a:gd name="T17" fmla="*/ 0 60000 65536"/>
                  <a:gd name="T18" fmla="*/ 0 w 36"/>
                  <a:gd name="T19" fmla="*/ 0 h 6"/>
                  <a:gd name="T20" fmla="*/ 36 w 36"/>
                  <a:gd name="T21" fmla="*/ 6 h 6"/>
                </a:gdLst>
                <a:ahLst/>
                <a:cxnLst>
                  <a:cxn ang="T12">
                    <a:pos x="T0" y="T1"/>
                  </a:cxn>
                  <a:cxn ang="T13">
                    <a:pos x="T2" y="T3"/>
                  </a:cxn>
                  <a:cxn ang="T14">
                    <a:pos x="T4" y="T5"/>
                  </a:cxn>
                  <a:cxn ang="T15">
                    <a:pos x="T6" y="T7"/>
                  </a:cxn>
                  <a:cxn ang="T16">
                    <a:pos x="T8" y="T9"/>
                  </a:cxn>
                  <a:cxn ang="T17">
                    <a:pos x="T10" y="T11"/>
                  </a:cxn>
                </a:cxnLst>
                <a:rect l="T18" t="T19" r="T20" b="T21"/>
                <a:pathLst>
                  <a:path w="36" h="6">
                    <a:moveTo>
                      <a:pt x="0" y="5"/>
                    </a:moveTo>
                    <a:lnTo>
                      <a:pt x="0" y="3"/>
                    </a:lnTo>
                    <a:lnTo>
                      <a:pt x="1" y="0"/>
                    </a:lnTo>
                    <a:lnTo>
                      <a:pt x="35" y="0"/>
                    </a:lnTo>
                    <a:lnTo>
                      <a:pt x="35" y="5"/>
                    </a:lnTo>
                    <a:lnTo>
                      <a:pt x="0" y="5"/>
                    </a:lnTo>
                  </a:path>
                </a:pathLst>
              </a:custGeom>
              <a:pattFill prst="pct50">
                <a:fgClr>
                  <a:schemeClr val="tx1"/>
                </a:fgClr>
                <a:bgClr>
                  <a:schemeClr val="bg1"/>
                </a:bgClr>
              </a:pattFill>
              <a:ln w="12700" cap="rnd">
                <a:noFill/>
                <a:round/>
                <a:headEnd/>
                <a:tailEnd/>
              </a:ln>
            </p:spPr>
            <p:txBody>
              <a:bodyPr/>
              <a:lstStyle/>
              <a:p>
                <a:endParaRPr lang="zh-CN" altLang="en-US"/>
              </a:p>
            </p:txBody>
          </p:sp>
        </p:grpSp>
        <p:grpSp>
          <p:nvGrpSpPr>
            <p:cNvPr id="16424" name="Group 606"/>
            <p:cNvGrpSpPr>
              <a:grpSpLocks/>
            </p:cNvGrpSpPr>
            <p:nvPr/>
          </p:nvGrpSpPr>
          <p:grpSpPr bwMode="auto">
            <a:xfrm>
              <a:off x="8053111" y="4298159"/>
              <a:ext cx="509588" cy="179388"/>
              <a:chOff x="4270" y="2440"/>
              <a:chExt cx="321" cy="113"/>
            </a:xfrm>
          </p:grpSpPr>
          <p:sp>
            <p:nvSpPr>
              <p:cNvPr id="16473" name="Freeform 607" descr="50%"/>
              <p:cNvSpPr>
                <a:spLocks/>
              </p:cNvSpPr>
              <p:nvPr/>
            </p:nvSpPr>
            <p:spPr bwMode="auto">
              <a:xfrm>
                <a:off x="4351" y="2513"/>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74" name="Freeform 608" descr="50%"/>
              <p:cNvSpPr>
                <a:spLocks/>
              </p:cNvSpPr>
              <p:nvPr/>
            </p:nvSpPr>
            <p:spPr bwMode="auto">
              <a:xfrm>
                <a:off x="4270" y="2440"/>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6475" name="Group 609"/>
              <p:cNvGrpSpPr>
                <a:grpSpLocks/>
              </p:cNvGrpSpPr>
              <p:nvPr/>
            </p:nvGrpSpPr>
            <p:grpSpPr bwMode="auto">
              <a:xfrm>
                <a:off x="4297" y="2502"/>
                <a:ext cx="2" cy="3"/>
                <a:chOff x="4216" y="2686"/>
                <a:chExt cx="2" cy="3"/>
              </a:xfrm>
            </p:grpSpPr>
            <p:sp>
              <p:nvSpPr>
                <p:cNvPr id="16486" name="Oval 610" descr="50%"/>
                <p:cNvSpPr>
                  <a:spLocks noChangeArrowheads="1"/>
                </p:cNvSpPr>
                <p:nvPr/>
              </p:nvSpPr>
              <p:spPr bwMode="auto">
                <a:xfrm>
                  <a:off x="4216" y="2686"/>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6487" name="Arc 611" descr="50%"/>
                <p:cNvSpPr>
                  <a:spLocks/>
                </p:cNvSpPr>
                <p:nvPr/>
              </p:nvSpPr>
              <p:spPr bwMode="auto">
                <a:xfrm>
                  <a:off x="4217" y="268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6476" name="Group 612"/>
              <p:cNvGrpSpPr>
                <a:grpSpLocks/>
              </p:cNvGrpSpPr>
              <p:nvPr/>
            </p:nvGrpSpPr>
            <p:grpSpPr bwMode="auto">
              <a:xfrm>
                <a:off x="4314" y="2514"/>
                <a:ext cx="23" cy="4"/>
                <a:chOff x="4233" y="2698"/>
                <a:chExt cx="23" cy="4"/>
              </a:xfrm>
            </p:grpSpPr>
            <p:sp>
              <p:nvSpPr>
                <p:cNvPr id="16481" name="Arc 613" descr="50%"/>
                <p:cNvSpPr>
                  <a:spLocks/>
                </p:cNvSpPr>
                <p:nvPr/>
              </p:nvSpPr>
              <p:spPr bwMode="auto">
                <a:xfrm>
                  <a:off x="4237" y="269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82" name="Arc 614" descr="50%"/>
                <p:cNvSpPr>
                  <a:spLocks/>
                </p:cNvSpPr>
                <p:nvPr/>
              </p:nvSpPr>
              <p:spPr bwMode="auto">
                <a:xfrm>
                  <a:off x="4233" y="269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83" name="Arc 615" descr="50%"/>
                <p:cNvSpPr>
                  <a:spLocks/>
                </p:cNvSpPr>
                <p:nvPr/>
              </p:nvSpPr>
              <p:spPr bwMode="auto">
                <a:xfrm>
                  <a:off x="4240" y="269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84" name="Arc 616" descr="50%"/>
                <p:cNvSpPr>
                  <a:spLocks/>
                </p:cNvSpPr>
                <p:nvPr/>
              </p:nvSpPr>
              <p:spPr bwMode="auto">
                <a:xfrm>
                  <a:off x="4244" y="269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85" name="Arc 617" descr="50%"/>
                <p:cNvSpPr>
                  <a:spLocks/>
                </p:cNvSpPr>
                <p:nvPr/>
              </p:nvSpPr>
              <p:spPr bwMode="auto">
                <a:xfrm>
                  <a:off x="4250" y="2698"/>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6477" name="Freeform 618" descr="50%"/>
              <p:cNvSpPr>
                <a:spLocks/>
              </p:cNvSpPr>
              <p:nvPr/>
            </p:nvSpPr>
            <p:spPr bwMode="auto">
              <a:xfrm>
                <a:off x="4270" y="2442"/>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6478" name="Group 619"/>
              <p:cNvGrpSpPr>
                <a:grpSpLocks/>
              </p:cNvGrpSpPr>
              <p:nvPr/>
            </p:nvGrpSpPr>
            <p:grpSpPr bwMode="auto">
              <a:xfrm>
                <a:off x="4334" y="2516"/>
                <a:ext cx="47" cy="37"/>
                <a:chOff x="4253" y="2700"/>
                <a:chExt cx="47" cy="37"/>
              </a:xfrm>
            </p:grpSpPr>
            <p:sp>
              <p:nvSpPr>
                <p:cNvPr id="16479" name="Freeform 620" descr="50%"/>
                <p:cNvSpPr>
                  <a:spLocks/>
                </p:cNvSpPr>
                <p:nvPr/>
              </p:nvSpPr>
              <p:spPr bwMode="auto">
                <a:xfrm>
                  <a:off x="4253" y="2706"/>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80" name="Freeform 621" descr="50%"/>
                <p:cNvSpPr>
                  <a:spLocks/>
                </p:cNvSpPr>
                <p:nvPr/>
              </p:nvSpPr>
              <p:spPr bwMode="auto">
                <a:xfrm>
                  <a:off x="4254" y="270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sp>
          <p:nvSpPr>
            <p:cNvPr id="16425" name="Freeform 622" descr="50%"/>
            <p:cNvSpPr>
              <a:spLocks/>
            </p:cNvSpPr>
            <p:nvPr/>
          </p:nvSpPr>
          <p:spPr bwMode="auto">
            <a:xfrm>
              <a:off x="3244851" y="5307015"/>
              <a:ext cx="292100" cy="215900"/>
            </a:xfrm>
            <a:custGeom>
              <a:avLst/>
              <a:gdLst>
                <a:gd name="T0" fmla="*/ 0 w 184"/>
                <a:gd name="T1" fmla="*/ 0 h 136"/>
                <a:gd name="T2" fmla="*/ 7 w 184"/>
                <a:gd name="T3" fmla="*/ 14 h 136"/>
                <a:gd name="T4" fmla="*/ 16 w 184"/>
                <a:gd name="T5" fmla="*/ 28 h 136"/>
                <a:gd name="T6" fmla="*/ 27 w 184"/>
                <a:gd name="T7" fmla="*/ 43 h 136"/>
                <a:gd name="T8" fmla="*/ 38 w 184"/>
                <a:gd name="T9" fmla="*/ 55 h 136"/>
                <a:gd name="T10" fmla="*/ 52 w 184"/>
                <a:gd name="T11" fmla="*/ 70 h 136"/>
                <a:gd name="T12" fmla="*/ 66 w 184"/>
                <a:gd name="T13" fmla="*/ 85 h 136"/>
                <a:gd name="T14" fmla="*/ 77 w 184"/>
                <a:gd name="T15" fmla="*/ 96 h 136"/>
                <a:gd name="T16" fmla="*/ 90 w 184"/>
                <a:gd name="T17" fmla="*/ 106 h 136"/>
                <a:gd name="T18" fmla="*/ 103 w 184"/>
                <a:gd name="T19" fmla="*/ 114 h 136"/>
                <a:gd name="T20" fmla="*/ 117 w 184"/>
                <a:gd name="T21" fmla="*/ 121 h 136"/>
                <a:gd name="T22" fmla="*/ 131 w 184"/>
                <a:gd name="T23" fmla="*/ 127 h 136"/>
                <a:gd name="T24" fmla="*/ 146 w 184"/>
                <a:gd name="T25" fmla="*/ 132 h 136"/>
                <a:gd name="T26" fmla="*/ 162 w 184"/>
                <a:gd name="T27" fmla="*/ 135 h 136"/>
                <a:gd name="T28" fmla="*/ 176 w 184"/>
                <a:gd name="T29" fmla="*/ 135 h 136"/>
                <a:gd name="T30" fmla="*/ 183 w 184"/>
                <a:gd name="T31" fmla="*/ 134 h 136"/>
                <a:gd name="T32" fmla="*/ 174 w 184"/>
                <a:gd name="T33" fmla="*/ 125 h 136"/>
                <a:gd name="T34" fmla="*/ 164 w 184"/>
                <a:gd name="T35" fmla="*/ 113 h 136"/>
                <a:gd name="T36" fmla="*/ 154 w 184"/>
                <a:gd name="T37" fmla="*/ 101 h 136"/>
                <a:gd name="T38" fmla="*/ 144 w 184"/>
                <a:gd name="T39" fmla="*/ 87 h 136"/>
                <a:gd name="T40" fmla="*/ 135 w 184"/>
                <a:gd name="T41" fmla="*/ 73 h 136"/>
                <a:gd name="T42" fmla="*/ 128 w 184"/>
                <a:gd name="T43" fmla="*/ 60 h 136"/>
                <a:gd name="T44" fmla="*/ 124 w 184"/>
                <a:gd name="T45" fmla="*/ 48 h 136"/>
                <a:gd name="T46" fmla="*/ 119 w 184"/>
                <a:gd name="T47" fmla="*/ 28 h 136"/>
                <a:gd name="T48" fmla="*/ 119 w 184"/>
                <a:gd name="T49" fmla="*/ 13 h 136"/>
                <a:gd name="T50" fmla="*/ 119 w 184"/>
                <a:gd name="T51" fmla="*/ 2 h 136"/>
                <a:gd name="T52" fmla="*/ 0 w 184"/>
                <a:gd name="T53" fmla="*/ 0 h 1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84"/>
                <a:gd name="T82" fmla="*/ 0 h 136"/>
                <a:gd name="T83" fmla="*/ 184 w 184"/>
                <a:gd name="T84" fmla="*/ 136 h 1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84" h="136">
                  <a:moveTo>
                    <a:pt x="0" y="0"/>
                  </a:moveTo>
                  <a:lnTo>
                    <a:pt x="7" y="14"/>
                  </a:lnTo>
                  <a:lnTo>
                    <a:pt x="16" y="28"/>
                  </a:lnTo>
                  <a:lnTo>
                    <a:pt x="27" y="43"/>
                  </a:lnTo>
                  <a:lnTo>
                    <a:pt x="38" y="55"/>
                  </a:lnTo>
                  <a:lnTo>
                    <a:pt x="52" y="70"/>
                  </a:lnTo>
                  <a:lnTo>
                    <a:pt x="66" y="85"/>
                  </a:lnTo>
                  <a:lnTo>
                    <a:pt x="77" y="96"/>
                  </a:lnTo>
                  <a:lnTo>
                    <a:pt x="90" y="106"/>
                  </a:lnTo>
                  <a:lnTo>
                    <a:pt x="103" y="114"/>
                  </a:lnTo>
                  <a:lnTo>
                    <a:pt x="117" y="121"/>
                  </a:lnTo>
                  <a:lnTo>
                    <a:pt x="131" y="127"/>
                  </a:lnTo>
                  <a:lnTo>
                    <a:pt x="146" y="132"/>
                  </a:lnTo>
                  <a:lnTo>
                    <a:pt x="162" y="135"/>
                  </a:lnTo>
                  <a:lnTo>
                    <a:pt x="176" y="135"/>
                  </a:lnTo>
                  <a:lnTo>
                    <a:pt x="183" y="134"/>
                  </a:lnTo>
                  <a:lnTo>
                    <a:pt x="174" y="125"/>
                  </a:lnTo>
                  <a:lnTo>
                    <a:pt x="164" y="113"/>
                  </a:lnTo>
                  <a:lnTo>
                    <a:pt x="154" y="101"/>
                  </a:lnTo>
                  <a:lnTo>
                    <a:pt x="144" y="87"/>
                  </a:lnTo>
                  <a:lnTo>
                    <a:pt x="135" y="73"/>
                  </a:lnTo>
                  <a:lnTo>
                    <a:pt x="128" y="60"/>
                  </a:lnTo>
                  <a:lnTo>
                    <a:pt x="124" y="48"/>
                  </a:lnTo>
                  <a:lnTo>
                    <a:pt x="119" y="28"/>
                  </a:lnTo>
                  <a:lnTo>
                    <a:pt x="119" y="13"/>
                  </a:lnTo>
                  <a:lnTo>
                    <a:pt x="119" y="2"/>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26" name="Freeform 623" descr="50%"/>
            <p:cNvSpPr>
              <a:spLocks/>
            </p:cNvSpPr>
            <p:nvPr/>
          </p:nvSpPr>
          <p:spPr bwMode="auto">
            <a:xfrm>
              <a:off x="2616201" y="4781552"/>
              <a:ext cx="2487613" cy="698500"/>
            </a:xfrm>
            <a:custGeom>
              <a:avLst/>
              <a:gdLst>
                <a:gd name="T0" fmla="*/ 17 w 1567"/>
                <a:gd name="T1" fmla="*/ 261 h 440"/>
                <a:gd name="T2" fmla="*/ 64 w 1567"/>
                <a:gd name="T3" fmla="*/ 244 h 440"/>
                <a:gd name="T4" fmla="*/ 137 w 1567"/>
                <a:gd name="T5" fmla="*/ 222 h 440"/>
                <a:gd name="T6" fmla="*/ 214 w 1567"/>
                <a:gd name="T7" fmla="*/ 207 h 440"/>
                <a:gd name="T8" fmla="*/ 289 w 1567"/>
                <a:gd name="T9" fmla="*/ 193 h 440"/>
                <a:gd name="T10" fmla="*/ 367 w 1567"/>
                <a:gd name="T11" fmla="*/ 179 h 440"/>
                <a:gd name="T12" fmla="*/ 431 w 1567"/>
                <a:gd name="T13" fmla="*/ 167 h 440"/>
                <a:gd name="T14" fmla="*/ 468 w 1567"/>
                <a:gd name="T15" fmla="*/ 147 h 440"/>
                <a:gd name="T16" fmla="*/ 504 w 1567"/>
                <a:gd name="T17" fmla="*/ 112 h 440"/>
                <a:gd name="T18" fmla="*/ 558 w 1567"/>
                <a:gd name="T19" fmla="*/ 62 h 440"/>
                <a:gd name="T20" fmla="*/ 613 w 1567"/>
                <a:gd name="T21" fmla="*/ 16 h 440"/>
                <a:gd name="T22" fmla="*/ 652 w 1567"/>
                <a:gd name="T23" fmla="*/ 53 h 440"/>
                <a:gd name="T24" fmla="*/ 674 w 1567"/>
                <a:gd name="T25" fmla="*/ 131 h 440"/>
                <a:gd name="T26" fmla="*/ 688 w 1567"/>
                <a:gd name="T27" fmla="*/ 161 h 440"/>
                <a:gd name="T28" fmla="*/ 778 w 1567"/>
                <a:gd name="T29" fmla="*/ 176 h 440"/>
                <a:gd name="T30" fmla="*/ 870 w 1567"/>
                <a:gd name="T31" fmla="*/ 192 h 440"/>
                <a:gd name="T32" fmla="*/ 938 w 1567"/>
                <a:gd name="T33" fmla="*/ 192 h 440"/>
                <a:gd name="T34" fmla="*/ 1011 w 1567"/>
                <a:gd name="T35" fmla="*/ 178 h 440"/>
                <a:gd name="T36" fmla="*/ 1067 w 1567"/>
                <a:gd name="T37" fmla="*/ 215 h 440"/>
                <a:gd name="T38" fmla="*/ 1122 w 1567"/>
                <a:gd name="T39" fmla="*/ 230 h 440"/>
                <a:gd name="T40" fmla="*/ 1191 w 1567"/>
                <a:gd name="T41" fmla="*/ 229 h 440"/>
                <a:gd name="T42" fmla="*/ 1265 w 1567"/>
                <a:gd name="T43" fmla="*/ 203 h 440"/>
                <a:gd name="T44" fmla="*/ 1346 w 1567"/>
                <a:gd name="T45" fmla="*/ 138 h 440"/>
                <a:gd name="T46" fmla="*/ 1441 w 1567"/>
                <a:gd name="T47" fmla="*/ 63 h 440"/>
                <a:gd name="T48" fmla="*/ 1536 w 1567"/>
                <a:gd name="T49" fmla="*/ 33 h 440"/>
                <a:gd name="T50" fmla="*/ 1540 w 1567"/>
                <a:gd name="T51" fmla="*/ 59 h 440"/>
                <a:gd name="T52" fmla="*/ 1494 w 1567"/>
                <a:gd name="T53" fmla="*/ 112 h 440"/>
                <a:gd name="T54" fmla="*/ 1441 w 1567"/>
                <a:gd name="T55" fmla="*/ 165 h 440"/>
                <a:gd name="T56" fmla="*/ 1407 w 1567"/>
                <a:gd name="T57" fmla="*/ 218 h 440"/>
                <a:gd name="T58" fmla="*/ 1407 w 1567"/>
                <a:gd name="T59" fmla="*/ 273 h 440"/>
                <a:gd name="T60" fmla="*/ 1444 w 1567"/>
                <a:gd name="T61" fmla="*/ 329 h 440"/>
                <a:gd name="T62" fmla="*/ 1492 w 1567"/>
                <a:gd name="T63" fmla="*/ 371 h 440"/>
                <a:gd name="T64" fmla="*/ 1534 w 1567"/>
                <a:gd name="T65" fmla="*/ 405 h 440"/>
                <a:gd name="T66" fmla="*/ 1536 w 1567"/>
                <a:gd name="T67" fmla="*/ 423 h 440"/>
                <a:gd name="T68" fmla="*/ 1477 w 1567"/>
                <a:gd name="T69" fmla="*/ 421 h 440"/>
                <a:gd name="T70" fmla="*/ 1424 w 1567"/>
                <a:gd name="T71" fmla="*/ 408 h 440"/>
                <a:gd name="T72" fmla="*/ 1375 w 1567"/>
                <a:gd name="T73" fmla="*/ 384 h 440"/>
                <a:gd name="T74" fmla="*/ 1292 w 1567"/>
                <a:gd name="T75" fmla="*/ 335 h 440"/>
                <a:gd name="T76" fmla="*/ 1191 w 1567"/>
                <a:gd name="T77" fmla="*/ 327 h 440"/>
                <a:gd name="T78" fmla="*/ 1069 w 1567"/>
                <a:gd name="T79" fmla="*/ 340 h 440"/>
                <a:gd name="T80" fmla="*/ 992 w 1567"/>
                <a:gd name="T81" fmla="*/ 369 h 440"/>
                <a:gd name="T82" fmla="*/ 966 w 1567"/>
                <a:gd name="T83" fmla="*/ 404 h 440"/>
                <a:gd name="T84" fmla="*/ 857 w 1567"/>
                <a:gd name="T85" fmla="*/ 400 h 440"/>
                <a:gd name="T86" fmla="*/ 765 w 1567"/>
                <a:gd name="T87" fmla="*/ 428 h 440"/>
                <a:gd name="T88" fmla="*/ 424 w 1567"/>
                <a:gd name="T89" fmla="*/ 439 h 440"/>
                <a:gd name="T90" fmla="*/ 228 w 1567"/>
                <a:gd name="T91" fmla="*/ 420 h 440"/>
                <a:gd name="T92" fmla="*/ 56 w 1567"/>
                <a:gd name="T93" fmla="*/ 365 h 440"/>
                <a:gd name="T94" fmla="*/ 56 w 1567"/>
                <a:gd name="T95" fmla="*/ 337 h 440"/>
                <a:gd name="T96" fmla="*/ 18 w 1567"/>
                <a:gd name="T97" fmla="*/ 303 h 440"/>
                <a:gd name="T98" fmla="*/ 3 w 1567"/>
                <a:gd name="T99" fmla="*/ 280 h 44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67"/>
                <a:gd name="T151" fmla="*/ 0 h 440"/>
                <a:gd name="T152" fmla="*/ 1567 w 1567"/>
                <a:gd name="T153" fmla="*/ 440 h 44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67" h="440">
                  <a:moveTo>
                    <a:pt x="0" y="272"/>
                  </a:moveTo>
                  <a:lnTo>
                    <a:pt x="5" y="268"/>
                  </a:lnTo>
                  <a:lnTo>
                    <a:pt x="17" y="261"/>
                  </a:lnTo>
                  <a:lnTo>
                    <a:pt x="35" y="254"/>
                  </a:lnTo>
                  <a:lnTo>
                    <a:pt x="49" y="250"/>
                  </a:lnTo>
                  <a:lnTo>
                    <a:pt x="64" y="244"/>
                  </a:lnTo>
                  <a:lnTo>
                    <a:pt x="89" y="236"/>
                  </a:lnTo>
                  <a:lnTo>
                    <a:pt x="114" y="229"/>
                  </a:lnTo>
                  <a:lnTo>
                    <a:pt x="137" y="222"/>
                  </a:lnTo>
                  <a:lnTo>
                    <a:pt x="161" y="217"/>
                  </a:lnTo>
                  <a:lnTo>
                    <a:pt x="186" y="212"/>
                  </a:lnTo>
                  <a:lnTo>
                    <a:pt x="214" y="207"/>
                  </a:lnTo>
                  <a:lnTo>
                    <a:pt x="241" y="202"/>
                  </a:lnTo>
                  <a:lnTo>
                    <a:pt x="265" y="197"/>
                  </a:lnTo>
                  <a:lnTo>
                    <a:pt x="289" y="193"/>
                  </a:lnTo>
                  <a:lnTo>
                    <a:pt x="311" y="189"/>
                  </a:lnTo>
                  <a:lnTo>
                    <a:pt x="342" y="183"/>
                  </a:lnTo>
                  <a:lnTo>
                    <a:pt x="367" y="179"/>
                  </a:lnTo>
                  <a:lnTo>
                    <a:pt x="391" y="175"/>
                  </a:lnTo>
                  <a:lnTo>
                    <a:pt x="412" y="172"/>
                  </a:lnTo>
                  <a:lnTo>
                    <a:pt x="431" y="167"/>
                  </a:lnTo>
                  <a:lnTo>
                    <a:pt x="446" y="161"/>
                  </a:lnTo>
                  <a:lnTo>
                    <a:pt x="457" y="155"/>
                  </a:lnTo>
                  <a:lnTo>
                    <a:pt x="468" y="147"/>
                  </a:lnTo>
                  <a:lnTo>
                    <a:pt x="478" y="138"/>
                  </a:lnTo>
                  <a:lnTo>
                    <a:pt x="490" y="126"/>
                  </a:lnTo>
                  <a:lnTo>
                    <a:pt x="504" y="112"/>
                  </a:lnTo>
                  <a:lnTo>
                    <a:pt x="522" y="95"/>
                  </a:lnTo>
                  <a:lnTo>
                    <a:pt x="539" y="78"/>
                  </a:lnTo>
                  <a:lnTo>
                    <a:pt x="558" y="62"/>
                  </a:lnTo>
                  <a:lnTo>
                    <a:pt x="574" y="45"/>
                  </a:lnTo>
                  <a:lnTo>
                    <a:pt x="593" y="31"/>
                  </a:lnTo>
                  <a:lnTo>
                    <a:pt x="613" y="16"/>
                  </a:lnTo>
                  <a:lnTo>
                    <a:pt x="636" y="0"/>
                  </a:lnTo>
                  <a:lnTo>
                    <a:pt x="643" y="28"/>
                  </a:lnTo>
                  <a:lnTo>
                    <a:pt x="652" y="53"/>
                  </a:lnTo>
                  <a:lnTo>
                    <a:pt x="661" y="80"/>
                  </a:lnTo>
                  <a:lnTo>
                    <a:pt x="669" y="108"/>
                  </a:lnTo>
                  <a:lnTo>
                    <a:pt x="674" y="131"/>
                  </a:lnTo>
                  <a:lnTo>
                    <a:pt x="673" y="145"/>
                  </a:lnTo>
                  <a:lnTo>
                    <a:pt x="663" y="157"/>
                  </a:lnTo>
                  <a:lnTo>
                    <a:pt x="688" y="161"/>
                  </a:lnTo>
                  <a:lnTo>
                    <a:pt x="713" y="165"/>
                  </a:lnTo>
                  <a:lnTo>
                    <a:pt x="744" y="171"/>
                  </a:lnTo>
                  <a:lnTo>
                    <a:pt x="778" y="176"/>
                  </a:lnTo>
                  <a:lnTo>
                    <a:pt x="813" y="183"/>
                  </a:lnTo>
                  <a:lnTo>
                    <a:pt x="841" y="188"/>
                  </a:lnTo>
                  <a:lnTo>
                    <a:pt x="870" y="192"/>
                  </a:lnTo>
                  <a:lnTo>
                    <a:pt x="896" y="195"/>
                  </a:lnTo>
                  <a:lnTo>
                    <a:pt x="920" y="197"/>
                  </a:lnTo>
                  <a:lnTo>
                    <a:pt x="938" y="192"/>
                  </a:lnTo>
                  <a:lnTo>
                    <a:pt x="955" y="183"/>
                  </a:lnTo>
                  <a:lnTo>
                    <a:pt x="972" y="172"/>
                  </a:lnTo>
                  <a:lnTo>
                    <a:pt x="1011" y="178"/>
                  </a:lnTo>
                  <a:lnTo>
                    <a:pt x="1053" y="188"/>
                  </a:lnTo>
                  <a:lnTo>
                    <a:pt x="1089" y="194"/>
                  </a:lnTo>
                  <a:lnTo>
                    <a:pt x="1067" y="215"/>
                  </a:lnTo>
                  <a:lnTo>
                    <a:pt x="1080" y="219"/>
                  </a:lnTo>
                  <a:lnTo>
                    <a:pt x="1100" y="225"/>
                  </a:lnTo>
                  <a:lnTo>
                    <a:pt x="1122" y="230"/>
                  </a:lnTo>
                  <a:lnTo>
                    <a:pt x="1146" y="234"/>
                  </a:lnTo>
                  <a:lnTo>
                    <a:pt x="1168" y="231"/>
                  </a:lnTo>
                  <a:lnTo>
                    <a:pt x="1191" y="229"/>
                  </a:lnTo>
                  <a:lnTo>
                    <a:pt x="1216" y="225"/>
                  </a:lnTo>
                  <a:lnTo>
                    <a:pt x="1242" y="217"/>
                  </a:lnTo>
                  <a:lnTo>
                    <a:pt x="1265" y="203"/>
                  </a:lnTo>
                  <a:lnTo>
                    <a:pt x="1295" y="183"/>
                  </a:lnTo>
                  <a:lnTo>
                    <a:pt x="1317" y="165"/>
                  </a:lnTo>
                  <a:lnTo>
                    <a:pt x="1346" y="138"/>
                  </a:lnTo>
                  <a:lnTo>
                    <a:pt x="1376" y="108"/>
                  </a:lnTo>
                  <a:lnTo>
                    <a:pt x="1411" y="82"/>
                  </a:lnTo>
                  <a:lnTo>
                    <a:pt x="1441" y="63"/>
                  </a:lnTo>
                  <a:lnTo>
                    <a:pt x="1471" y="48"/>
                  </a:lnTo>
                  <a:lnTo>
                    <a:pt x="1500" y="38"/>
                  </a:lnTo>
                  <a:lnTo>
                    <a:pt x="1536" y="33"/>
                  </a:lnTo>
                  <a:lnTo>
                    <a:pt x="1566" y="35"/>
                  </a:lnTo>
                  <a:lnTo>
                    <a:pt x="1550" y="48"/>
                  </a:lnTo>
                  <a:lnTo>
                    <a:pt x="1540" y="59"/>
                  </a:lnTo>
                  <a:lnTo>
                    <a:pt x="1534" y="68"/>
                  </a:lnTo>
                  <a:lnTo>
                    <a:pt x="1511" y="98"/>
                  </a:lnTo>
                  <a:lnTo>
                    <a:pt x="1494" y="112"/>
                  </a:lnTo>
                  <a:lnTo>
                    <a:pt x="1474" y="128"/>
                  </a:lnTo>
                  <a:lnTo>
                    <a:pt x="1456" y="147"/>
                  </a:lnTo>
                  <a:lnTo>
                    <a:pt x="1441" y="165"/>
                  </a:lnTo>
                  <a:lnTo>
                    <a:pt x="1428" y="183"/>
                  </a:lnTo>
                  <a:lnTo>
                    <a:pt x="1416" y="202"/>
                  </a:lnTo>
                  <a:lnTo>
                    <a:pt x="1407" y="218"/>
                  </a:lnTo>
                  <a:lnTo>
                    <a:pt x="1401" y="235"/>
                  </a:lnTo>
                  <a:lnTo>
                    <a:pt x="1399" y="254"/>
                  </a:lnTo>
                  <a:lnTo>
                    <a:pt x="1407" y="273"/>
                  </a:lnTo>
                  <a:lnTo>
                    <a:pt x="1416" y="294"/>
                  </a:lnTo>
                  <a:lnTo>
                    <a:pt x="1429" y="311"/>
                  </a:lnTo>
                  <a:lnTo>
                    <a:pt x="1444" y="329"/>
                  </a:lnTo>
                  <a:lnTo>
                    <a:pt x="1459" y="343"/>
                  </a:lnTo>
                  <a:lnTo>
                    <a:pt x="1475" y="356"/>
                  </a:lnTo>
                  <a:lnTo>
                    <a:pt x="1492" y="371"/>
                  </a:lnTo>
                  <a:lnTo>
                    <a:pt x="1511" y="387"/>
                  </a:lnTo>
                  <a:lnTo>
                    <a:pt x="1522" y="397"/>
                  </a:lnTo>
                  <a:lnTo>
                    <a:pt x="1534" y="405"/>
                  </a:lnTo>
                  <a:lnTo>
                    <a:pt x="1546" y="413"/>
                  </a:lnTo>
                  <a:lnTo>
                    <a:pt x="1554" y="422"/>
                  </a:lnTo>
                  <a:lnTo>
                    <a:pt x="1536" y="423"/>
                  </a:lnTo>
                  <a:lnTo>
                    <a:pt x="1514" y="423"/>
                  </a:lnTo>
                  <a:lnTo>
                    <a:pt x="1494" y="423"/>
                  </a:lnTo>
                  <a:lnTo>
                    <a:pt x="1477" y="421"/>
                  </a:lnTo>
                  <a:lnTo>
                    <a:pt x="1455" y="419"/>
                  </a:lnTo>
                  <a:lnTo>
                    <a:pt x="1439" y="414"/>
                  </a:lnTo>
                  <a:lnTo>
                    <a:pt x="1424" y="408"/>
                  </a:lnTo>
                  <a:lnTo>
                    <a:pt x="1408" y="401"/>
                  </a:lnTo>
                  <a:lnTo>
                    <a:pt x="1391" y="393"/>
                  </a:lnTo>
                  <a:lnTo>
                    <a:pt x="1375" y="384"/>
                  </a:lnTo>
                  <a:lnTo>
                    <a:pt x="1344" y="363"/>
                  </a:lnTo>
                  <a:lnTo>
                    <a:pt x="1322" y="350"/>
                  </a:lnTo>
                  <a:lnTo>
                    <a:pt x="1292" y="335"/>
                  </a:lnTo>
                  <a:lnTo>
                    <a:pt x="1263" y="330"/>
                  </a:lnTo>
                  <a:lnTo>
                    <a:pt x="1232" y="331"/>
                  </a:lnTo>
                  <a:lnTo>
                    <a:pt x="1191" y="327"/>
                  </a:lnTo>
                  <a:lnTo>
                    <a:pt x="1154" y="331"/>
                  </a:lnTo>
                  <a:lnTo>
                    <a:pt x="1112" y="333"/>
                  </a:lnTo>
                  <a:lnTo>
                    <a:pt x="1069" y="340"/>
                  </a:lnTo>
                  <a:lnTo>
                    <a:pt x="1024" y="350"/>
                  </a:lnTo>
                  <a:lnTo>
                    <a:pt x="997" y="360"/>
                  </a:lnTo>
                  <a:lnTo>
                    <a:pt x="992" y="369"/>
                  </a:lnTo>
                  <a:lnTo>
                    <a:pt x="997" y="378"/>
                  </a:lnTo>
                  <a:lnTo>
                    <a:pt x="1019" y="391"/>
                  </a:lnTo>
                  <a:lnTo>
                    <a:pt x="966" y="404"/>
                  </a:lnTo>
                  <a:lnTo>
                    <a:pt x="893" y="422"/>
                  </a:lnTo>
                  <a:lnTo>
                    <a:pt x="877" y="409"/>
                  </a:lnTo>
                  <a:lnTo>
                    <a:pt x="857" y="400"/>
                  </a:lnTo>
                  <a:lnTo>
                    <a:pt x="837" y="395"/>
                  </a:lnTo>
                  <a:lnTo>
                    <a:pt x="806" y="394"/>
                  </a:lnTo>
                  <a:lnTo>
                    <a:pt x="765" y="428"/>
                  </a:lnTo>
                  <a:lnTo>
                    <a:pt x="731" y="403"/>
                  </a:lnTo>
                  <a:lnTo>
                    <a:pt x="475" y="437"/>
                  </a:lnTo>
                  <a:lnTo>
                    <a:pt x="424" y="439"/>
                  </a:lnTo>
                  <a:lnTo>
                    <a:pt x="376" y="436"/>
                  </a:lnTo>
                  <a:lnTo>
                    <a:pt x="327" y="432"/>
                  </a:lnTo>
                  <a:lnTo>
                    <a:pt x="228" y="420"/>
                  </a:lnTo>
                  <a:lnTo>
                    <a:pt x="139" y="399"/>
                  </a:lnTo>
                  <a:lnTo>
                    <a:pt x="90" y="382"/>
                  </a:lnTo>
                  <a:lnTo>
                    <a:pt x="56" y="365"/>
                  </a:lnTo>
                  <a:lnTo>
                    <a:pt x="92" y="359"/>
                  </a:lnTo>
                  <a:lnTo>
                    <a:pt x="70" y="346"/>
                  </a:lnTo>
                  <a:lnTo>
                    <a:pt x="56" y="337"/>
                  </a:lnTo>
                  <a:lnTo>
                    <a:pt x="31" y="317"/>
                  </a:lnTo>
                  <a:lnTo>
                    <a:pt x="25" y="311"/>
                  </a:lnTo>
                  <a:lnTo>
                    <a:pt x="18" y="303"/>
                  </a:lnTo>
                  <a:lnTo>
                    <a:pt x="13" y="297"/>
                  </a:lnTo>
                  <a:lnTo>
                    <a:pt x="8" y="287"/>
                  </a:lnTo>
                  <a:lnTo>
                    <a:pt x="3" y="280"/>
                  </a:lnTo>
                  <a:lnTo>
                    <a:pt x="0" y="272"/>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6427" name="Group 624"/>
            <p:cNvGrpSpPr>
              <a:grpSpLocks/>
            </p:cNvGrpSpPr>
            <p:nvPr/>
          </p:nvGrpSpPr>
          <p:grpSpPr bwMode="auto">
            <a:xfrm>
              <a:off x="2832101" y="5233990"/>
              <a:ext cx="52388" cy="47625"/>
              <a:chOff x="1022" y="3187"/>
              <a:chExt cx="33" cy="30"/>
            </a:xfrm>
          </p:grpSpPr>
          <p:sp>
            <p:nvSpPr>
              <p:cNvPr id="16471" name="Oval 625" descr="50%"/>
              <p:cNvSpPr>
                <a:spLocks noChangeArrowheads="1"/>
              </p:cNvSpPr>
              <p:nvPr/>
            </p:nvSpPr>
            <p:spPr bwMode="auto">
              <a:xfrm>
                <a:off x="1022" y="3187"/>
                <a:ext cx="33" cy="30"/>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6472" name="Arc 626" descr="50%"/>
              <p:cNvSpPr>
                <a:spLocks/>
              </p:cNvSpPr>
              <p:nvPr/>
            </p:nvSpPr>
            <p:spPr bwMode="auto">
              <a:xfrm>
                <a:off x="1028" y="3191"/>
                <a:ext cx="25" cy="23"/>
              </a:xfrm>
              <a:custGeom>
                <a:avLst/>
                <a:gdLst>
                  <a:gd name="T0" fmla="*/ 0 w 43200"/>
                  <a:gd name="T1" fmla="*/ 0 h 42650"/>
                  <a:gd name="T2" fmla="*/ 0 w 43200"/>
                  <a:gd name="T3" fmla="*/ 0 h 42650"/>
                  <a:gd name="T4" fmla="*/ 0 w 43200"/>
                  <a:gd name="T5" fmla="*/ 0 h 42650"/>
                  <a:gd name="T6" fmla="*/ 0 60000 65536"/>
                  <a:gd name="T7" fmla="*/ 0 60000 65536"/>
                  <a:gd name="T8" fmla="*/ 0 60000 65536"/>
                  <a:gd name="T9" fmla="*/ 0 w 43200"/>
                  <a:gd name="T10" fmla="*/ 0 h 42650"/>
                  <a:gd name="T11" fmla="*/ 43200 w 43200"/>
                  <a:gd name="T12" fmla="*/ 42650 h 42650"/>
                </a:gdLst>
                <a:ahLst/>
                <a:cxnLst>
                  <a:cxn ang="T6">
                    <a:pos x="T0" y="T1"/>
                  </a:cxn>
                  <a:cxn ang="T7">
                    <a:pos x="T2" y="T3"/>
                  </a:cxn>
                  <a:cxn ang="T8">
                    <a:pos x="T4" y="T5"/>
                  </a:cxn>
                </a:cxnLst>
                <a:rect l="T9" t="T10" r="T11" b="T12"/>
                <a:pathLst>
                  <a:path w="43200" h="42650" fill="none" extrusionOk="0">
                    <a:moveTo>
                      <a:pt x="35273" y="4329"/>
                    </a:moveTo>
                    <a:cubicBezTo>
                      <a:pt x="40290" y="8431"/>
                      <a:pt x="43200" y="14569"/>
                      <a:pt x="43200" y="21050"/>
                    </a:cubicBezTo>
                    <a:cubicBezTo>
                      <a:pt x="43200" y="32979"/>
                      <a:pt x="33529" y="42650"/>
                      <a:pt x="21600" y="42650"/>
                    </a:cubicBezTo>
                    <a:cubicBezTo>
                      <a:pt x="9670" y="42650"/>
                      <a:pt x="0" y="32979"/>
                      <a:pt x="0" y="21050"/>
                    </a:cubicBezTo>
                    <a:cubicBezTo>
                      <a:pt x="-1" y="10986"/>
                      <a:pt x="6950" y="2255"/>
                      <a:pt x="16757" y="-1"/>
                    </a:cubicBezTo>
                  </a:path>
                  <a:path w="43200" h="42650" stroke="0" extrusionOk="0">
                    <a:moveTo>
                      <a:pt x="35273" y="4329"/>
                    </a:moveTo>
                    <a:cubicBezTo>
                      <a:pt x="40290" y="8431"/>
                      <a:pt x="43200" y="14569"/>
                      <a:pt x="43200" y="21050"/>
                    </a:cubicBezTo>
                    <a:cubicBezTo>
                      <a:pt x="43200" y="32979"/>
                      <a:pt x="33529" y="42650"/>
                      <a:pt x="21600" y="42650"/>
                    </a:cubicBezTo>
                    <a:cubicBezTo>
                      <a:pt x="9670" y="42650"/>
                      <a:pt x="0" y="32979"/>
                      <a:pt x="0" y="21050"/>
                    </a:cubicBezTo>
                    <a:cubicBezTo>
                      <a:pt x="-1" y="10986"/>
                      <a:pt x="6950" y="2255"/>
                      <a:pt x="16757" y="-1"/>
                    </a:cubicBezTo>
                    <a:lnTo>
                      <a:pt x="21600" y="2105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6428" name="Group 627"/>
            <p:cNvGrpSpPr>
              <a:grpSpLocks/>
            </p:cNvGrpSpPr>
            <p:nvPr/>
          </p:nvGrpSpPr>
          <p:grpSpPr bwMode="auto">
            <a:xfrm>
              <a:off x="2981326" y="5289552"/>
              <a:ext cx="157163" cy="114300"/>
              <a:chOff x="1116" y="3222"/>
              <a:chExt cx="99" cy="72"/>
            </a:xfrm>
          </p:grpSpPr>
          <p:sp>
            <p:nvSpPr>
              <p:cNvPr id="16466" name="Arc 628" descr="50%"/>
              <p:cNvSpPr>
                <a:spLocks/>
              </p:cNvSpPr>
              <p:nvPr/>
            </p:nvSpPr>
            <p:spPr bwMode="auto">
              <a:xfrm>
                <a:off x="1137" y="3222"/>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67" name="Arc 629" descr="50%"/>
              <p:cNvSpPr>
                <a:spLocks/>
              </p:cNvSpPr>
              <p:nvPr/>
            </p:nvSpPr>
            <p:spPr bwMode="auto">
              <a:xfrm>
                <a:off x="1116" y="3222"/>
                <a:ext cx="14" cy="72"/>
              </a:xfrm>
              <a:custGeom>
                <a:avLst/>
                <a:gdLst>
                  <a:gd name="T0" fmla="*/ 0 w 27434"/>
                  <a:gd name="T1" fmla="*/ 0 h 43200"/>
                  <a:gd name="T2" fmla="*/ 0 w 27434"/>
                  <a:gd name="T3" fmla="*/ 0 h 43200"/>
                  <a:gd name="T4" fmla="*/ 0 w 27434"/>
                  <a:gd name="T5" fmla="*/ 0 h 43200"/>
                  <a:gd name="T6" fmla="*/ 0 60000 65536"/>
                  <a:gd name="T7" fmla="*/ 0 60000 65536"/>
                  <a:gd name="T8" fmla="*/ 0 60000 65536"/>
                  <a:gd name="T9" fmla="*/ 0 w 27434"/>
                  <a:gd name="T10" fmla="*/ 0 h 43200"/>
                  <a:gd name="T11" fmla="*/ 27434 w 27434"/>
                  <a:gd name="T12" fmla="*/ 43200 h 43200"/>
                </a:gdLst>
                <a:ahLst/>
                <a:cxnLst>
                  <a:cxn ang="T6">
                    <a:pos x="T0" y="T1"/>
                  </a:cxn>
                  <a:cxn ang="T7">
                    <a:pos x="T2" y="T3"/>
                  </a:cxn>
                  <a:cxn ang="T8">
                    <a:pos x="T4" y="T5"/>
                  </a:cxn>
                </a:cxnLst>
                <a:rect l="T9" t="T10" r="T11" b="T12"/>
                <a:pathLst>
                  <a:path w="27434" h="43200" fill="none" extrusionOk="0">
                    <a:moveTo>
                      <a:pt x="3877" y="88"/>
                    </a:moveTo>
                    <a:cubicBezTo>
                      <a:pt x="4528" y="29"/>
                      <a:pt x="5180" y="-1"/>
                      <a:pt x="5834" y="0"/>
                    </a:cubicBezTo>
                    <a:cubicBezTo>
                      <a:pt x="17763" y="0"/>
                      <a:pt x="27434" y="9670"/>
                      <a:pt x="27434" y="21600"/>
                    </a:cubicBezTo>
                    <a:cubicBezTo>
                      <a:pt x="27434" y="33529"/>
                      <a:pt x="17763" y="43200"/>
                      <a:pt x="5834" y="43200"/>
                    </a:cubicBezTo>
                    <a:cubicBezTo>
                      <a:pt x="3861" y="43200"/>
                      <a:pt x="1898" y="42929"/>
                      <a:pt x="-1" y="42397"/>
                    </a:cubicBezTo>
                  </a:path>
                  <a:path w="27434" h="43200" stroke="0" extrusionOk="0">
                    <a:moveTo>
                      <a:pt x="3877" y="88"/>
                    </a:moveTo>
                    <a:cubicBezTo>
                      <a:pt x="4528" y="29"/>
                      <a:pt x="5180" y="-1"/>
                      <a:pt x="5834" y="0"/>
                    </a:cubicBezTo>
                    <a:cubicBezTo>
                      <a:pt x="17763" y="0"/>
                      <a:pt x="27434" y="9670"/>
                      <a:pt x="27434" y="21600"/>
                    </a:cubicBezTo>
                    <a:cubicBezTo>
                      <a:pt x="27434" y="33529"/>
                      <a:pt x="17763" y="43200"/>
                      <a:pt x="5834" y="43200"/>
                    </a:cubicBezTo>
                    <a:cubicBezTo>
                      <a:pt x="3861" y="43200"/>
                      <a:pt x="1898" y="42929"/>
                      <a:pt x="-1" y="42397"/>
                    </a:cubicBezTo>
                    <a:lnTo>
                      <a:pt x="5834"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68" name="Arc 630" descr="50%"/>
              <p:cNvSpPr>
                <a:spLocks/>
              </p:cNvSpPr>
              <p:nvPr/>
            </p:nvSpPr>
            <p:spPr bwMode="auto">
              <a:xfrm>
                <a:off x="1158" y="3222"/>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69" name="Arc 631" descr="50%"/>
              <p:cNvSpPr>
                <a:spLocks/>
              </p:cNvSpPr>
              <p:nvPr/>
            </p:nvSpPr>
            <p:spPr bwMode="auto">
              <a:xfrm>
                <a:off x="1179" y="3222"/>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70" name="Arc 632" descr="50%"/>
              <p:cNvSpPr>
                <a:spLocks/>
              </p:cNvSpPr>
              <p:nvPr/>
            </p:nvSpPr>
            <p:spPr bwMode="auto">
              <a:xfrm>
                <a:off x="1202" y="3222"/>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6429" name="Freeform 633" descr="50%"/>
            <p:cNvSpPr>
              <a:spLocks/>
            </p:cNvSpPr>
            <p:nvPr/>
          </p:nvSpPr>
          <p:spPr bwMode="auto">
            <a:xfrm>
              <a:off x="2622551" y="4789490"/>
              <a:ext cx="2465388" cy="463550"/>
            </a:xfrm>
            <a:custGeom>
              <a:avLst/>
              <a:gdLst>
                <a:gd name="T0" fmla="*/ 33 w 1553"/>
                <a:gd name="T1" fmla="*/ 246 h 292"/>
                <a:gd name="T2" fmla="*/ 105 w 1553"/>
                <a:gd name="T3" fmla="*/ 223 h 292"/>
                <a:gd name="T4" fmla="*/ 209 w 1553"/>
                <a:gd name="T5" fmla="*/ 200 h 292"/>
                <a:gd name="T6" fmla="*/ 312 w 1553"/>
                <a:gd name="T7" fmla="*/ 182 h 292"/>
                <a:gd name="T8" fmla="*/ 410 w 1553"/>
                <a:gd name="T9" fmla="*/ 165 h 292"/>
                <a:gd name="T10" fmla="*/ 468 w 1553"/>
                <a:gd name="T11" fmla="*/ 140 h 292"/>
                <a:gd name="T12" fmla="*/ 518 w 1553"/>
                <a:gd name="T13" fmla="*/ 91 h 292"/>
                <a:gd name="T14" fmla="*/ 592 w 1553"/>
                <a:gd name="T15" fmla="*/ 27 h 292"/>
                <a:gd name="T16" fmla="*/ 646 w 1553"/>
                <a:gd name="T17" fmla="*/ 52 h 292"/>
                <a:gd name="T18" fmla="*/ 667 w 1553"/>
                <a:gd name="T19" fmla="*/ 126 h 292"/>
                <a:gd name="T20" fmla="*/ 707 w 1553"/>
                <a:gd name="T21" fmla="*/ 160 h 292"/>
                <a:gd name="T22" fmla="*/ 834 w 1553"/>
                <a:gd name="T23" fmla="*/ 181 h 292"/>
                <a:gd name="T24" fmla="*/ 931 w 1553"/>
                <a:gd name="T25" fmla="*/ 185 h 292"/>
                <a:gd name="T26" fmla="*/ 1046 w 1553"/>
                <a:gd name="T27" fmla="*/ 181 h 292"/>
                <a:gd name="T28" fmla="*/ 1092 w 1553"/>
                <a:gd name="T29" fmla="*/ 218 h 292"/>
                <a:gd name="T30" fmla="*/ 1183 w 1553"/>
                <a:gd name="T31" fmla="*/ 222 h 292"/>
                <a:gd name="T32" fmla="*/ 1287 w 1553"/>
                <a:gd name="T33" fmla="*/ 176 h 292"/>
                <a:gd name="T34" fmla="*/ 1368 w 1553"/>
                <a:gd name="T35" fmla="*/ 103 h 292"/>
                <a:gd name="T36" fmla="*/ 1434 w 1553"/>
                <a:gd name="T37" fmla="*/ 59 h 292"/>
                <a:gd name="T38" fmla="*/ 1491 w 1553"/>
                <a:gd name="T39" fmla="*/ 35 h 292"/>
                <a:gd name="T40" fmla="*/ 1540 w 1553"/>
                <a:gd name="T41" fmla="*/ 41 h 292"/>
                <a:gd name="T42" fmla="*/ 1500 w 1553"/>
                <a:gd name="T43" fmla="*/ 91 h 292"/>
                <a:gd name="T44" fmla="*/ 1448 w 1553"/>
                <a:gd name="T45" fmla="*/ 136 h 292"/>
                <a:gd name="T46" fmla="*/ 1418 w 1553"/>
                <a:gd name="T47" fmla="*/ 174 h 292"/>
                <a:gd name="T48" fmla="*/ 1396 w 1553"/>
                <a:gd name="T49" fmla="*/ 208 h 292"/>
                <a:gd name="T50" fmla="*/ 1388 w 1553"/>
                <a:gd name="T51" fmla="*/ 244 h 292"/>
                <a:gd name="T52" fmla="*/ 1344 w 1553"/>
                <a:gd name="T53" fmla="*/ 237 h 292"/>
                <a:gd name="T54" fmla="*/ 1305 w 1553"/>
                <a:gd name="T55" fmla="*/ 249 h 292"/>
                <a:gd name="T56" fmla="*/ 1259 w 1553"/>
                <a:gd name="T57" fmla="*/ 244 h 292"/>
                <a:gd name="T58" fmla="*/ 1208 w 1553"/>
                <a:gd name="T59" fmla="*/ 247 h 292"/>
                <a:gd name="T60" fmla="*/ 1155 w 1553"/>
                <a:gd name="T61" fmla="*/ 242 h 292"/>
                <a:gd name="T62" fmla="*/ 1096 w 1553"/>
                <a:gd name="T63" fmla="*/ 245 h 292"/>
                <a:gd name="T64" fmla="*/ 1035 w 1553"/>
                <a:gd name="T65" fmla="*/ 255 h 292"/>
                <a:gd name="T66" fmla="*/ 976 w 1553"/>
                <a:gd name="T67" fmla="*/ 256 h 292"/>
                <a:gd name="T68" fmla="*/ 918 w 1553"/>
                <a:gd name="T69" fmla="*/ 257 h 292"/>
                <a:gd name="T70" fmla="*/ 864 w 1553"/>
                <a:gd name="T71" fmla="*/ 263 h 292"/>
                <a:gd name="T72" fmla="*/ 807 w 1553"/>
                <a:gd name="T73" fmla="*/ 275 h 292"/>
                <a:gd name="T74" fmla="*/ 738 w 1553"/>
                <a:gd name="T75" fmla="*/ 275 h 292"/>
                <a:gd name="T76" fmla="*/ 679 w 1553"/>
                <a:gd name="T77" fmla="*/ 278 h 292"/>
                <a:gd name="T78" fmla="*/ 620 w 1553"/>
                <a:gd name="T79" fmla="*/ 269 h 292"/>
                <a:gd name="T80" fmla="*/ 563 w 1553"/>
                <a:gd name="T81" fmla="*/ 275 h 292"/>
                <a:gd name="T82" fmla="*/ 516 w 1553"/>
                <a:gd name="T83" fmla="*/ 268 h 292"/>
                <a:gd name="T84" fmla="*/ 458 w 1553"/>
                <a:gd name="T85" fmla="*/ 275 h 292"/>
                <a:gd name="T86" fmla="*/ 397 w 1553"/>
                <a:gd name="T87" fmla="*/ 278 h 292"/>
                <a:gd name="T88" fmla="*/ 319 w 1553"/>
                <a:gd name="T89" fmla="*/ 291 h 292"/>
                <a:gd name="T90" fmla="*/ 227 w 1553"/>
                <a:gd name="T91" fmla="*/ 291 h 292"/>
                <a:gd name="T92" fmla="*/ 152 w 1553"/>
                <a:gd name="T93" fmla="*/ 280 h 292"/>
                <a:gd name="T94" fmla="*/ 82 w 1553"/>
                <a:gd name="T95" fmla="*/ 283 h 292"/>
                <a:gd name="T96" fmla="*/ 16 w 1553"/>
                <a:gd name="T97" fmla="*/ 270 h 29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553"/>
                <a:gd name="T148" fmla="*/ 0 h 292"/>
                <a:gd name="T149" fmla="*/ 1553 w 1553"/>
                <a:gd name="T150" fmla="*/ 292 h 29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553" h="292">
                  <a:moveTo>
                    <a:pt x="0" y="262"/>
                  </a:moveTo>
                  <a:lnTo>
                    <a:pt x="9" y="257"/>
                  </a:lnTo>
                  <a:lnTo>
                    <a:pt x="20" y="251"/>
                  </a:lnTo>
                  <a:lnTo>
                    <a:pt x="33" y="246"/>
                  </a:lnTo>
                  <a:lnTo>
                    <a:pt x="47" y="241"/>
                  </a:lnTo>
                  <a:lnTo>
                    <a:pt x="63" y="236"/>
                  </a:lnTo>
                  <a:lnTo>
                    <a:pt x="86" y="230"/>
                  </a:lnTo>
                  <a:lnTo>
                    <a:pt x="105" y="223"/>
                  </a:lnTo>
                  <a:lnTo>
                    <a:pt x="129" y="216"/>
                  </a:lnTo>
                  <a:lnTo>
                    <a:pt x="156" y="210"/>
                  </a:lnTo>
                  <a:lnTo>
                    <a:pt x="182" y="204"/>
                  </a:lnTo>
                  <a:lnTo>
                    <a:pt x="209" y="200"/>
                  </a:lnTo>
                  <a:lnTo>
                    <a:pt x="234" y="196"/>
                  </a:lnTo>
                  <a:lnTo>
                    <a:pt x="261" y="192"/>
                  </a:lnTo>
                  <a:lnTo>
                    <a:pt x="286" y="187"/>
                  </a:lnTo>
                  <a:lnTo>
                    <a:pt x="312" y="182"/>
                  </a:lnTo>
                  <a:lnTo>
                    <a:pt x="332" y="178"/>
                  </a:lnTo>
                  <a:lnTo>
                    <a:pt x="362" y="173"/>
                  </a:lnTo>
                  <a:lnTo>
                    <a:pt x="387" y="169"/>
                  </a:lnTo>
                  <a:lnTo>
                    <a:pt x="410" y="165"/>
                  </a:lnTo>
                  <a:lnTo>
                    <a:pt x="428" y="161"/>
                  </a:lnTo>
                  <a:lnTo>
                    <a:pt x="444" y="155"/>
                  </a:lnTo>
                  <a:lnTo>
                    <a:pt x="458" y="147"/>
                  </a:lnTo>
                  <a:lnTo>
                    <a:pt x="468" y="140"/>
                  </a:lnTo>
                  <a:lnTo>
                    <a:pt x="477" y="130"/>
                  </a:lnTo>
                  <a:lnTo>
                    <a:pt x="487" y="120"/>
                  </a:lnTo>
                  <a:lnTo>
                    <a:pt x="503" y="104"/>
                  </a:lnTo>
                  <a:lnTo>
                    <a:pt x="518" y="91"/>
                  </a:lnTo>
                  <a:lnTo>
                    <a:pt x="535" y="75"/>
                  </a:lnTo>
                  <a:lnTo>
                    <a:pt x="553" y="59"/>
                  </a:lnTo>
                  <a:lnTo>
                    <a:pt x="571" y="42"/>
                  </a:lnTo>
                  <a:lnTo>
                    <a:pt x="592" y="27"/>
                  </a:lnTo>
                  <a:lnTo>
                    <a:pt x="612" y="12"/>
                  </a:lnTo>
                  <a:lnTo>
                    <a:pt x="629" y="0"/>
                  </a:lnTo>
                  <a:lnTo>
                    <a:pt x="636" y="24"/>
                  </a:lnTo>
                  <a:lnTo>
                    <a:pt x="646" y="52"/>
                  </a:lnTo>
                  <a:lnTo>
                    <a:pt x="654" y="78"/>
                  </a:lnTo>
                  <a:lnTo>
                    <a:pt x="662" y="102"/>
                  </a:lnTo>
                  <a:lnTo>
                    <a:pt x="665" y="114"/>
                  </a:lnTo>
                  <a:lnTo>
                    <a:pt x="667" y="126"/>
                  </a:lnTo>
                  <a:lnTo>
                    <a:pt x="665" y="138"/>
                  </a:lnTo>
                  <a:lnTo>
                    <a:pt x="655" y="151"/>
                  </a:lnTo>
                  <a:lnTo>
                    <a:pt x="681" y="156"/>
                  </a:lnTo>
                  <a:lnTo>
                    <a:pt x="707" y="160"/>
                  </a:lnTo>
                  <a:lnTo>
                    <a:pt x="738" y="165"/>
                  </a:lnTo>
                  <a:lnTo>
                    <a:pt x="773" y="170"/>
                  </a:lnTo>
                  <a:lnTo>
                    <a:pt x="808" y="177"/>
                  </a:lnTo>
                  <a:lnTo>
                    <a:pt x="834" y="181"/>
                  </a:lnTo>
                  <a:lnTo>
                    <a:pt x="864" y="185"/>
                  </a:lnTo>
                  <a:lnTo>
                    <a:pt x="889" y="188"/>
                  </a:lnTo>
                  <a:lnTo>
                    <a:pt x="912" y="190"/>
                  </a:lnTo>
                  <a:lnTo>
                    <a:pt x="931" y="185"/>
                  </a:lnTo>
                  <a:lnTo>
                    <a:pt x="949" y="177"/>
                  </a:lnTo>
                  <a:lnTo>
                    <a:pt x="965" y="165"/>
                  </a:lnTo>
                  <a:lnTo>
                    <a:pt x="1004" y="171"/>
                  </a:lnTo>
                  <a:lnTo>
                    <a:pt x="1046" y="181"/>
                  </a:lnTo>
                  <a:lnTo>
                    <a:pt x="1077" y="187"/>
                  </a:lnTo>
                  <a:lnTo>
                    <a:pt x="1058" y="206"/>
                  </a:lnTo>
                  <a:lnTo>
                    <a:pt x="1072" y="211"/>
                  </a:lnTo>
                  <a:lnTo>
                    <a:pt x="1092" y="218"/>
                  </a:lnTo>
                  <a:lnTo>
                    <a:pt x="1114" y="223"/>
                  </a:lnTo>
                  <a:lnTo>
                    <a:pt x="1138" y="226"/>
                  </a:lnTo>
                  <a:lnTo>
                    <a:pt x="1160" y="224"/>
                  </a:lnTo>
                  <a:lnTo>
                    <a:pt x="1183" y="222"/>
                  </a:lnTo>
                  <a:lnTo>
                    <a:pt x="1207" y="218"/>
                  </a:lnTo>
                  <a:lnTo>
                    <a:pt x="1234" y="210"/>
                  </a:lnTo>
                  <a:lnTo>
                    <a:pt x="1258" y="196"/>
                  </a:lnTo>
                  <a:lnTo>
                    <a:pt x="1287" y="176"/>
                  </a:lnTo>
                  <a:lnTo>
                    <a:pt x="1310" y="158"/>
                  </a:lnTo>
                  <a:lnTo>
                    <a:pt x="1337" y="133"/>
                  </a:lnTo>
                  <a:lnTo>
                    <a:pt x="1349" y="122"/>
                  </a:lnTo>
                  <a:lnTo>
                    <a:pt x="1368" y="103"/>
                  </a:lnTo>
                  <a:lnTo>
                    <a:pt x="1386" y="91"/>
                  </a:lnTo>
                  <a:lnTo>
                    <a:pt x="1402" y="79"/>
                  </a:lnTo>
                  <a:lnTo>
                    <a:pt x="1419" y="68"/>
                  </a:lnTo>
                  <a:lnTo>
                    <a:pt x="1434" y="59"/>
                  </a:lnTo>
                  <a:lnTo>
                    <a:pt x="1449" y="52"/>
                  </a:lnTo>
                  <a:lnTo>
                    <a:pt x="1463" y="45"/>
                  </a:lnTo>
                  <a:lnTo>
                    <a:pt x="1476" y="40"/>
                  </a:lnTo>
                  <a:lnTo>
                    <a:pt x="1491" y="35"/>
                  </a:lnTo>
                  <a:lnTo>
                    <a:pt x="1506" y="33"/>
                  </a:lnTo>
                  <a:lnTo>
                    <a:pt x="1524" y="32"/>
                  </a:lnTo>
                  <a:lnTo>
                    <a:pt x="1552" y="32"/>
                  </a:lnTo>
                  <a:lnTo>
                    <a:pt x="1540" y="41"/>
                  </a:lnTo>
                  <a:lnTo>
                    <a:pt x="1528" y="54"/>
                  </a:lnTo>
                  <a:lnTo>
                    <a:pt x="1522" y="62"/>
                  </a:lnTo>
                  <a:lnTo>
                    <a:pt x="1511" y="78"/>
                  </a:lnTo>
                  <a:lnTo>
                    <a:pt x="1500" y="91"/>
                  </a:lnTo>
                  <a:lnTo>
                    <a:pt x="1485" y="104"/>
                  </a:lnTo>
                  <a:lnTo>
                    <a:pt x="1466" y="118"/>
                  </a:lnTo>
                  <a:lnTo>
                    <a:pt x="1456" y="126"/>
                  </a:lnTo>
                  <a:lnTo>
                    <a:pt x="1448" y="136"/>
                  </a:lnTo>
                  <a:lnTo>
                    <a:pt x="1438" y="147"/>
                  </a:lnTo>
                  <a:lnTo>
                    <a:pt x="1432" y="155"/>
                  </a:lnTo>
                  <a:lnTo>
                    <a:pt x="1425" y="164"/>
                  </a:lnTo>
                  <a:lnTo>
                    <a:pt x="1418" y="174"/>
                  </a:lnTo>
                  <a:lnTo>
                    <a:pt x="1412" y="183"/>
                  </a:lnTo>
                  <a:lnTo>
                    <a:pt x="1406" y="192"/>
                  </a:lnTo>
                  <a:lnTo>
                    <a:pt x="1401" y="200"/>
                  </a:lnTo>
                  <a:lnTo>
                    <a:pt x="1396" y="208"/>
                  </a:lnTo>
                  <a:lnTo>
                    <a:pt x="1392" y="218"/>
                  </a:lnTo>
                  <a:lnTo>
                    <a:pt x="1390" y="226"/>
                  </a:lnTo>
                  <a:lnTo>
                    <a:pt x="1389" y="235"/>
                  </a:lnTo>
                  <a:lnTo>
                    <a:pt x="1388" y="244"/>
                  </a:lnTo>
                  <a:lnTo>
                    <a:pt x="1380" y="239"/>
                  </a:lnTo>
                  <a:lnTo>
                    <a:pt x="1366" y="237"/>
                  </a:lnTo>
                  <a:lnTo>
                    <a:pt x="1355" y="236"/>
                  </a:lnTo>
                  <a:lnTo>
                    <a:pt x="1344" y="237"/>
                  </a:lnTo>
                  <a:lnTo>
                    <a:pt x="1334" y="240"/>
                  </a:lnTo>
                  <a:lnTo>
                    <a:pt x="1325" y="244"/>
                  </a:lnTo>
                  <a:lnTo>
                    <a:pt x="1315" y="246"/>
                  </a:lnTo>
                  <a:lnTo>
                    <a:pt x="1305" y="249"/>
                  </a:lnTo>
                  <a:lnTo>
                    <a:pt x="1294" y="251"/>
                  </a:lnTo>
                  <a:lnTo>
                    <a:pt x="1279" y="248"/>
                  </a:lnTo>
                  <a:lnTo>
                    <a:pt x="1268" y="247"/>
                  </a:lnTo>
                  <a:lnTo>
                    <a:pt x="1259" y="244"/>
                  </a:lnTo>
                  <a:lnTo>
                    <a:pt x="1248" y="241"/>
                  </a:lnTo>
                  <a:lnTo>
                    <a:pt x="1237" y="242"/>
                  </a:lnTo>
                  <a:lnTo>
                    <a:pt x="1222" y="244"/>
                  </a:lnTo>
                  <a:lnTo>
                    <a:pt x="1208" y="247"/>
                  </a:lnTo>
                  <a:lnTo>
                    <a:pt x="1198" y="246"/>
                  </a:lnTo>
                  <a:lnTo>
                    <a:pt x="1183" y="245"/>
                  </a:lnTo>
                  <a:lnTo>
                    <a:pt x="1169" y="242"/>
                  </a:lnTo>
                  <a:lnTo>
                    <a:pt x="1155" y="242"/>
                  </a:lnTo>
                  <a:lnTo>
                    <a:pt x="1143" y="245"/>
                  </a:lnTo>
                  <a:lnTo>
                    <a:pt x="1124" y="247"/>
                  </a:lnTo>
                  <a:lnTo>
                    <a:pt x="1112" y="247"/>
                  </a:lnTo>
                  <a:lnTo>
                    <a:pt x="1096" y="245"/>
                  </a:lnTo>
                  <a:lnTo>
                    <a:pt x="1082" y="244"/>
                  </a:lnTo>
                  <a:lnTo>
                    <a:pt x="1066" y="247"/>
                  </a:lnTo>
                  <a:lnTo>
                    <a:pt x="1053" y="251"/>
                  </a:lnTo>
                  <a:lnTo>
                    <a:pt x="1035" y="255"/>
                  </a:lnTo>
                  <a:lnTo>
                    <a:pt x="1021" y="256"/>
                  </a:lnTo>
                  <a:lnTo>
                    <a:pt x="1005" y="258"/>
                  </a:lnTo>
                  <a:lnTo>
                    <a:pt x="992" y="258"/>
                  </a:lnTo>
                  <a:lnTo>
                    <a:pt x="976" y="256"/>
                  </a:lnTo>
                  <a:lnTo>
                    <a:pt x="960" y="252"/>
                  </a:lnTo>
                  <a:lnTo>
                    <a:pt x="943" y="256"/>
                  </a:lnTo>
                  <a:lnTo>
                    <a:pt x="932" y="257"/>
                  </a:lnTo>
                  <a:lnTo>
                    <a:pt x="918" y="257"/>
                  </a:lnTo>
                  <a:lnTo>
                    <a:pt x="905" y="256"/>
                  </a:lnTo>
                  <a:lnTo>
                    <a:pt x="891" y="256"/>
                  </a:lnTo>
                  <a:lnTo>
                    <a:pt x="877" y="258"/>
                  </a:lnTo>
                  <a:lnTo>
                    <a:pt x="864" y="263"/>
                  </a:lnTo>
                  <a:lnTo>
                    <a:pt x="852" y="266"/>
                  </a:lnTo>
                  <a:lnTo>
                    <a:pt x="837" y="271"/>
                  </a:lnTo>
                  <a:lnTo>
                    <a:pt x="823" y="273"/>
                  </a:lnTo>
                  <a:lnTo>
                    <a:pt x="807" y="275"/>
                  </a:lnTo>
                  <a:lnTo>
                    <a:pt x="791" y="277"/>
                  </a:lnTo>
                  <a:lnTo>
                    <a:pt x="770" y="275"/>
                  </a:lnTo>
                  <a:lnTo>
                    <a:pt x="751" y="273"/>
                  </a:lnTo>
                  <a:lnTo>
                    <a:pt x="738" y="275"/>
                  </a:lnTo>
                  <a:lnTo>
                    <a:pt x="720" y="277"/>
                  </a:lnTo>
                  <a:lnTo>
                    <a:pt x="707" y="277"/>
                  </a:lnTo>
                  <a:lnTo>
                    <a:pt x="692" y="278"/>
                  </a:lnTo>
                  <a:lnTo>
                    <a:pt x="679" y="278"/>
                  </a:lnTo>
                  <a:lnTo>
                    <a:pt x="660" y="277"/>
                  </a:lnTo>
                  <a:lnTo>
                    <a:pt x="644" y="273"/>
                  </a:lnTo>
                  <a:lnTo>
                    <a:pt x="633" y="269"/>
                  </a:lnTo>
                  <a:lnTo>
                    <a:pt x="620" y="269"/>
                  </a:lnTo>
                  <a:lnTo>
                    <a:pt x="606" y="268"/>
                  </a:lnTo>
                  <a:lnTo>
                    <a:pt x="592" y="271"/>
                  </a:lnTo>
                  <a:lnTo>
                    <a:pt x="576" y="273"/>
                  </a:lnTo>
                  <a:lnTo>
                    <a:pt x="563" y="275"/>
                  </a:lnTo>
                  <a:lnTo>
                    <a:pt x="551" y="275"/>
                  </a:lnTo>
                  <a:lnTo>
                    <a:pt x="542" y="273"/>
                  </a:lnTo>
                  <a:lnTo>
                    <a:pt x="529" y="269"/>
                  </a:lnTo>
                  <a:lnTo>
                    <a:pt x="516" y="268"/>
                  </a:lnTo>
                  <a:lnTo>
                    <a:pt x="503" y="269"/>
                  </a:lnTo>
                  <a:lnTo>
                    <a:pt x="491" y="271"/>
                  </a:lnTo>
                  <a:lnTo>
                    <a:pt x="476" y="273"/>
                  </a:lnTo>
                  <a:lnTo>
                    <a:pt x="458" y="275"/>
                  </a:lnTo>
                  <a:lnTo>
                    <a:pt x="443" y="275"/>
                  </a:lnTo>
                  <a:lnTo>
                    <a:pt x="428" y="273"/>
                  </a:lnTo>
                  <a:lnTo>
                    <a:pt x="412" y="276"/>
                  </a:lnTo>
                  <a:lnTo>
                    <a:pt x="397" y="278"/>
                  </a:lnTo>
                  <a:lnTo>
                    <a:pt x="381" y="282"/>
                  </a:lnTo>
                  <a:lnTo>
                    <a:pt x="365" y="286"/>
                  </a:lnTo>
                  <a:lnTo>
                    <a:pt x="343" y="290"/>
                  </a:lnTo>
                  <a:lnTo>
                    <a:pt x="319" y="291"/>
                  </a:lnTo>
                  <a:lnTo>
                    <a:pt x="293" y="291"/>
                  </a:lnTo>
                  <a:lnTo>
                    <a:pt x="270" y="290"/>
                  </a:lnTo>
                  <a:lnTo>
                    <a:pt x="242" y="291"/>
                  </a:lnTo>
                  <a:lnTo>
                    <a:pt x="227" y="291"/>
                  </a:lnTo>
                  <a:lnTo>
                    <a:pt x="213" y="289"/>
                  </a:lnTo>
                  <a:lnTo>
                    <a:pt x="197" y="291"/>
                  </a:lnTo>
                  <a:lnTo>
                    <a:pt x="179" y="290"/>
                  </a:lnTo>
                  <a:lnTo>
                    <a:pt x="152" y="280"/>
                  </a:lnTo>
                  <a:lnTo>
                    <a:pt x="133" y="281"/>
                  </a:lnTo>
                  <a:lnTo>
                    <a:pt x="116" y="283"/>
                  </a:lnTo>
                  <a:lnTo>
                    <a:pt x="98" y="283"/>
                  </a:lnTo>
                  <a:lnTo>
                    <a:pt x="82" y="283"/>
                  </a:lnTo>
                  <a:lnTo>
                    <a:pt x="64" y="281"/>
                  </a:lnTo>
                  <a:lnTo>
                    <a:pt x="47" y="278"/>
                  </a:lnTo>
                  <a:lnTo>
                    <a:pt x="31" y="273"/>
                  </a:lnTo>
                  <a:lnTo>
                    <a:pt x="16" y="270"/>
                  </a:lnTo>
                  <a:lnTo>
                    <a:pt x="1" y="266"/>
                  </a:lnTo>
                  <a:lnTo>
                    <a:pt x="0" y="26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6430" name="Group 634"/>
            <p:cNvGrpSpPr>
              <a:grpSpLocks/>
            </p:cNvGrpSpPr>
            <p:nvPr/>
          </p:nvGrpSpPr>
          <p:grpSpPr bwMode="auto">
            <a:xfrm>
              <a:off x="3117851" y="5368927"/>
              <a:ext cx="354013" cy="217488"/>
              <a:chOff x="1202" y="3272"/>
              <a:chExt cx="223" cy="137"/>
            </a:xfrm>
          </p:grpSpPr>
          <p:sp>
            <p:nvSpPr>
              <p:cNvPr id="16464" name="Freeform 635" descr="50%"/>
              <p:cNvSpPr>
                <a:spLocks/>
              </p:cNvSpPr>
              <p:nvPr/>
            </p:nvSpPr>
            <p:spPr bwMode="auto">
              <a:xfrm>
                <a:off x="1202" y="3275"/>
                <a:ext cx="223" cy="134"/>
              </a:xfrm>
              <a:custGeom>
                <a:avLst/>
                <a:gdLst>
                  <a:gd name="T0" fmla="*/ 208 w 223"/>
                  <a:gd name="T1" fmla="*/ 120 h 134"/>
                  <a:gd name="T2" fmla="*/ 196 w 223"/>
                  <a:gd name="T3" fmla="*/ 108 h 134"/>
                  <a:gd name="T4" fmla="*/ 188 w 223"/>
                  <a:gd name="T5" fmla="*/ 100 h 134"/>
                  <a:gd name="T6" fmla="*/ 182 w 223"/>
                  <a:gd name="T7" fmla="*/ 93 h 134"/>
                  <a:gd name="T8" fmla="*/ 176 w 223"/>
                  <a:gd name="T9" fmla="*/ 86 h 134"/>
                  <a:gd name="T10" fmla="*/ 170 w 223"/>
                  <a:gd name="T11" fmla="*/ 78 h 134"/>
                  <a:gd name="T12" fmla="*/ 164 w 223"/>
                  <a:gd name="T13" fmla="*/ 71 h 134"/>
                  <a:gd name="T14" fmla="*/ 159 w 223"/>
                  <a:gd name="T15" fmla="*/ 63 h 134"/>
                  <a:gd name="T16" fmla="*/ 154 w 223"/>
                  <a:gd name="T17" fmla="*/ 53 h 134"/>
                  <a:gd name="T18" fmla="*/ 150 w 223"/>
                  <a:gd name="T19" fmla="*/ 43 h 134"/>
                  <a:gd name="T20" fmla="*/ 146 w 223"/>
                  <a:gd name="T21" fmla="*/ 33 h 134"/>
                  <a:gd name="T22" fmla="*/ 144 w 223"/>
                  <a:gd name="T23" fmla="*/ 23 h 134"/>
                  <a:gd name="T24" fmla="*/ 144 w 223"/>
                  <a:gd name="T25" fmla="*/ 13 h 134"/>
                  <a:gd name="T26" fmla="*/ 143 w 223"/>
                  <a:gd name="T27" fmla="*/ 0 h 134"/>
                  <a:gd name="T28" fmla="*/ 0 w 223"/>
                  <a:gd name="T29" fmla="*/ 0 h 134"/>
                  <a:gd name="T30" fmla="*/ 4 w 223"/>
                  <a:gd name="T31" fmla="*/ 8 h 134"/>
                  <a:gd name="T32" fmla="*/ 11 w 223"/>
                  <a:gd name="T33" fmla="*/ 19 h 134"/>
                  <a:gd name="T34" fmla="*/ 18 w 223"/>
                  <a:gd name="T35" fmla="*/ 28 h 134"/>
                  <a:gd name="T36" fmla="*/ 26 w 223"/>
                  <a:gd name="T37" fmla="*/ 38 h 134"/>
                  <a:gd name="T38" fmla="*/ 36 w 223"/>
                  <a:gd name="T39" fmla="*/ 48 h 134"/>
                  <a:gd name="T40" fmla="*/ 47 w 223"/>
                  <a:gd name="T41" fmla="*/ 58 h 134"/>
                  <a:gd name="T42" fmla="*/ 58 w 223"/>
                  <a:gd name="T43" fmla="*/ 67 h 134"/>
                  <a:gd name="T44" fmla="*/ 70 w 223"/>
                  <a:gd name="T45" fmla="*/ 76 h 134"/>
                  <a:gd name="T46" fmla="*/ 82 w 223"/>
                  <a:gd name="T47" fmla="*/ 86 h 134"/>
                  <a:gd name="T48" fmla="*/ 98 w 223"/>
                  <a:gd name="T49" fmla="*/ 97 h 134"/>
                  <a:gd name="T50" fmla="*/ 111 w 223"/>
                  <a:gd name="T51" fmla="*/ 104 h 134"/>
                  <a:gd name="T52" fmla="*/ 123 w 223"/>
                  <a:gd name="T53" fmla="*/ 110 h 134"/>
                  <a:gd name="T54" fmla="*/ 135 w 223"/>
                  <a:gd name="T55" fmla="*/ 115 h 134"/>
                  <a:gd name="T56" fmla="*/ 147 w 223"/>
                  <a:gd name="T57" fmla="*/ 120 h 134"/>
                  <a:gd name="T58" fmla="*/ 159 w 223"/>
                  <a:gd name="T59" fmla="*/ 124 h 134"/>
                  <a:gd name="T60" fmla="*/ 173 w 223"/>
                  <a:gd name="T61" fmla="*/ 127 h 134"/>
                  <a:gd name="T62" fmla="*/ 189 w 223"/>
                  <a:gd name="T63" fmla="*/ 130 h 134"/>
                  <a:gd name="T64" fmla="*/ 201 w 223"/>
                  <a:gd name="T65" fmla="*/ 131 h 134"/>
                  <a:gd name="T66" fmla="*/ 213 w 223"/>
                  <a:gd name="T67" fmla="*/ 132 h 134"/>
                  <a:gd name="T68" fmla="*/ 222 w 223"/>
                  <a:gd name="T69" fmla="*/ 133 h 134"/>
                  <a:gd name="T70" fmla="*/ 208 w 223"/>
                  <a:gd name="T71" fmla="*/ 120 h 1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23"/>
                  <a:gd name="T109" fmla="*/ 0 h 134"/>
                  <a:gd name="T110" fmla="*/ 223 w 223"/>
                  <a:gd name="T111" fmla="*/ 134 h 13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23" h="134">
                    <a:moveTo>
                      <a:pt x="208" y="120"/>
                    </a:moveTo>
                    <a:lnTo>
                      <a:pt x="196" y="108"/>
                    </a:lnTo>
                    <a:lnTo>
                      <a:pt x="188" y="100"/>
                    </a:lnTo>
                    <a:lnTo>
                      <a:pt x="182" y="93"/>
                    </a:lnTo>
                    <a:lnTo>
                      <a:pt x="176" y="86"/>
                    </a:lnTo>
                    <a:lnTo>
                      <a:pt x="170" y="78"/>
                    </a:lnTo>
                    <a:lnTo>
                      <a:pt x="164" y="71"/>
                    </a:lnTo>
                    <a:lnTo>
                      <a:pt x="159" y="63"/>
                    </a:lnTo>
                    <a:lnTo>
                      <a:pt x="154" y="53"/>
                    </a:lnTo>
                    <a:lnTo>
                      <a:pt x="150" y="43"/>
                    </a:lnTo>
                    <a:lnTo>
                      <a:pt x="146" y="33"/>
                    </a:lnTo>
                    <a:lnTo>
                      <a:pt x="144" y="23"/>
                    </a:lnTo>
                    <a:lnTo>
                      <a:pt x="144" y="13"/>
                    </a:lnTo>
                    <a:lnTo>
                      <a:pt x="143" y="0"/>
                    </a:lnTo>
                    <a:lnTo>
                      <a:pt x="0" y="0"/>
                    </a:lnTo>
                    <a:lnTo>
                      <a:pt x="4" y="8"/>
                    </a:lnTo>
                    <a:lnTo>
                      <a:pt x="11" y="19"/>
                    </a:lnTo>
                    <a:lnTo>
                      <a:pt x="18" y="28"/>
                    </a:lnTo>
                    <a:lnTo>
                      <a:pt x="26" y="38"/>
                    </a:lnTo>
                    <a:lnTo>
                      <a:pt x="36" y="48"/>
                    </a:lnTo>
                    <a:lnTo>
                      <a:pt x="47" y="58"/>
                    </a:lnTo>
                    <a:lnTo>
                      <a:pt x="58" y="67"/>
                    </a:lnTo>
                    <a:lnTo>
                      <a:pt x="70" y="76"/>
                    </a:lnTo>
                    <a:lnTo>
                      <a:pt x="82" y="86"/>
                    </a:lnTo>
                    <a:lnTo>
                      <a:pt x="98" y="97"/>
                    </a:lnTo>
                    <a:lnTo>
                      <a:pt x="111" y="104"/>
                    </a:lnTo>
                    <a:lnTo>
                      <a:pt x="123" y="110"/>
                    </a:lnTo>
                    <a:lnTo>
                      <a:pt x="135" y="115"/>
                    </a:lnTo>
                    <a:lnTo>
                      <a:pt x="147" y="120"/>
                    </a:lnTo>
                    <a:lnTo>
                      <a:pt x="159" y="124"/>
                    </a:lnTo>
                    <a:lnTo>
                      <a:pt x="173" y="127"/>
                    </a:lnTo>
                    <a:lnTo>
                      <a:pt x="189" y="130"/>
                    </a:lnTo>
                    <a:lnTo>
                      <a:pt x="201" y="131"/>
                    </a:lnTo>
                    <a:lnTo>
                      <a:pt x="213" y="132"/>
                    </a:lnTo>
                    <a:lnTo>
                      <a:pt x="222" y="133"/>
                    </a:lnTo>
                    <a:lnTo>
                      <a:pt x="208" y="12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65" name="Freeform 636" descr="50%"/>
              <p:cNvSpPr>
                <a:spLocks/>
              </p:cNvSpPr>
              <p:nvPr/>
            </p:nvSpPr>
            <p:spPr bwMode="auto">
              <a:xfrm>
                <a:off x="1206" y="3272"/>
                <a:ext cx="132" cy="2"/>
              </a:xfrm>
              <a:custGeom>
                <a:avLst/>
                <a:gdLst>
                  <a:gd name="T0" fmla="*/ 1 w 132"/>
                  <a:gd name="T1" fmla="*/ 0 h 2"/>
                  <a:gd name="T2" fmla="*/ 0 w 132"/>
                  <a:gd name="T3" fmla="*/ 0 h 2"/>
                  <a:gd name="T4" fmla="*/ 3 w 132"/>
                  <a:gd name="T5" fmla="*/ 1 h 2"/>
                  <a:gd name="T6" fmla="*/ 131 w 132"/>
                  <a:gd name="T7" fmla="*/ 1 h 2"/>
                  <a:gd name="T8" fmla="*/ 131 w 132"/>
                  <a:gd name="T9" fmla="*/ 0 h 2"/>
                  <a:gd name="T10" fmla="*/ 1 w 132"/>
                  <a:gd name="T11" fmla="*/ 0 h 2"/>
                  <a:gd name="T12" fmla="*/ 0 60000 65536"/>
                  <a:gd name="T13" fmla="*/ 0 60000 65536"/>
                  <a:gd name="T14" fmla="*/ 0 60000 65536"/>
                  <a:gd name="T15" fmla="*/ 0 60000 65536"/>
                  <a:gd name="T16" fmla="*/ 0 60000 65536"/>
                  <a:gd name="T17" fmla="*/ 0 60000 65536"/>
                  <a:gd name="T18" fmla="*/ 0 w 132"/>
                  <a:gd name="T19" fmla="*/ 0 h 2"/>
                  <a:gd name="T20" fmla="*/ 132 w 132"/>
                  <a:gd name="T21" fmla="*/ 2 h 2"/>
                </a:gdLst>
                <a:ahLst/>
                <a:cxnLst>
                  <a:cxn ang="T12">
                    <a:pos x="T0" y="T1"/>
                  </a:cxn>
                  <a:cxn ang="T13">
                    <a:pos x="T2" y="T3"/>
                  </a:cxn>
                  <a:cxn ang="T14">
                    <a:pos x="T4" y="T5"/>
                  </a:cxn>
                  <a:cxn ang="T15">
                    <a:pos x="T6" y="T7"/>
                  </a:cxn>
                  <a:cxn ang="T16">
                    <a:pos x="T8" y="T9"/>
                  </a:cxn>
                  <a:cxn ang="T17">
                    <a:pos x="T10" y="T11"/>
                  </a:cxn>
                </a:cxnLst>
                <a:rect l="T18" t="T19" r="T20" b="T21"/>
                <a:pathLst>
                  <a:path w="132" h="2">
                    <a:moveTo>
                      <a:pt x="1" y="0"/>
                    </a:moveTo>
                    <a:lnTo>
                      <a:pt x="0" y="0"/>
                    </a:lnTo>
                    <a:lnTo>
                      <a:pt x="3" y="1"/>
                    </a:lnTo>
                    <a:lnTo>
                      <a:pt x="131" y="1"/>
                    </a:lnTo>
                    <a:lnTo>
                      <a:pt x="131" y="0"/>
                    </a:lnTo>
                    <a:lnTo>
                      <a:pt x="1" y="0"/>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6431" name="Freeform 637" descr="50%"/>
            <p:cNvSpPr>
              <a:spLocks/>
            </p:cNvSpPr>
            <p:nvPr/>
          </p:nvSpPr>
          <p:spPr bwMode="auto">
            <a:xfrm>
              <a:off x="2400301" y="4064002"/>
              <a:ext cx="436563" cy="317500"/>
            </a:xfrm>
            <a:custGeom>
              <a:avLst/>
              <a:gdLst>
                <a:gd name="T0" fmla="*/ 0 w 275"/>
                <a:gd name="T1" fmla="*/ 0 h 200"/>
                <a:gd name="T2" fmla="*/ 11 w 275"/>
                <a:gd name="T3" fmla="*/ 19 h 200"/>
                <a:gd name="T4" fmla="*/ 24 w 275"/>
                <a:gd name="T5" fmla="*/ 41 h 200"/>
                <a:gd name="T6" fmla="*/ 41 w 275"/>
                <a:gd name="T7" fmla="*/ 62 h 200"/>
                <a:gd name="T8" fmla="*/ 57 w 275"/>
                <a:gd name="T9" fmla="*/ 81 h 200"/>
                <a:gd name="T10" fmla="*/ 78 w 275"/>
                <a:gd name="T11" fmla="*/ 102 h 200"/>
                <a:gd name="T12" fmla="*/ 99 w 275"/>
                <a:gd name="T13" fmla="*/ 124 h 200"/>
                <a:gd name="T14" fmla="*/ 116 w 275"/>
                <a:gd name="T15" fmla="*/ 140 h 200"/>
                <a:gd name="T16" fmla="*/ 135 w 275"/>
                <a:gd name="T17" fmla="*/ 156 h 200"/>
                <a:gd name="T18" fmla="*/ 154 w 275"/>
                <a:gd name="T19" fmla="*/ 167 h 200"/>
                <a:gd name="T20" fmla="*/ 176 w 275"/>
                <a:gd name="T21" fmla="*/ 178 h 200"/>
                <a:gd name="T22" fmla="*/ 197 w 275"/>
                <a:gd name="T23" fmla="*/ 187 h 200"/>
                <a:gd name="T24" fmla="*/ 219 w 275"/>
                <a:gd name="T25" fmla="*/ 194 h 200"/>
                <a:gd name="T26" fmla="*/ 242 w 275"/>
                <a:gd name="T27" fmla="*/ 198 h 200"/>
                <a:gd name="T28" fmla="*/ 263 w 275"/>
                <a:gd name="T29" fmla="*/ 199 h 200"/>
                <a:gd name="T30" fmla="*/ 274 w 275"/>
                <a:gd name="T31" fmla="*/ 197 h 200"/>
                <a:gd name="T32" fmla="*/ 261 w 275"/>
                <a:gd name="T33" fmla="*/ 183 h 200"/>
                <a:gd name="T34" fmla="*/ 246 w 275"/>
                <a:gd name="T35" fmla="*/ 165 h 200"/>
                <a:gd name="T36" fmla="*/ 231 w 275"/>
                <a:gd name="T37" fmla="*/ 148 h 200"/>
                <a:gd name="T38" fmla="*/ 216 w 275"/>
                <a:gd name="T39" fmla="*/ 128 h 200"/>
                <a:gd name="T40" fmla="*/ 203 w 275"/>
                <a:gd name="T41" fmla="*/ 107 h 200"/>
                <a:gd name="T42" fmla="*/ 192 w 275"/>
                <a:gd name="T43" fmla="*/ 88 h 200"/>
                <a:gd name="T44" fmla="*/ 185 w 275"/>
                <a:gd name="T45" fmla="*/ 69 h 200"/>
                <a:gd name="T46" fmla="*/ 178 w 275"/>
                <a:gd name="T47" fmla="*/ 41 h 200"/>
                <a:gd name="T48" fmla="*/ 178 w 275"/>
                <a:gd name="T49" fmla="*/ 18 h 200"/>
                <a:gd name="T50" fmla="*/ 178 w 275"/>
                <a:gd name="T51" fmla="*/ 2 h 200"/>
                <a:gd name="T52" fmla="*/ 0 w 275"/>
                <a:gd name="T53" fmla="*/ 0 h 20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75"/>
                <a:gd name="T82" fmla="*/ 0 h 200"/>
                <a:gd name="T83" fmla="*/ 275 w 275"/>
                <a:gd name="T84" fmla="*/ 200 h 20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75" h="200">
                  <a:moveTo>
                    <a:pt x="0" y="0"/>
                  </a:moveTo>
                  <a:lnTo>
                    <a:pt x="11" y="19"/>
                  </a:lnTo>
                  <a:lnTo>
                    <a:pt x="24" y="41"/>
                  </a:lnTo>
                  <a:lnTo>
                    <a:pt x="41" y="62"/>
                  </a:lnTo>
                  <a:lnTo>
                    <a:pt x="57" y="81"/>
                  </a:lnTo>
                  <a:lnTo>
                    <a:pt x="78" y="102"/>
                  </a:lnTo>
                  <a:lnTo>
                    <a:pt x="99" y="124"/>
                  </a:lnTo>
                  <a:lnTo>
                    <a:pt x="116" y="140"/>
                  </a:lnTo>
                  <a:lnTo>
                    <a:pt x="135" y="156"/>
                  </a:lnTo>
                  <a:lnTo>
                    <a:pt x="154" y="167"/>
                  </a:lnTo>
                  <a:lnTo>
                    <a:pt x="176" y="178"/>
                  </a:lnTo>
                  <a:lnTo>
                    <a:pt x="197" y="187"/>
                  </a:lnTo>
                  <a:lnTo>
                    <a:pt x="219" y="194"/>
                  </a:lnTo>
                  <a:lnTo>
                    <a:pt x="242" y="198"/>
                  </a:lnTo>
                  <a:lnTo>
                    <a:pt x="263" y="199"/>
                  </a:lnTo>
                  <a:lnTo>
                    <a:pt x="274" y="197"/>
                  </a:lnTo>
                  <a:lnTo>
                    <a:pt x="261" y="183"/>
                  </a:lnTo>
                  <a:lnTo>
                    <a:pt x="246" y="165"/>
                  </a:lnTo>
                  <a:lnTo>
                    <a:pt x="231" y="148"/>
                  </a:lnTo>
                  <a:lnTo>
                    <a:pt x="216" y="128"/>
                  </a:lnTo>
                  <a:lnTo>
                    <a:pt x="203" y="107"/>
                  </a:lnTo>
                  <a:lnTo>
                    <a:pt x="192" y="88"/>
                  </a:lnTo>
                  <a:lnTo>
                    <a:pt x="185" y="69"/>
                  </a:lnTo>
                  <a:lnTo>
                    <a:pt x="178" y="41"/>
                  </a:lnTo>
                  <a:lnTo>
                    <a:pt x="178" y="18"/>
                  </a:lnTo>
                  <a:lnTo>
                    <a:pt x="178" y="2"/>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32" name="Freeform 638" descr="50%"/>
            <p:cNvSpPr>
              <a:spLocks/>
            </p:cNvSpPr>
            <p:nvPr/>
          </p:nvSpPr>
          <p:spPr bwMode="auto">
            <a:xfrm>
              <a:off x="1462088" y="3286127"/>
              <a:ext cx="3713163" cy="1031875"/>
            </a:xfrm>
            <a:custGeom>
              <a:avLst/>
              <a:gdLst>
                <a:gd name="T0" fmla="*/ 26 w 2339"/>
                <a:gd name="T1" fmla="*/ 386 h 650"/>
                <a:gd name="T2" fmla="*/ 97 w 2339"/>
                <a:gd name="T3" fmla="*/ 360 h 650"/>
                <a:gd name="T4" fmla="*/ 205 w 2339"/>
                <a:gd name="T5" fmla="*/ 329 h 650"/>
                <a:gd name="T6" fmla="*/ 319 w 2339"/>
                <a:gd name="T7" fmla="*/ 306 h 650"/>
                <a:gd name="T8" fmla="*/ 432 w 2339"/>
                <a:gd name="T9" fmla="*/ 286 h 650"/>
                <a:gd name="T10" fmla="*/ 548 w 2339"/>
                <a:gd name="T11" fmla="*/ 265 h 650"/>
                <a:gd name="T12" fmla="*/ 643 w 2339"/>
                <a:gd name="T13" fmla="*/ 247 h 650"/>
                <a:gd name="T14" fmla="*/ 699 w 2339"/>
                <a:gd name="T15" fmla="*/ 218 h 650"/>
                <a:gd name="T16" fmla="*/ 753 w 2339"/>
                <a:gd name="T17" fmla="*/ 166 h 650"/>
                <a:gd name="T18" fmla="*/ 833 w 2339"/>
                <a:gd name="T19" fmla="*/ 91 h 650"/>
                <a:gd name="T20" fmla="*/ 915 w 2339"/>
                <a:gd name="T21" fmla="*/ 24 h 650"/>
                <a:gd name="T22" fmla="*/ 973 w 2339"/>
                <a:gd name="T23" fmla="*/ 79 h 650"/>
                <a:gd name="T24" fmla="*/ 1007 w 2339"/>
                <a:gd name="T25" fmla="*/ 193 h 650"/>
                <a:gd name="T26" fmla="*/ 1027 w 2339"/>
                <a:gd name="T27" fmla="*/ 238 h 650"/>
                <a:gd name="T28" fmla="*/ 1162 w 2339"/>
                <a:gd name="T29" fmla="*/ 260 h 650"/>
                <a:gd name="T30" fmla="*/ 1298 w 2339"/>
                <a:gd name="T31" fmla="*/ 284 h 650"/>
                <a:gd name="T32" fmla="*/ 1401 w 2339"/>
                <a:gd name="T33" fmla="*/ 284 h 650"/>
                <a:gd name="T34" fmla="*/ 1510 w 2339"/>
                <a:gd name="T35" fmla="*/ 263 h 650"/>
                <a:gd name="T36" fmla="*/ 1593 w 2339"/>
                <a:gd name="T37" fmla="*/ 317 h 650"/>
                <a:gd name="T38" fmla="*/ 1675 w 2339"/>
                <a:gd name="T39" fmla="*/ 340 h 650"/>
                <a:gd name="T40" fmla="*/ 1779 w 2339"/>
                <a:gd name="T41" fmla="*/ 339 h 650"/>
                <a:gd name="T42" fmla="*/ 1888 w 2339"/>
                <a:gd name="T43" fmla="*/ 300 h 650"/>
                <a:gd name="T44" fmla="*/ 2009 w 2339"/>
                <a:gd name="T45" fmla="*/ 204 h 650"/>
                <a:gd name="T46" fmla="*/ 2151 w 2339"/>
                <a:gd name="T47" fmla="*/ 94 h 650"/>
                <a:gd name="T48" fmla="*/ 2293 w 2339"/>
                <a:gd name="T49" fmla="*/ 49 h 650"/>
                <a:gd name="T50" fmla="*/ 2299 w 2339"/>
                <a:gd name="T51" fmla="*/ 87 h 650"/>
                <a:gd name="T52" fmla="*/ 2231 w 2339"/>
                <a:gd name="T53" fmla="*/ 166 h 650"/>
                <a:gd name="T54" fmla="*/ 2151 w 2339"/>
                <a:gd name="T55" fmla="*/ 244 h 650"/>
                <a:gd name="T56" fmla="*/ 2100 w 2339"/>
                <a:gd name="T57" fmla="*/ 322 h 650"/>
                <a:gd name="T58" fmla="*/ 2100 w 2339"/>
                <a:gd name="T59" fmla="*/ 403 h 650"/>
                <a:gd name="T60" fmla="*/ 2157 w 2339"/>
                <a:gd name="T61" fmla="*/ 486 h 650"/>
                <a:gd name="T62" fmla="*/ 2227 w 2339"/>
                <a:gd name="T63" fmla="*/ 549 h 650"/>
                <a:gd name="T64" fmla="*/ 2291 w 2339"/>
                <a:gd name="T65" fmla="*/ 599 h 650"/>
                <a:gd name="T66" fmla="*/ 2293 w 2339"/>
                <a:gd name="T67" fmla="*/ 624 h 650"/>
                <a:gd name="T68" fmla="*/ 2205 w 2339"/>
                <a:gd name="T69" fmla="*/ 622 h 650"/>
                <a:gd name="T70" fmla="*/ 2126 w 2339"/>
                <a:gd name="T71" fmla="*/ 603 h 650"/>
                <a:gd name="T72" fmla="*/ 2052 w 2339"/>
                <a:gd name="T73" fmla="*/ 567 h 650"/>
                <a:gd name="T74" fmla="*/ 1929 w 2339"/>
                <a:gd name="T75" fmla="*/ 494 h 650"/>
                <a:gd name="T76" fmla="*/ 1779 w 2339"/>
                <a:gd name="T77" fmla="*/ 483 h 650"/>
                <a:gd name="T78" fmla="*/ 1596 w 2339"/>
                <a:gd name="T79" fmla="*/ 503 h 650"/>
                <a:gd name="T80" fmla="*/ 1481 w 2339"/>
                <a:gd name="T81" fmla="*/ 546 h 650"/>
                <a:gd name="T82" fmla="*/ 1443 w 2339"/>
                <a:gd name="T83" fmla="*/ 596 h 650"/>
                <a:gd name="T84" fmla="*/ 1279 w 2339"/>
                <a:gd name="T85" fmla="*/ 592 h 650"/>
                <a:gd name="T86" fmla="*/ 1143 w 2339"/>
                <a:gd name="T87" fmla="*/ 633 h 650"/>
                <a:gd name="T88" fmla="*/ 633 w 2339"/>
                <a:gd name="T89" fmla="*/ 649 h 650"/>
                <a:gd name="T90" fmla="*/ 341 w 2339"/>
                <a:gd name="T91" fmla="*/ 621 h 650"/>
                <a:gd name="T92" fmla="*/ 84 w 2339"/>
                <a:gd name="T93" fmla="*/ 540 h 650"/>
                <a:gd name="T94" fmla="*/ 84 w 2339"/>
                <a:gd name="T95" fmla="*/ 498 h 650"/>
                <a:gd name="T96" fmla="*/ 27 w 2339"/>
                <a:gd name="T97" fmla="*/ 448 h 650"/>
                <a:gd name="T98" fmla="*/ 5 w 2339"/>
                <a:gd name="T99" fmla="*/ 414 h 65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339"/>
                <a:gd name="T151" fmla="*/ 0 h 650"/>
                <a:gd name="T152" fmla="*/ 2339 w 2339"/>
                <a:gd name="T153" fmla="*/ 650 h 65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339" h="650">
                  <a:moveTo>
                    <a:pt x="0" y="402"/>
                  </a:moveTo>
                  <a:lnTo>
                    <a:pt x="8" y="396"/>
                  </a:lnTo>
                  <a:lnTo>
                    <a:pt x="26" y="386"/>
                  </a:lnTo>
                  <a:lnTo>
                    <a:pt x="53" y="375"/>
                  </a:lnTo>
                  <a:lnTo>
                    <a:pt x="73" y="369"/>
                  </a:lnTo>
                  <a:lnTo>
                    <a:pt x="97" y="360"/>
                  </a:lnTo>
                  <a:lnTo>
                    <a:pt x="134" y="348"/>
                  </a:lnTo>
                  <a:lnTo>
                    <a:pt x="170" y="338"/>
                  </a:lnTo>
                  <a:lnTo>
                    <a:pt x="205" y="329"/>
                  </a:lnTo>
                  <a:lnTo>
                    <a:pt x="240" y="320"/>
                  </a:lnTo>
                  <a:lnTo>
                    <a:pt x="278" y="313"/>
                  </a:lnTo>
                  <a:lnTo>
                    <a:pt x="319" y="306"/>
                  </a:lnTo>
                  <a:lnTo>
                    <a:pt x="360" y="298"/>
                  </a:lnTo>
                  <a:lnTo>
                    <a:pt x="396" y="292"/>
                  </a:lnTo>
                  <a:lnTo>
                    <a:pt x="432" y="286"/>
                  </a:lnTo>
                  <a:lnTo>
                    <a:pt x="464" y="280"/>
                  </a:lnTo>
                  <a:lnTo>
                    <a:pt x="510" y="271"/>
                  </a:lnTo>
                  <a:lnTo>
                    <a:pt x="548" y="265"/>
                  </a:lnTo>
                  <a:lnTo>
                    <a:pt x="584" y="259"/>
                  </a:lnTo>
                  <a:lnTo>
                    <a:pt x="615" y="254"/>
                  </a:lnTo>
                  <a:lnTo>
                    <a:pt x="643" y="247"/>
                  </a:lnTo>
                  <a:lnTo>
                    <a:pt x="667" y="237"/>
                  </a:lnTo>
                  <a:lnTo>
                    <a:pt x="683" y="229"/>
                  </a:lnTo>
                  <a:lnTo>
                    <a:pt x="699" y="218"/>
                  </a:lnTo>
                  <a:lnTo>
                    <a:pt x="715" y="204"/>
                  </a:lnTo>
                  <a:lnTo>
                    <a:pt x="732" y="186"/>
                  </a:lnTo>
                  <a:lnTo>
                    <a:pt x="753" y="166"/>
                  </a:lnTo>
                  <a:lnTo>
                    <a:pt x="779" y="140"/>
                  </a:lnTo>
                  <a:lnTo>
                    <a:pt x="804" y="116"/>
                  </a:lnTo>
                  <a:lnTo>
                    <a:pt x="833" y="91"/>
                  </a:lnTo>
                  <a:lnTo>
                    <a:pt x="858" y="67"/>
                  </a:lnTo>
                  <a:lnTo>
                    <a:pt x="886" y="46"/>
                  </a:lnTo>
                  <a:lnTo>
                    <a:pt x="915" y="24"/>
                  </a:lnTo>
                  <a:lnTo>
                    <a:pt x="950" y="0"/>
                  </a:lnTo>
                  <a:lnTo>
                    <a:pt x="961" y="42"/>
                  </a:lnTo>
                  <a:lnTo>
                    <a:pt x="973" y="79"/>
                  </a:lnTo>
                  <a:lnTo>
                    <a:pt x="987" y="118"/>
                  </a:lnTo>
                  <a:lnTo>
                    <a:pt x="999" y="159"/>
                  </a:lnTo>
                  <a:lnTo>
                    <a:pt x="1007" y="193"/>
                  </a:lnTo>
                  <a:lnTo>
                    <a:pt x="1004" y="214"/>
                  </a:lnTo>
                  <a:lnTo>
                    <a:pt x="991" y="233"/>
                  </a:lnTo>
                  <a:lnTo>
                    <a:pt x="1027" y="238"/>
                  </a:lnTo>
                  <a:lnTo>
                    <a:pt x="1064" y="244"/>
                  </a:lnTo>
                  <a:lnTo>
                    <a:pt x="1111" y="252"/>
                  </a:lnTo>
                  <a:lnTo>
                    <a:pt x="1162" y="260"/>
                  </a:lnTo>
                  <a:lnTo>
                    <a:pt x="1215" y="270"/>
                  </a:lnTo>
                  <a:lnTo>
                    <a:pt x="1255" y="278"/>
                  </a:lnTo>
                  <a:lnTo>
                    <a:pt x="1298" y="284"/>
                  </a:lnTo>
                  <a:lnTo>
                    <a:pt x="1339" y="288"/>
                  </a:lnTo>
                  <a:lnTo>
                    <a:pt x="1374" y="291"/>
                  </a:lnTo>
                  <a:lnTo>
                    <a:pt x="1401" y="284"/>
                  </a:lnTo>
                  <a:lnTo>
                    <a:pt x="1426" y="271"/>
                  </a:lnTo>
                  <a:lnTo>
                    <a:pt x="1452" y="254"/>
                  </a:lnTo>
                  <a:lnTo>
                    <a:pt x="1510" y="263"/>
                  </a:lnTo>
                  <a:lnTo>
                    <a:pt x="1572" y="278"/>
                  </a:lnTo>
                  <a:lnTo>
                    <a:pt x="1625" y="287"/>
                  </a:lnTo>
                  <a:lnTo>
                    <a:pt x="1593" y="317"/>
                  </a:lnTo>
                  <a:lnTo>
                    <a:pt x="1613" y="324"/>
                  </a:lnTo>
                  <a:lnTo>
                    <a:pt x="1643" y="333"/>
                  </a:lnTo>
                  <a:lnTo>
                    <a:pt x="1675" y="340"/>
                  </a:lnTo>
                  <a:lnTo>
                    <a:pt x="1711" y="345"/>
                  </a:lnTo>
                  <a:lnTo>
                    <a:pt x="1744" y="342"/>
                  </a:lnTo>
                  <a:lnTo>
                    <a:pt x="1779" y="339"/>
                  </a:lnTo>
                  <a:lnTo>
                    <a:pt x="1816" y="332"/>
                  </a:lnTo>
                  <a:lnTo>
                    <a:pt x="1854" y="320"/>
                  </a:lnTo>
                  <a:lnTo>
                    <a:pt x="1888" y="300"/>
                  </a:lnTo>
                  <a:lnTo>
                    <a:pt x="1934" y="270"/>
                  </a:lnTo>
                  <a:lnTo>
                    <a:pt x="1966" y="243"/>
                  </a:lnTo>
                  <a:lnTo>
                    <a:pt x="2009" y="204"/>
                  </a:lnTo>
                  <a:lnTo>
                    <a:pt x="2054" y="159"/>
                  </a:lnTo>
                  <a:lnTo>
                    <a:pt x="2107" y="122"/>
                  </a:lnTo>
                  <a:lnTo>
                    <a:pt x="2151" y="94"/>
                  </a:lnTo>
                  <a:lnTo>
                    <a:pt x="2197" y="71"/>
                  </a:lnTo>
                  <a:lnTo>
                    <a:pt x="2240" y="56"/>
                  </a:lnTo>
                  <a:lnTo>
                    <a:pt x="2293" y="49"/>
                  </a:lnTo>
                  <a:lnTo>
                    <a:pt x="2338" y="52"/>
                  </a:lnTo>
                  <a:lnTo>
                    <a:pt x="2315" y="71"/>
                  </a:lnTo>
                  <a:lnTo>
                    <a:pt x="2299" y="87"/>
                  </a:lnTo>
                  <a:lnTo>
                    <a:pt x="2291" y="100"/>
                  </a:lnTo>
                  <a:lnTo>
                    <a:pt x="2257" y="145"/>
                  </a:lnTo>
                  <a:lnTo>
                    <a:pt x="2231" y="166"/>
                  </a:lnTo>
                  <a:lnTo>
                    <a:pt x="2200" y="189"/>
                  </a:lnTo>
                  <a:lnTo>
                    <a:pt x="2173" y="217"/>
                  </a:lnTo>
                  <a:lnTo>
                    <a:pt x="2151" y="244"/>
                  </a:lnTo>
                  <a:lnTo>
                    <a:pt x="2132" y="271"/>
                  </a:lnTo>
                  <a:lnTo>
                    <a:pt x="2114" y="299"/>
                  </a:lnTo>
                  <a:lnTo>
                    <a:pt x="2100" y="322"/>
                  </a:lnTo>
                  <a:lnTo>
                    <a:pt x="2092" y="347"/>
                  </a:lnTo>
                  <a:lnTo>
                    <a:pt x="2089" y="375"/>
                  </a:lnTo>
                  <a:lnTo>
                    <a:pt x="2100" y="403"/>
                  </a:lnTo>
                  <a:lnTo>
                    <a:pt x="2114" y="434"/>
                  </a:lnTo>
                  <a:lnTo>
                    <a:pt x="2134" y="460"/>
                  </a:lnTo>
                  <a:lnTo>
                    <a:pt x="2157" y="486"/>
                  </a:lnTo>
                  <a:lnTo>
                    <a:pt x="2178" y="507"/>
                  </a:lnTo>
                  <a:lnTo>
                    <a:pt x="2202" y="526"/>
                  </a:lnTo>
                  <a:lnTo>
                    <a:pt x="2227" y="549"/>
                  </a:lnTo>
                  <a:lnTo>
                    <a:pt x="2256" y="571"/>
                  </a:lnTo>
                  <a:lnTo>
                    <a:pt x="2273" y="586"/>
                  </a:lnTo>
                  <a:lnTo>
                    <a:pt x="2291" y="599"/>
                  </a:lnTo>
                  <a:lnTo>
                    <a:pt x="2308" y="610"/>
                  </a:lnTo>
                  <a:lnTo>
                    <a:pt x="2320" y="623"/>
                  </a:lnTo>
                  <a:lnTo>
                    <a:pt x="2293" y="624"/>
                  </a:lnTo>
                  <a:lnTo>
                    <a:pt x="2261" y="624"/>
                  </a:lnTo>
                  <a:lnTo>
                    <a:pt x="2231" y="625"/>
                  </a:lnTo>
                  <a:lnTo>
                    <a:pt x="2205" y="622"/>
                  </a:lnTo>
                  <a:lnTo>
                    <a:pt x="2173" y="618"/>
                  </a:lnTo>
                  <a:lnTo>
                    <a:pt x="2149" y="611"/>
                  </a:lnTo>
                  <a:lnTo>
                    <a:pt x="2126" y="603"/>
                  </a:lnTo>
                  <a:lnTo>
                    <a:pt x="2103" y="593"/>
                  </a:lnTo>
                  <a:lnTo>
                    <a:pt x="2076" y="581"/>
                  </a:lnTo>
                  <a:lnTo>
                    <a:pt x="2052" y="567"/>
                  </a:lnTo>
                  <a:lnTo>
                    <a:pt x="2006" y="537"/>
                  </a:lnTo>
                  <a:lnTo>
                    <a:pt x="1974" y="518"/>
                  </a:lnTo>
                  <a:lnTo>
                    <a:pt x="1929" y="494"/>
                  </a:lnTo>
                  <a:lnTo>
                    <a:pt x="1886" y="488"/>
                  </a:lnTo>
                  <a:lnTo>
                    <a:pt x="1840" y="490"/>
                  </a:lnTo>
                  <a:lnTo>
                    <a:pt x="1779" y="483"/>
                  </a:lnTo>
                  <a:lnTo>
                    <a:pt x="1722" y="490"/>
                  </a:lnTo>
                  <a:lnTo>
                    <a:pt x="1660" y="492"/>
                  </a:lnTo>
                  <a:lnTo>
                    <a:pt x="1596" y="503"/>
                  </a:lnTo>
                  <a:lnTo>
                    <a:pt x="1529" y="518"/>
                  </a:lnTo>
                  <a:lnTo>
                    <a:pt x="1489" y="533"/>
                  </a:lnTo>
                  <a:lnTo>
                    <a:pt x="1481" y="546"/>
                  </a:lnTo>
                  <a:lnTo>
                    <a:pt x="1489" y="559"/>
                  </a:lnTo>
                  <a:lnTo>
                    <a:pt x="1521" y="578"/>
                  </a:lnTo>
                  <a:lnTo>
                    <a:pt x="1443" y="596"/>
                  </a:lnTo>
                  <a:lnTo>
                    <a:pt x="1333" y="623"/>
                  </a:lnTo>
                  <a:lnTo>
                    <a:pt x="1309" y="604"/>
                  </a:lnTo>
                  <a:lnTo>
                    <a:pt x="1279" y="592"/>
                  </a:lnTo>
                  <a:lnTo>
                    <a:pt x="1250" y="584"/>
                  </a:lnTo>
                  <a:lnTo>
                    <a:pt x="1204" y="583"/>
                  </a:lnTo>
                  <a:lnTo>
                    <a:pt x="1143" y="633"/>
                  </a:lnTo>
                  <a:lnTo>
                    <a:pt x="1092" y="596"/>
                  </a:lnTo>
                  <a:lnTo>
                    <a:pt x="709" y="646"/>
                  </a:lnTo>
                  <a:lnTo>
                    <a:pt x="633" y="649"/>
                  </a:lnTo>
                  <a:lnTo>
                    <a:pt x="562" y="644"/>
                  </a:lnTo>
                  <a:lnTo>
                    <a:pt x="489" y="638"/>
                  </a:lnTo>
                  <a:lnTo>
                    <a:pt x="341" y="621"/>
                  </a:lnTo>
                  <a:lnTo>
                    <a:pt x="208" y="589"/>
                  </a:lnTo>
                  <a:lnTo>
                    <a:pt x="135" y="564"/>
                  </a:lnTo>
                  <a:lnTo>
                    <a:pt x="84" y="540"/>
                  </a:lnTo>
                  <a:lnTo>
                    <a:pt x="138" y="530"/>
                  </a:lnTo>
                  <a:lnTo>
                    <a:pt x="105" y="512"/>
                  </a:lnTo>
                  <a:lnTo>
                    <a:pt x="84" y="498"/>
                  </a:lnTo>
                  <a:lnTo>
                    <a:pt x="47" y="468"/>
                  </a:lnTo>
                  <a:lnTo>
                    <a:pt x="38" y="460"/>
                  </a:lnTo>
                  <a:lnTo>
                    <a:pt x="27" y="448"/>
                  </a:lnTo>
                  <a:lnTo>
                    <a:pt x="19" y="439"/>
                  </a:lnTo>
                  <a:lnTo>
                    <a:pt x="13" y="424"/>
                  </a:lnTo>
                  <a:lnTo>
                    <a:pt x="5" y="414"/>
                  </a:lnTo>
                  <a:lnTo>
                    <a:pt x="0" y="402"/>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6433" name="Group 639"/>
            <p:cNvGrpSpPr>
              <a:grpSpLocks/>
            </p:cNvGrpSpPr>
            <p:nvPr/>
          </p:nvGrpSpPr>
          <p:grpSpPr bwMode="auto">
            <a:xfrm>
              <a:off x="1781176" y="3952877"/>
              <a:ext cx="90488" cy="80963"/>
              <a:chOff x="360" y="2380"/>
              <a:chExt cx="57" cy="51"/>
            </a:xfrm>
          </p:grpSpPr>
          <p:sp>
            <p:nvSpPr>
              <p:cNvPr id="16462" name="Oval 640" descr="50%"/>
              <p:cNvSpPr>
                <a:spLocks noChangeArrowheads="1"/>
              </p:cNvSpPr>
              <p:nvPr/>
            </p:nvSpPr>
            <p:spPr bwMode="auto">
              <a:xfrm>
                <a:off x="360" y="2380"/>
                <a:ext cx="57" cy="51"/>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6463" name="Arc 641" descr="50%"/>
              <p:cNvSpPr>
                <a:spLocks/>
              </p:cNvSpPr>
              <p:nvPr/>
            </p:nvSpPr>
            <p:spPr bwMode="auto">
              <a:xfrm>
                <a:off x="371" y="2386"/>
                <a:ext cx="42" cy="38"/>
              </a:xfrm>
              <a:custGeom>
                <a:avLst/>
                <a:gdLst>
                  <a:gd name="T0" fmla="*/ 0 w 43200"/>
                  <a:gd name="T1" fmla="*/ 0 h 42819"/>
                  <a:gd name="T2" fmla="*/ 0 w 43200"/>
                  <a:gd name="T3" fmla="*/ 0 h 42819"/>
                  <a:gd name="T4" fmla="*/ 0 w 43200"/>
                  <a:gd name="T5" fmla="*/ 0 h 42819"/>
                  <a:gd name="T6" fmla="*/ 0 60000 65536"/>
                  <a:gd name="T7" fmla="*/ 0 60000 65536"/>
                  <a:gd name="T8" fmla="*/ 0 60000 65536"/>
                  <a:gd name="T9" fmla="*/ 0 w 43200"/>
                  <a:gd name="T10" fmla="*/ 0 h 42819"/>
                  <a:gd name="T11" fmla="*/ 43200 w 43200"/>
                  <a:gd name="T12" fmla="*/ 42819 h 42819"/>
                </a:gdLst>
                <a:ahLst/>
                <a:cxnLst>
                  <a:cxn ang="T6">
                    <a:pos x="T0" y="T1"/>
                  </a:cxn>
                  <a:cxn ang="T7">
                    <a:pos x="T2" y="T3"/>
                  </a:cxn>
                  <a:cxn ang="T8">
                    <a:pos x="T4" y="T5"/>
                  </a:cxn>
                </a:cxnLst>
                <a:rect l="T9" t="T10" r="T11" b="T12"/>
                <a:pathLst>
                  <a:path w="43200" h="42819" fill="none" extrusionOk="0">
                    <a:moveTo>
                      <a:pt x="36091" y="5202"/>
                    </a:moveTo>
                    <a:cubicBezTo>
                      <a:pt x="40617" y="9296"/>
                      <a:pt x="43200" y="15115"/>
                      <a:pt x="43200" y="21219"/>
                    </a:cubicBezTo>
                    <a:cubicBezTo>
                      <a:pt x="43200" y="33148"/>
                      <a:pt x="33529" y="42819"/>
                      <a:pt x="21600" y="42819"/>
                    </a:cubicBezTo>
                    <a:cubicBezTo>
                      <a:pt x="9670" y="42819"/>
                      <a:pt x="0" y="33148"/>
                      <a:pt x="0" y="21219"/>
                    </a:cubicBezTo>
                    <a:cubicBezTo>
                      <a:pt x="-1" y="10848"/>
                      <a:pt x="7370" y="1941"/>
                      <a:pt x="17558" y="0"/>
                    </a:cubicBezTo>
                  </a:path>
                  <a:path w="43200" h="42819" stroke="0" extrusionOk="0">
                    <a:moveTo>
                      <a:pt x="36091" y="5202"/>
                    </a:moveTo>
                    <a:cubicBezTo>
                      <a:pt x="40617" y="9296"/>
                      <a:pt x="43200" y="15115"/>
                      <a:pt x="43200" y="21219"/>
                    </a:cubicBezTo>
                    <a:cubicBezTo>
                      <a:pt x="43200" y="33148"/>
                      <a:pt x="33529" y="42819"/>
                      <a:pt x="21600" y="42819"/>
                    </a:cubicBezTo>
                    <a:cubicBezTo>
                      <a:pt x="9670" y="42819"/>
                      <a:pt x="0" y="33148"/>
                      <a:pt x="0" y="21219"/>
                    </a:cubicBezTo>
                    <a:cubicBezTo>
                      <a:pt x="-1" y="10848"/>
                      <a:pt x="7370" y="1941"/>
                      <a:pt x="17558" y="0"/>
                    </a:cubicBezTo>
                    <a:lnTo>
                      <a:pt x="21600" y="21219"/>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6434" name="Group 642"/>
            <p:cNvGrpSpPr>
              <a:grpSpLocks/>
            </p:cNvGrpSpPr>
            <p:nvPr/>
          </p:nvGrpSpPr>
          <p:grpSpPr bwMode="auto">
            <a:xfrm>
              <a:off x="2008188" y="4032252"/>
              <a:ext cx="242888" cy="180975"/>
              <a:chOff x="503" y="2430"/>
              <a:chExt cx="153" cy="114"/>
            </a:xfrm>
          </p:grpSpPr>
          <p:sp>
            <p:nvSpPr>
              <p:cNvPr id="16457" name="Arc 643" descr="50%"/>
              <p:cNvSpPr>
                <a:spLocks/>
              </p:cNvSpPr>
              <p:nvPr/>
            </p:nvSpPr>
            <p:spPr bwMode="auto">
              <a:xfrm>
                <a:off x="535" y="2430"/>
                <a:ext cx="22" cy="114"/>
              </a:xfrm>
              <a:custGeom>
                <a:avLst/>
                <a:gdLst>
                  <a:gd name="T0" fmla="*/ 0 w 25027"/>
                  <a:gd name="T1" fmla="*/ 0 h 43200"/>
                  <a:gd name="T2" fmla="*/ 0 w 25027"/>
                  <a:gd name="T3" fmla="*/ 0 h 43200"/>
                  <a:gd name="T4" fmla="*/ 0 w 25027"/>
                  <a:gd name="T5" fmla="*/ 0 h 43200"/>
                  <a:gd name="T6" fmla="*/ 0 60000 65536"/>
                  <a:gd name="T7" fmla="*/ 0 60000 65536"/>
                  <a:gd name="T8" fmla="*/ 0 60000 65536"/>
                  <a:gd name="T9" fmla="*/ 0 w 25027"/>
                  <a:gd name="T10" fmla="*/ 0 h 43200"/>
                  <a:gd name="T11" fmla="*/ 25027 w 25027"/>
                  <a:gd name="T12" fmla="*/ 43200 h 43200"/>
                </a:gdLst>
                <a:ahLst/>
                <a:cxnLst>
                  <a:cxn ang="T6">
                    <a:pos x="T0" y="T1"/>
                  </a:cxn>
                  <a:cxn ang="T7">
                    <a:pos x="T2" y="T3"/>
                  </a:cxn>
                  <a:cxn ang="T8">
                    <a:pos x="T4" y="T5"/>
                  </a:cxn>
                </a:cxnLst>
                <a:rect l="T9" t="T10" r="T11" b="T12"/>
                <a:pathLst>
                  <a:path w="25027" h="43200" fill="none" extrusionOk="0">
                    <a:moveTo>
                      <a:pt x="2291" y="29"/>
                    </a:moveTo>
                    <a:cubicBezTo>
                      <a:pt x="2670" y="9"/>
                      <a:pt x="3048" y="-1"/>
                      <a:pt x="3427" y="0"/>
                    </a:cubicBezTo>
                    <a:cubicBezTo>
                      <a:pt x="15356" y="0"/>
                      <a:pt x="25027" y="9670"/>
                      <a:pt x="25027" y="21600"/>
                    </a:cubicBezTo>
                    <a:cubicBezTo>
                      <a:pt x="25027" y="33529"/>
                      <a:pt x="15356" y="43200"/>
                      <a:pt x="3427" y="43200"/>
                    </a:cubicBezTo>
                    <a:cubicBezTo>
                      <a:pt x="2279" y="43200"/>
                      <a:pt x="1133" y="43108"/>
                      <a:pt x="-1" y="42926"/>
                    </a:cubicBezTo>
                  </a:path>
                  <a:path w="25027" h="43200" stroke="0" extrusionOk="0">
                    <a:moveTo>
                      <a:pt x="2291" y="29"/>
                    </a:moveTo>
                    <a:cubicBezTo>
                      <a:pt x="2670" y="9"/>
                      <a:pt x="3048" y="-1"/>
                      <a:pt x="3427" y="0"/>
                    </a:cubicBezTo>
                    <a:cubicBezTo>
                      <a:pt x="15356" y="0"/>
                      <a:pt x="25027" y="9670"/>
                      <a:pt x="25027" y="21600"/>
                    </a:cubicBezTo>
                    <a:cubicBezTo>
                      <a:pt x="25027" y="33529"/>
                      <a:pt x="15356" y="43200"/>
                      <a:pt x="3427" y="43200"/>
                    </a:cubicBezTo>
                    <a:cubicBezTo>
                      <a:pt x="2279" y="43200"/>
                      <a:pt x="1133" y="43108"/>
                      <a:pt x="-1" y="42926"/>
                    </a:cubicBezTo>
                    <a:lnTo>
                      <a:pt x="3427"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58" name="Arc 644" descr="50%"/>
              <p:cNvSpPr>
                <a:spLocks/>
              </p:cNvSpPr>
              <p:nvPr/>
            </p:nvSpPr>
            <p:spPr bwMode="auto">
              <a:xfrm>
                <a:off x="503" y="2430"/>
                <a:ext cx="26" cy="114"/>
              </a:xfrm>
              <a:custGeom>
                <a:avLst/>
                <a:gdLst>
                  <a:gd name="T0" fmla="*/ 0 w 27870"/>
                  <a:gd name="T1" fmla="*/ 0 h 43200"/>
                  <a:gd name="T2" fmla="*/ 0 w 27870"/>
                  <a:gd name="T3" fmla="*/ 0 h 43200"/>
                  <a:gd name="T4" fmla="*/ 0 w 27870"/>
                  <a:gd name="T5" fmla="*/ 0 h 43200"/>
                  <a:gd name="T6" fmla="*/ 0 60000 65536"/>
                  <a:gd name="T7" fmla="*/ 0 60000 65536"/>
                  <a:gd name="T8" fmla="*/ 0 60000 65536"/>
                  <a:gd name="T9" fmla="*/ 0 w 27870"/>
                  <a:gd name="T10" fmla="*/ 0 h 43200"/>
                  <a:gd name="T11" fmla="*/ 27870 w 27870"/>
                  <a:gd name="T12" fmla="*/ 43200 h 43200"/>
                </a:gdLst>
                <a:ahLst/>
                <a:cxnLst>
                  <a:cxn ang="T6">
                    <a:pos x="T0" y="T1"/>
                  </a:cxn>
                  <a:cxn ang="T7">
                    <a:pos x="T2" y="T3"/>
                  </a:cxn>
                  <a:cxn ang="T8">
                    <a:pos x="T4" y="T5"/>
                  </a:cxn>
                </a:cxnLst>
                <a:rect l="T9" t="T10" r="T11" b="T12"/>
                <a:pathLst>
                  <a:path w="27870" h="43200" fill="none" extrusionOk="0">
                    <a:moveTo>
                      <a:pt x="5217" y="25"/>
                    </a:moveTo>
                    <a:cubicBezTo>
                      <a:pt x="5568" y="8"/>
                      <a:pt x="5919" y="-1"/>
                      <a:pt x="6270" y="0"/>
                    </a:cubicBezTo>
                    <a:cubicBezTo>
                      <a:pt x="18199" y="0"/>
                      <a:pt x="27870" y="9670"/>
                      <a:pt x="27870" y="21600"/>
                    </a:cubicBezTo>
                    <a:cubicBezTo>
                      <a:pt x="27870" y="33529"/>
                      <a:pt x="18199" y="43200"/>
                      <a:pt x="6270" y="43200"/>
                    </a:cubicBezTo>
                    <a:cubicBezTo>
                      <a:pt x="4145" y="43200"/>
                      <a:pt x="2032" y="42886"/>
                      <a:pt x="0" y="42269"/>
                    </a:cubicBezTo>
                  </a:path>
                  <a:path w="27870" h="43200" stroke="0" extrusionOk="0">
                    <a:moveTo>
                      <a:pt x="5217" y="25"/>
                    </a:moveTo>
                    <a:cubicBezTo>
                      <a:pt x="5568" y="8"/>
                      <a:pt x="5919" y="-1"/>
                      <a:pt x="6270" y="0"/>
                    </a:cubicBezTo>
                    <a:cubicBezTo>
                      <a:pt x="18199" y="0"/>
                      <a:pt x="27870" y="9670"/>
                      <a:pt x="27870" y="21600"/>
                    </a:cubicBezTo>
                    <a:cubicBezTo>
                      <a:pt x="27870" y="33529"/>
                      <a:pt x="18199" y="43200"/>
                      <a:pt x="6270" y="43200"/>
                    </a:cubicBezTo>
                    <a:cubicBezTo>
                      <a:pt x="4145" y="43200"/>
                      <a:pt x="2032" y="42886"/>
                      <a:pt x="0" y="42269"/>
                    </a:cubicBezTo>
                    <a:lnTo>
                      <a:pt x="627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59" name="Arc 645" descr="50%"/>
              <p:cNvSpPr>
                <a:spLocks/>
              </p:cNvSpPr>
              <p:nvPr/>
            </p:nvSpPr>
            <p:spPr bwMode="auto">
              <a:xfrm>
                <a:off x="567" y="2430"/>
                <a:ext cx="23" cy="114"/>
              </a:xfrm>
              <a:custGeom>
                <a:avLst/>
                <a:gdLst>
                  <a:gd name="T0" fmla="*/ 0 w 24942"/>
                  <a:gd name="T1" fmla="*/ 0 h 43200"/>
                  <a:gd name="T2" fmla="*/ 0 w 24942"/>
                  <a:gd name="T3" fmla="*/ 0 h 43200"/>
                  <a:gd name="T4" fmla="*/ 0 w 24942"/>
                  <a:gd name="T5" fmla="*/ 0 h 43200"/>
                  <a:gd name="T6" fmla="*/ 0 60000 65536"/>
                  <a:gd name="T7" fmla="*/ 0 60000 65536"/>
                  <a:gd name="T8" fmla="*/ 0 60000 65536"/>
                  <a:gd name="T9" fmla="*/ 0 w 24942"/>
                  <a:gd name="T10" fmla="*/ 0 h 43200"/>
                  <a:gd name="T11" fmla="*/ 24942 w 24942"/>
                  <a:gd name="T12" fmla="*/ 43200 h 43200"/>
                </a:gdLst>
                <a:ahLst/>
                <a:cxnLst>
                  <a:cxn ang="T6">
                    <a:pos x="T0" y="T1"/>
                  </a:cxn>
                  <a:cxn ang="T7">
                    <a:pos x="T2" y="T3"/>
                  </a:cxn>
                  <a:cxn ang="T8">
                    <a:pos x="T4" y="T5"/>
                  </a:cxn>
                </a:cxnLst>
                <a:rect l="T9" t="T10" r="T11" b="T12"/>
                <a:pathLst>
                  <a:path w="24942" h="43200" fill="none"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path>
                  <a:path w="24942" h="43200" stroke="0"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lnTo>
                      <a:pt x="334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60" name="Arc 646" descr="50%"/>
              <p:cNvSpPr>
                <a:spLocks/>
              </p:cNvSpPr>
              <p:nvPr/>
            </p:nvSpPr>
            <p:spPr bwMode="auto">
              <a:xfrm>
                <a:off x="598" y="2430"/>
                <a:ext cx="23" cy="114"/>
              </a:xfrm>
              <a:custGeom>
                <a:avLst/>
                <a:gdLst>
                  <a:gd name="T0" fmla="*/ 0 w 24942"/>
                  <a:gd name="T1" fmla="*/ 0 h 43200"/>
                  <a:gd name="T2" fmla="*/ 0 w 24942"/>
                  <a:gd name="T3" fmla="*/ 0 h 43200"/>
                  <a:gd name="T4" fmla="*/ 0 w 24942"/>
                  <a:gd name="T5" fmla="*/ 0 h 43200"/>
                  <a:gd name="T6" fmla="*/ 0 60000 65536"/>
                  <a:gd name="T7" fmla="*/ 0 60000 65536"/>
                  <a:gd name="T8" fmla="*/ 0 60000 65536"/>
                  <a:gd name="T9" fmla="*/ 0 w 24942"/>
                  <a:gd name="T10" fmla="*/ 0 h 43200"/>
                  <a:gd name="T11" fmla="*/ 24942 w 24942"/>
                  <a:gd name="T12" fmla="*/ 43200 h 43200"/>
                </a:gdLst>
                <a:ahLst/>
                <a:cxnLst>
                  <a:cxn ang="T6">
                    <a:pos x="T0" y="T1"/>
                  </a:cxn>
                  <a:cxn ang="T7">
                    <a:pos x="T2" y="T3"/>
                  </a:cxn>
                  <a:cxn ang="T8">
                    <a:pos x="T4" y="T5"/>
                  </a:cxn>
                </a:cxnLst>
                <a:rect l="T9" t="T10" r="T11" b="T12"/>
                <a:pathLst>
                  <a:path w="24942" h="43200" fill="none"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path>
                  <a:path w="24942" h="43200" stroke="0"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lnTo>
                      <a:pt x="334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61" name="Arc 647" descr="50%"/>
              <p:cNvSpPr>
                <a:spLocks/>
              </p:cNvSpPr>
              <p:nvPr/>
            </p:nvSpPr>
            <p:spPr bwMode="auto">
              <a:xfrm>
                <a:off x="633" y="2430"/>
                <a:ext cx="23" cy="114"/>
              </a:xfrm>
              <a:custGeom>
                <a:avLst/>
                <a:gdLst>
                  <a:gd name="T0" fmla="*/ 0 w 24942"/>
                  <a:gd name="T1" fmla="*/ 0 h 43200"/>
                  <a:gd name="T2" fmla="*/ 0 w 24942"/>
                  <a:gd name="T3" fmla="*/ 0 h 43200"/>
                  <a:gd name="T4" fmla="*/ 0 w 24942"/>
                  <a:gd name="T5" fmla="*/ 0 h 43200"/>
                  <a:gd name="T6" fmla="*/ 0 60000 65536"/>
                  <a:gd name="T7" fmla="*/ 0 60000 65536"/>
                  <a:gd name="T8" fmla="*/ 0 60000 65536"/>
                  <a:gd name="T9" fmla="*/ 0 w 24942"/>
                  <a:gd name="T10" fmla="*/ 0 h 43200"/>
                  <a:gd name="T11" fmla="*/ 24942 w 24942"/>
                  <a:gd name="T12" fmla="*/ 43200 h 43200"/>
                </a:gdLst>
                <a:ahLst/>
                <a:cxnLst>
                  <a:cxn ang="T6">
                    <a:pos x="T0" y="T1"/>
                  </a:cxn>
                  <a:cxn ang="T7">
                    <a:pos x="T2" y="T3"/>
                  </a:cxn>
                  <a:cxn ang="T8">
                    <a:pos x="T4" y="T5"/>
                  </a:cxn>
                </a:cxnLst>
                <a:rect l="T9" t="T10" r="T11" b="T12"/>
                <a:pathLst>
                  <a:path w="24942" h="43200" fill="none"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path>
                  <a:path w="24942" h="43200" stroke="0"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lnTo>
                      <a:pt x="334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6435" name="Freeform 648" descr="50%"/>
            <p:cNvSpPr>
              <a:spLocks/>
            </p:cNvSpPr>
            <p:nvPr/>
          </p:nvSpPr>
          <p:spPr bwMode="auto">
            <a:xfrm>
              <a:off x="1471613" y="3298827"/>
              <a:ext cx="3686175" cy="688975"/>
            </a:xfrm>
            <a:custGeom>
              <a:avLst/>
              <a:gdLst>
                <a:gd name="T0" fmla="*/ 50 w 2322"/>
                <a:gd name="T1" fmla="*/ 367 h 434"/>
                <a:gd name="T2" fmla="*/ 158 w 2322"/>
                <a:gd name="T3" fmla="*/ 331 h 434"/>
                <a:gd name="T4" fmla="*/ 312 w 2322"/>
                <a:gd name="T5" fmla="*/ 297 h 434"/>
                <a:gd name="T6" fmla="*/ 467 w 2322"/>
                <a:gd name="T7" fmla="*/ 271 h 434"/>
                <a:gd name="T8" fmla="*/ 614 w 2322"/>
                <a:gd name="T9" fmla="*/ 245 h 434"/>
                <a:gd name="T10" fmla="*/ 699 w 2322"/>
                <a:gd name="T11" fmla="*/ 208 h 434"/>
                <a:gd name="T12" fmla="*/ 775 w 2322"/>
                <a:gd name="T13" fmla="*/ 135 h 434"/>
                <a:gd name="T14" fmla="*/ 886 w 2322"/>
                <a:gd name="T15" fmla="*/ 40 h 434"/>
                <a:gd name="T16" fmla="*/ 965 w 2322"/>
                <a:gd name="T17" fmla="*/ 77 h 434"/>
                <a:gd name="T18" fmla="*/ 998 w 2322"/>
                <a:gd name="T19" fmla="*/ 187 h 434"/>
                <a:gd name="T20" fmla="*/ 1057 w 2322"/>
                <a:gd name="T21" fmla="*/ 237 h 434"/>
                <a:gd name="T22" fmla="*/ 1248 w 2322"/>
                <a:gd name="T23" fmla="*/ 270 h 434"/>
                <a:gd name="T24" fmla="*/ 1393 w 2322"/>
                <a:gd name="T25" fmla="*/ 275 h 434"/>
                <a:gd name="T26" fmla="*/ 1564 w 2322"/>
                <a:gd name="T27" fmla="*/ 270 h 434"/>
                <a:gd name="T28" fmla="*/ 1634 w 2322"/>
                <a:gd name="T29" fmla="*/ 324 h 434"/>
                <a:gd name="T30" fmla="*/ 1770 w 2322"/>
                <a:gd name="T31" fmla="*/ 331 h 434"/>
                <a:gd name="T32" fmla="*/ 1925 w 2322"/>
                <a:gd name="T33" fmla="*/ 262 h 434"/>
                <a:gd name="T34" fmla="*/ 2047 w 2322"/>
                <a:gd name="T35" fmla="*/ 152 h 434"/>
                <a:gd name="T36" fmla="*/ 2144 w 2322"/>
                <a:gd name="T37" fmla="*/ 87 h 434"/>
                <a:gd name="T38" fmla="*/ 2229 w 2322"/>
                <a:gd name="T39" fmla="*/ 52 h 434"/>
                <a:gd name="T40" fmla="*/ 2304 w 2322"/>
                <a:gd name="T41" fmla="*/ 60 h 434"/>
                <a:gd name="T42" fmla="*/ 2244 w 2322"/>
                <a:gd name="T43" fmla="*/ 136 h 434"/>
                <a:gd name="T44" fmla="*/ 2165 w 2322"/>
                <a:gd name="T45" fmla="*/ 202 h 434"/>
                <a:gd name="T46" fmla="*/ 2120 w 2322"/>
                <a:gd name="T47" fmla="*/ 258 h 434"/>
                <a:gd name="T48" fmla="*/ 2087 w 2322"/>
                <a:gd name="T49" fmla="*/ 309 h 434"/>
                <a:gd name="T50" fmla="*/ 2076 w 2322"/>
                <a:gd name="T51" fmla="*/ 363 h 434"/>
                <a:gd name="T52" fmla="*/ 2011 w 2322"/>
                <a:gd name="T53" fmla="*/ 353 h 434"/>
                <a:gd name="T54" fmla="*/ 1952 w 2322"/>
                <a:gd name="T55" fmla="*/ 371 h 434"/>
                <a:gd name="T56" fmla="*/ 1883 w 2322"/>
                <a:gd name="T57" fmla="*/ 363 h 434"/>
                <a:gd name="T58" fmla="*/ 1807 w 2322"/>
                <a:gd name="T59" fmla="*/ 367 h 434"/>
                <a:gd name="T60" fmla="*/ 1728 w 2322"/>
                <a:gd name="T61" fmla="*/ 360 h 434"/>
                <a:gd name="T62" fmla="*/ 1640 w 2322"/>
                <a:gd name="T63" fmla="*/ 365 h 434"/>
                <a:gd name="T64" fmla="*/ 1548 w 2322"/>
                <a:gd name="T65" fmla="*/ 379 h 434"/>
                <a:gd name="T66" fmla="*/ 1460 w 2322"/>
                <a:gd name="T67" fmla="*/ 381 h 434"/>
                <a:gd name="T68" fmla="*/ 1373 w 2322"/>
                <a:gd name="T69" fmla="*/ 383 h 434"/>
                <a:gd name="T70" fmla="*/ 1292 w 2322"/>
                <a:gd name="T71" fmla="*/ 391 h 434"/>
                <a:gd name="T72" fmla="*/ 1207 w 2322"/>
                <a:gd name="T73" fmla="*/ 410 h 434"/>
                <a:gd name="T74" fmla="*/ 1105 w 2322"/>
                <a:gd name="T75" fmla="*/ 409 h 434"/>
                <a:gd name="T76" fmla="*/ 1016 w 2322"/>
                <a:gd name="T77" fmla="*/ 415 h 434"/>
                <a:gd name="T78" fmla="*/ 927 w 2322"/>
                <a:gd name="T79" fmla="*/ 400 h 434"/>
                <a:gd name="T80" fmla="*/ 842 w 2322"/>
                <a:gd name="T81" fmla="*/ 409 h 434"/>
                <a:gd name="T82" fmla="*/ 772 w 2322"/>
                <a:gd name="T83" fmla="*/ 399 h 434"/>
                <a:gd name="T84" fmla="*/ 686 w 2322"/>
                <a:gd name="T85" fmla="*/ 409 h 434"/>
                <a:gd name="T86" fmla="*/ 594 w 2322"/>
                <a:gd name="T87" fmla="*/ 414 h 434"/>
                <a:gd name="T88" fmla="*/ 477 w 2322"/>
                <a:gd name="T89" fmla="*/ 433 h 434"/>
                <a:gd name="T90" fmla="*/ 340 w 2322"/>
                <a:gd name="T91" fmla="*/ 433 h 434"/>
                <a:gd name="T92" fmla="*/ 228 w 2322"/>
                <a:gd name="T93" fmla="*/ 417 h 434"/>
                <a:gd name="T94" fmla="*/ 124 w 2322"/>
                <a:gd name="T95" fmla="*/ 421 h 434"/>
                <a:gd name="T96" fmla="*/ 24 w 2322"/>
                <a:gd name="T97" fmla="*/ 401 h 4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322"/>
                <a:gd name="T148" fmla="*/ 0 h 434"/>
                <a:gd name="T149" fmla="*/ 2322 w 2322"/>
                <a:gd name="T150" fmla="*/ 434 h 43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322" h="434">
                  <a:moveTo>
                    <a:pt x="0" y="390"/>
                  </a:moveTo>
                  <a:lnTo>
                    <a:pt x="13" y="382"/>
                  </a:lnTo>
                  <a:lnTo>
                    <a:pt x="31" y="374"/>
                  </a:lnTo>
                  <a:lnTo>
                    <a:pt x="50" y="367"/>
                  </a:lnTo>
                  <a:lnTo>
                    <a:pt x="70" y="359"/>
                  </a:lnTo>
                  <a:lnTo>
                    <a:pt x="94" y="351"/>
                  </a:lnTo>
                  <a:lnTo>
                    <a:pt x="129" y="341"/>
                  </a:lnTo>
                  <a:lnTo>
                    <a:pt x="158" y="331"/>
                  </a:lnTo>
                  <a:lnTo>
                    <a:pt x="194" y="321"/>
                  </a:lnTo>
                  <a:lnTo>
                    <a:pt x="233" y="312"/>
                  </a:lnTo>
                  <a:lnTo>
                    <a:pt x="272" y="304"/>
                  </a:lnTo>
                  <a:lnTo>
                    <a:pt x="312" y="297"/>
                  </a:lnTo>
                  <a:lnTo>
                    <a:pt x="351" y="291"/>
                  </a:lnTo>
                  <a:lnTo>
                    <a:pt x="390" y="285"/>
                  </a:lnTo>
                  <a:lnTo>
                    <a:pt x="428" y="278"/>
                  </a:lnTo>
                  <a:lnTo>
                    <a:pt x="467" y="271"/>
                  </a:lnTo>
                  <a:lnTo>
                    <a:pt x="497" y="265"/>
                  </a:lnTo>
                  <a:lnTo>
                    <a:pt x="541" y="257"/>
                  </a:lnTo>
                  <a:lnTo>
                    <a:pt x="579" y="251"/>
                  </a:lnTo>
                  <a:lnTo>
                    <a:pt x="614" y="245"/>
                  </a:lnTo>
                  <a:lnTo>
                    <a:pt x="640" y="239"/>
                  </a:lnTo>
                  <a:lnTo>
                    <a:pt x="664" y="231"/>
                  </a:lnTo>
                  <a:lnTo>
                    <a:pt x="685" y="219"/>
                  </a:lnTo>
                  <a:lnTo>
                    <a:pt x="699" y="208"/>
                  </a:lnTo>
                  <a:lnTo>
                    <a:pt x="714" y="194"/>
                  </a:lnTo>
                  <a:lnTo>
                    <a:pt x="729" y="178"/>
                  </a:lnTo>
                  <a:lnTo>
                    <a:pt x="752" y="155"/>
                  </a:lnTo>
                  <a:lnTo>
                    <a:pt x="775" y="135"/>
                  </a:lnTo>
                  <a:lnTo>
                    <a:pt x="801" y="110"/>
                  </a:lnTo>
                  <a:lnTo>
                    <a:pt x="828" y="87"/>
                  </a:lnTo>
                  <a:lnTo>
                    <a:pt x="854" y="62"/>
                  </a:lnTo>
                  <a:lnTo>
                    <a:pt x="886" y="40"/>
                  </a:lnTo>
                  <a:lnTo>
                    <a:pt x="916" y="17"/>
                  </a:lnTo>
                  <a:lnTo>
                    <a:pt x="941" y="0"/>
                  </a:lnTo>
                  <a:lnTo>
                    <a:pt x="951" y="36"/>
                  </a:lnTo>
                  <a:lnTo>
                    <a:pt x="965" y="77"/>
                  </a:lnTo>
                  <a:lnTo>
                    <a:pt x="979" y="115"/>
                  </a:lnTo>
                  <a:lnTo>
                    <a:pt x="990" y="152"/>
                  </a:lnTo>
                  <a:lnTo>
                    <a:pt x="995" y="170"/>
                  </a:lnTo>
                  <a:lnTo>
                    <a:pt x="998" y="187"/>
                  </a:lnTo>
                  <a:lnTo>
                    <a:pt x="995" y="204"/>
                  </a:lnTo>
                  <a:lnTo>
                    <a:pt x="979" y="224"/>
                  </a:lnTo>
                  <a:lnTo>
                    <a:pt x="1019" y="232"/>
                  </a:lnTo>
                  <a:lnTo>
                    <a:pt x="1057" y="237"/>
                  </a:lnTo>
                  <a:lnTo>
                    <a:pt x="1104" y="245"/>
                  </a:lnTo>
                  <a:lnTo>
                    <a:pt x="1156" y="253"/>
                  </a:lnTo>
                  <a:lnTo>
                    <a:pt x="1208" y="263"/>
                  </a:lnTo>
                  <a:lnTo>
                    <a:pt x="1248" y="270"/>
                  </a:lnTo>
                  <a:lnTo>
                    <a:pt x="1291" y="275"/>
                  </a:lnTo>
                  <a:lnTo>
                    <a:pt x="1331" y="280"/>
                  </a:lnTo>
                  <a:lnTo>
                    <a:pt x="1364" y="283"/>
                  </a:lnTo>
                  <a:lnTo>
                    <a:pt x="1393" y="275"/>
                  </a:lnTo>
                  <a:lnTo>
                    <a:pt x="1419" y="263"/>
                  </a:lnTo>
                  <a:lnTo>
                    <a:pt x="1444" y="246"/>
                  </a:lnTo>
                  <a:lnTo>
                    <a:pt x="1501" y="255"/>
                  </a:lnTo>
                  <a:lnTo>
                    <a:pt x="1564" y="270"/>
                  </a:lnTo>
                  <a:lnTo>
                    <a:pt x="1610" y="279"/>
                  </a:lnTo>
                  <a:lnTo>
                    <a:pt x="1582" y="306"/>
                  </a:lnTo>
                  <a:lnTo>
                    <a:pt x="1603" y="315"/>
                  </a:lnTo>
                  <a:lnTo>
                    <a:pt x="1634" y="324"/>
                  </a:lnTo>
                  <a:lnTo>
                    <a:pt x="1666" y="331"/>
                  </a:lnTo>
                  <a:lnTo>
                    <a:pt x="1702" y="336"/>
                  </a:lnTo>
                  <a:lnTo>
                    <a:pt x="1734" y="333"/>
                  </a:lnTo>
                  <a:lnTo>
                    <a:pt x="1770" y="331"/>
                  </a:lnTo>
                  <a:lnTo>
                    <a:pt x="1805" y="324"/>
                  </a:lnTo>
                  <a:lnTo>
                    <a:pt x="1845" y="312"/>
                  </a:lnTo>
                  <a:lnTo>
                    <a:pt x="1881" y="291"/>
                  </a:lnTo>
                  <a:lnTo>
                    <a:pt x="1925" y="262"/>
                  </a:lnTo>
                  <a:lnTo>
                    <a:pt x="1959" y="235"/>
                  </a:lnTo>
                  <a:lnTo>
                    <a:pt x="2000" y="198"/>
                  </a:lnTo>
                  <a:lnTo>
                    <a:pt x="2017" y="181"/>
                  </a:lnTo>
                  <a:lnTo>
                    <a:pt x="2047" y="152"/>
                  </a:lnTo>
                  <a:lnTo>
                    <a:pt x="2072" y="135"/>
                  </a:lnTo>
                  <a:lnTo>
                    <a:pt x="2097" y="117"/>
                  </a:lnTo>
                  <a:lnTo>
                    <a:pt x="2122" y="101"/>
                  </a:lnTo>
                  <a:lnTo>
                    <a:pt x="2144" y="87"/>
                  </a:lnTo>
                  <a:lnTo>
                    <a:pt x="2167" y="77"/>
                  </a:lnTo>
                  <a:lnTo>
                    <a:pt x="2189" y="66"/>
                  </a:lnTo>
                  <a:lnTo>
                    <a:pt x="2208" y="58"/>
                  </a:lnTo>
                  <a:lnTo>
                    <a:pt x="2229" y="52"/>
                  </a:lnTo>
                  <a:lnTo>
                    <a:pt x="2252" y="49"/>
                  </a:lnTo>
                  <a:lnTo>
                    <a:pt x="2280" y="46"/>
                  </a:lnTo>
                  <a:lnTo>
                    <a:pt x="2321" y="47"/>
                  </a:lnTo>
                  <a:lnTo>
                    <a:pt x="2304" y="60"/>
                  </a:lnTo>
                  <a:lnTo>
                    <a:pt x="2286" y="79"/>
                  </a:lnTo>
                  <a:lnTo>
                    <a:pt x="2276" y="92"/>
                  </a:lnTo>
                  <a:lnTo>
                    <a:pt x="2260" y="115"/>
                  </a:lnTo>
                  <a:lnTo>
                    <a:pt x="2244" y="136"/>
                  </a:lnTo>
                  <a:lnTo>
                    <a:pt x="2221" y="154"/>
                  </a:lnTo>
                  <a:lnTo>
                    <a:pt x="2192" y="175"/>
                  </a:lnTo>
                  <a:lnTo>
                    <a:pt x="2178" y="187"/>
                  </a:lnTo>
                  <a:lnTo>
                    <a:pt x="2165" y="202"/>
                  </a:lnTo>
                  <a:lnTo>
                    <a:pt x="2151" y="219"/>
                  </a:lnTo>
                  <a:lnTo>
                    <a:pt x="2141" y="231"/>
                  </a:lnTo>
                  <a:lnTo>
                    <a:pt x="2130" y="244"/>
                  </a:lnTo>
                  <a:lnTo>
                    <a:pt x="2120" y="258"/>
                  </a:lnTo>
                  <a:lnTo>
                    <a:pt x="2111" y="273"/>
                  </a:lnTo>
                  <a:lnTo>
                    <a:pt x="2103" y="285"/>
                  </a:lnTo>
                  <a:lnTo>
                    <a:pt x="2095" y="297"/>
                  </a:lnTo>
                  <a:lnTo>
                    <a:pt x="2087" y="309"/>
                  </a:lnTo>
                  <a:lnTo>
                    <a:pt x="2082" y="324"/>
                  </a:lnTo>
                  <a:lnTo>
                    <a:pt x="2079" y="336"/>
                  </a:lnTo>
                  <a:lnTo>
                    <a:pt x="2078" y="350"/>
                  </a:lnTo>
                  <a:lnTo>
                    <a:pt x="2076" y="363"/>
                  </a:lnTo>
                  <a:lnTo>
                    <a:pt x="2063" y="355"/>
                  </a:lnTo>
                  <a:lnTo>
                    <a:pt x="2044" y="352"/>
                  </a:lnTo>
                  <a:lnTo>
                    <a:pt x="2027" y="351"/>
                  </a:lnTo>
                  <a:lnTo>
                    <a:pt x="2011" y="353"/>
                  </a:lnTo>
                  <a:lnTo>
                    <a:pt x="1995" y="358"/>
                  </a:lnTo>
                  <a:lnTo>
                    <a:pt x="1982" y="363"/>
                  </a:lnTo>
                  <a:lnTo>
                    <a:pt x="1967" y="367"/>
                  </a:lnTo>
                  <a:lnTo>
                    <a:pt x="1952" y="371"/>
                  </a:lnTo>
                  <a:lnTo>
                    <a:pt x="1936" y="373"/>
                  </a:lnTo>
                  <a:lnTo>
                    <a:pt x="1914" y="370"/>
                  </a:lnTo>
                  <a:lnTo>
                    <a:pt x="1896" y="367"/>
                  </a:lnTo>
                  <a:lnTo>
                    <a:pt x="1883" y="363"/>
                  </a:lnTo>
                  <a:lnTo>
                    <a:pt x="1867" y="359"/>
                  </a:lnTo>
                  <a:lnTo>
                    <a:pt x="1850" y="360"/>
                  </a:lnTo>
                  <a:lnTo>
                    <a:pt x="1827" y="364"/>
                  </a:lnTo>
                  <a:lnTo>
                    <a:pt x="1807" y="367"/>
                  </a:lnTo>
                  <a:lnTo>
                    <a:pt x="1791" y="367"/>
                  </a:lnTo>
                  <a:lnTo>
                    <a:pt x="1770" y="365"/>
                  </a:lnTo>
                  <a:lnTo>
                    <a:pt x="1749" y="360"/>
                  </a:lnTo>
                  <a:lnTo>
                    <a:pt x="1728" y="360"/>
                  </a:lnTo>
                  <a:lnTo>
                    <a:pt x="1710" y="365"/>
                  </a:lnTo>
                  <a:lnTo>
                    <a:pt x="1681" y="368"/>
                  </a:lnTo>
                  <a:lnTo>
                    <a:pt x="1663" y="368"/>
                  </a:lnTo>
                  <a:lnTo>
                    <a:pt x="1640" y="365"/>
                  </a:lnTo>
                  <a:lnTo>
                    <a:pt x="1618" y="363"/>
                  </a:lnTo>
                  <a:lnTo>
                    <a:pt x="1594" y="367"/>
                  </a:lnTo>
                  <a:lnTo>
                    <a:pt x="1575" y="374"/>
                  </a:lnTo>
                  <a:lnTo>
                    <a:pt x="1548" y="379"/>
                  </a:lnTo>
                  <a:lnTo>
                    <a:pt x="1528" y="381"/>
                  </a:lnTo>
                  <a:lnTo>
                    <a:pt x="1503" y="383"/>
                  </a:lnTo>
                  <a:lnTo>
                    <a:pt x="1484" y="385"/>
                  </a:lnTo>
                  <a:lnTo>
                    <a:pt x="1460" y="381"/>
                  </a:lnTo>
                  <a:lnTo>
                    <a:pt x="1436" y="375"/>
                  </a:lnTo>
                  <a:lnTo>
                    <a:pt x="1411" y="381"/>
                  </a:lnTo>
                  <a:lnTo>
                    <a:pt x="1394" y="382"/>
                  </a:lnTo>
                  <a:lnTo>
                    <a:pt x="1373" y="383"/>
                  </a:lnTo>
                  <a:lnTo>
                    <a:pt x="1353" y="381"/>
                  </a:lnTo>
                  <a:lnTo>
                    <a:pt x="1333" y="381"/>
                  </a:lnTo>
                  <a:lnTo>
                    <a:pt x="1312" y="383"/>
                  </a:lnTo>
                  <a:lnTo>
                    <a:pt x="1292" y="391"/>
                  </a:lnTo>
                  <a:lnTo>
                    <a:pt x="1275" y="396"/>
                  </a:lnTo>
                  <a:lnTo>
                    <a:pt x="1252" y="403"/>
                  </a:lnTo>
                  <a:lnTo>
                    <a:pt x="1231" y="406"/>
                  </a:lnTo>
                  <a:lnTo>
                    <a:pt x="1207" y="410"/>
                  </a:lnTo>
                  <a:lnTo>
                    <a:pt x="1183" y="413"/>
                  </a:lnTo>
                  <a:lnTo>
                    <a:pt x="1152" y="409"/>
                  </a:lnTo>
                  <a:lnTo>
                    <a:pt x="1124" y="407"/>
                  </a:lnTo>
                  <a:lnTo>
                    <a:pt x="1105" y="409"/>
                  </a:lnTo>
                  <a:lnTo>
                    <a:pt x="1078" y="412"/>
                  </a:lnTo>
                  <a:lnTo>
                    <a:pt x="1058" y="412"/>
                  </a:lnTo>
                  <a:lnTo>
                    <a:pt x="1035" y="414"/>
                  </a:lnTo>
                  <a:lnTo>
                    <a:pt x="1016" y="415"/>
                  </a:lnTo>
                  <a:lnTo>
                    <a:pt x="987" y="413"/>
                  </a:lnTo>
                  <a:lnTo>
                    <a:pt x="963" y="406"/>
                  </a:lnTo>
                  <a:lnTo>
                    <a:pt x="947" y="401"/>
                  </a:lnTo>
                  <a:lnTo>
                    <a:pt x="927" y="400"/>
                  </a:lnTo>
                  <a:lnTo>
                    <a:pt x="906" y="399"/>
                  </a:lnTo>
                  <a:lnTo>
                    <a:pt x="886" y="403"/>
                  </a:lnTo>
                  <a:lnTo>
                    <a:pt x="862" y="406"/>
                  </a:lnTo>
                  <a:lnTo>
                    <a:pt x="842" y="409"/>
                  </a:lnTo>
                  <a:lnTo>
                    <a:pt x="824" y="409"/>
                  </a:lnTo>
                  <a:lnTo>
                    <a:pt x="812" y="405"/>
                  </a:lnTo>
                  <a:lnTo>
                    <a:pt x="791" y="401"/>
                  </a:lnTo>
                  <a:lnTo>
                    <a:pt x="772" y="399"/>
                  </a:lnTo>
                  <a:lnTo>
                    <a:pt x="752" y="400"/>
                  </a:lnTo>
                  <a:lnTo>
                    <a:pt x="734" y="403"/>
                  </a:lnTo>
                  <a:lnTo>
                    <a:pt x="712" y="405"/>
                  </a:lnTo>
                  <a:lnTo>
                    <a:pt x="686" y="409"/>
                  </a:lnTo>
                  <a:lnTo>
                    <a:pt x="662" y="409"/>
                  </a:lnTo>
                  <a:lnTo>
                    <a:pt x="640" y="406"/>
                  </a:lnTo>
                  <a:lnTo>
                    <a:pt x="616" y="410"/>
                  </a:lnTo>
                  <a:lnTo>
                    <a:pt x="594" y="414"/>
                  </a:lnTo>
                  <a:lnTo>
                    <a:pt x="570" y="421"/>
                  </a:lnTo>
                  <a:lnTo>
                    <a:pt x="547" y="426"/>
                  </a:lnTo>
                  <a:lnTo>
                    <a:pt x="514" y="432"/>
                  </a:lnTo>
                  <a:lnTo>
                    <a:pt x="477" y="433"/>
                  </a:lnTo>
                  <a:lnTo>
                    <a:pt x="439" y="433"/>
                  </a:lnTo>
                  <a:lnTo>
                    <a:pt x="404" y="432"/>
                  </a:lnTo>
                  <a:lnTo>
                    <a:pt x="363" y="433"/>
                  </a:lnTo>
                  <a:lnTo>
                    <a:pt x="340" y="433"/>
                  </a:lnTo>
                  <a:lnTo>
                    <a:pt x="319" y="430"/>
                  </a:lnTo>
                  <a:lnTo>
                    <a:pt x="295" y="433"/>
                  </a:lnTo>
                  <a:lnTo>
                    <a:pt x="268" y="432"/>
                  </a:lnTo>
                  <a:lnTo>
                    <a:pt x="228" y="417"/>
                  </a:lnTo>
                  <a:lnTo>
                    <a:pt x="199" y="419"/>
                  </a:lnTo>
                  <a:lnTo>
                    <a:pt x="174" y="421"/>
                  </a:lnTo>
                  <a:lnTo>
                    <a:pt x="147" y="421"/>
                  </a:lnTo>
                  <a:lnTo>
                    <a:pt x="124" y="421"/>
                  </a:lnTo>
                  <a:lnTo>
                    <a:pt x="96" y="419"/>
                  </a:lnTo>
                  <a:lnTo>
                    <a:pt x="71" y="414"/>
                  </a:lnTo>
                  <a:lnTo>
                    <a:pt x="46" y="407"/>
                  </a:lnTo>
                  <a:lnTo>
                    <a:pt x="24" y="401"/>
                  </a:lnTo>
                  <a:lnTo>
                    <a:pt x="2" y="396"/>
                  </a:lnTo>
                  <a:lnTo>
                    <a:pt x="0" y="390"/>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6436" name="Group 649"/>
            <p:cNvGrpSpPr>
              <a:grpSpLocks/>
            </p:cNvGrpSpPr>
            <p:nvPr/>
          </p:nvGrpSpPr>
          <p:grpSpPr bwMode="auto">
            <a:xfrm>
              <a:off x="2211388" y="4154490"/>
              <a:ext cx="528638" cy="320675"/>
              <a:chOff x="631" y="2507"/>
              <a:chExt cx="333" cy="202"/>
            </a:xfrm>
          </p:grpSpPr>
          <p:sp>
            <p:nvSpPr>
              <p:cNvPr id="16455" name="Freeform 650" descr="50%"/>
              <p:cNvSpPr>
                <a:spLocks/>
              </p:cNvSpPr>
              <p:nvPr/>
            </p:nvSpPr>
            <p:spPr bwMode="auto">
              <a:xfrm>
                <a:off x="631" y="2511"/>
                <a:ext cx="333" cy="198"/>
              </a:xfrm>
              <a:custGeom>
                <a:avLst/>
                <a:gdLst>
                  <a:gd name="T0" fmla="*/ 311 w 333"/>
                  <a:gd name="T1" fmla="*/ 177 h 198"/>
                  <a:gd name="T2" fmla="*/ 293 w 333"/>
                  <a:gd name="T3" fmla="*/ 159 h 198"/>
                  <a:gd name="T4" fmla="*/ 281 w 333"/>
                  <a:gd name="T5" fmla="*/ 148 h 198"/>
                  <a:gd name="T6" fmla="*/ 272 w 333"/>
                  <a:gd name="T7" fmla="*/ 138 h 198"/>
                  <a:gd name="T8" fmla="*/ 262 w 333"/>
                  <a:gd name="T9" fmla="*/ 127 h 198"/>
                  <a:gd name="T10" fmla="*/ 254 w 333"/>
                  <a:gd name="T11" fmla="*/ 116 h 198"/>
                  <a:gd name="T12" fmla="*/ 246 w 333"/>
                  <a:gd name="T13" fmla="*/ 105 h 198"/>
                  <a:gd name="T14" fmla="*/ 237 w 333"/>
                  <a:gd name="T15" fmla="*/ 93 h 198"/>
                  <a:gd name="T16" fmla="*/ 230 w 333"/>
                  <a:gd name="T17" fmla="*/ 78 h 198"/>
                  <a:gd name="T18" fmla="*/ 224 w 333"/>
                  <a:gd name="T19" fmla="*/ 64 h 198"/>
                  <a:gd name="T20" fmla="*/ 219 w 333"/>
                  <a:gd name="T21" fmla="*/ 49 h 198"/>
                  <a:gd name="T22" fmla="*/ 215 w 333"/>
                  <a:gd name="T23" fmla="*/ 34 h 198"/>
                  <a:gd name="T24" fmla="*/ 215 w 333"/>
                  <a:gd name="T25" fmla="*/ 19 h 198"/>
                  <a:gd name="T26" fmla="*/ 214 w 333"/>
                  <a:gd name="T27" fmla="*/ 0 h 198"/>
                  <a:gd name="T28" fmla="*/ 0 w 333"/>
                  <a:gd name="T29" fmla="*/ 0 h 198"/>
                  <a:gd name="T30" fmla="*/ 6 w 333"/>
                  <a:gd name="T31" fmla="*/ 12 h 198"/>
                  <a:gd name="T32" fmla="*/ 17 w 333"/>
                  <a:gd name="T33" fmla="*/ 28 h 198"/>
                  <a:gd name="T34" fmla="*/ 27 w 333"/>
                  <a:gd name="T35" fmla="*/ 42 h 198"/>
                  <a:gd name="T36" fmla="*/ 39 w 333"/>
                  <a:gd name="T37" fmla="*/ 56 h 198"/>
                  <a:gd name="T38" fmla="*/ 54 w 333"/>
                  <a:gd name="T39" fmla="*/ 71 h 198"/>
                  <a:gd name="T40" fmla="*/ 70 w 333"/>
                  <a:gd name="T41" fmla="*/ 86 h 198"/>
                  <a:gd name="T42" fmla="*/ 87 w 333"/>
                  <a:gd name="T43" fmla="*/ 100 h 198"/>
                  <a:gd name="T44" fmla="*/ 104 w 333"/>
                  <a:gd name="T45" fmla="*/ 112 h 198"/>
                  <a:gd name="T46" fmla="*/ 123 w 333"/>
                  <a:gd name="T47" fmla="*/ 127 h 198"/>
                  <a:gd name="T48" fmla="*/ 146 w 333"/>
                  <a:gd name="T49" fmla="*/ 143 h 198"/>
                  <a:gd name="T50" fmla="*/ 166 w 333"/>
                  <a:gd name="T51" fmla="*/ 154 h 198"/>
                  <a:gd name="T52" fmla="*/ 184 w 333"/>
                  <a:gd name="T53" fmla="*/ 163 h 198"/>
                  <a:gd name="T54" fmla="*/ 201 w 333"/>
                  <a:gd name="T55" fmla="*/ 170 h 198"/>
                  <a:gd name="T56" fmla="*/ 219 w 333"/>
                  <a:gd name="T57" fmla="*/ 177 h 198"/>
                  <a:gd name="T58" fmla="*/ 238 w 333"/>
                  <a:gd name="T59" fmla="*/ 184 h 198"/>
                  <a:gd name="T60" fmla="*/ 259 w 333"/>
                  <a:gd name="T61" fmla="*/ 188 h 198"/>
                  <a:gd name="T62" fmla="*/ 282 w 333"/>
                  <a:gd name="T63" fmla="*/ 192 h 198"/>
                  <a:gd name="T64" fmla="*/ 300 w 333"/>
                  <a:gd name="T65" fmla="*/ 194 h 198"/>
                  <a:gd name="T66" fmla="*/ 318 w 333"/>
                  <a:gd name="T67" fmla="*/ 196 h 198"/>
                  <a:gd name="T68" fmla="*/ 332 w 333"/>
                  <a:gd name="T69" fmla="*/ 197 h 198"/>
                  <a:gd name="T70" fmla="*/ 311 w 333"/>
                  <a:gd name="T71" fmla="*/ 177 h 19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33"/>
                  <a:gd name="T109" fmla="*/ 0 h 198"/>
                  <a:gd name="T110" fmla="*/ 333 w 333"/>
                  <a:gd name="T111" fmla="*/ 198 h 19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33" h="198">
                    <a:moveTo>
                      <a:pt x="311" y="177"/>
                    </a:moveTo>
                    <a:lnTo>
                      <a:pt x="293" y="159"/>
                    </a:lnTo>
                    <a:lnTo>
                      <a:pt x="281" y="148"/>
                    </a:lnTo>
                    <a:lnTo>
                      <a:pt x="272" y="138"/>
                    </a:lnTo>
                    <a:lnTo>
                      <a:pt x="262" y="127"/>
                    </a:lnTo>
                    <a:lnTo>
                      <a:pt x="254" y="116"/>
                    </a:lnTo>
                    <a:lnTo>
                      <a:pt x="246" y="105"/>
                    </a:lnTo>
                    <a:lnTo>
                      <a:pt x="237" y="93"/>
                    </a:lnTo>
                    <a:lnTo>
                      <a:pt x="230" y="78"/>
                    </a:lnTo>
                    <a:lnTo>
                      <a:pt x="224" y="64"/>
                    </a:lnTo>
                    <a:lnTo>
                      <a:pt x="219" y="49"/>
                    </a:lnTo>
                    <a:lnTo>
                      <a:pt x="215" y="34"/>
                    </a:lnTo>
                    <a:lnTo>
                      <a:pt x="215" y="19"/>
                    </a:lnTo>
                    <a:lnTo>
                      <a:pt x="214" y="0"/>
                    </a:lnTo>
                    <a:lnTo>
                      <a:pt x="0" y="0"/>
                    </a:lnTo>
                    <a:lnTo>
                      <a:pt x="6" y="12"/>
                    </a:lnTo>
                    <a:lnTo>
                      <a:pt x="17" y="28"/>
                    </a:lnTo>
                    <a:lnTo>
                      <a:pt x="27" y="42"/>
                    </a:lnTo>
                    <a:lnTo>
                      <a:pt x="39" y="56"/>
                    </a:lnTo>
                    <a:lnTo>
                      <a:pt x="54" y="71"/>
                    </a:lnTo>
                    <a:lnTo>
                      <a:pt x="70" y="86"/>
                    </a:lnTo>
                    <a:lnTo>
                      <a:pt x="87" y="100"/>
                    </a:lnTo>
                    <a:lnTo>
                      <a:pt x="104" y="112"/>
                    </a:lnTo>
                    <a:lnTo>
                      <a:pt x="123" y="127"/>
                    </a:lnTo>
                    <a:lnTo>
                      <a:pt x="146" y="143"/>
                    </a:lnTo>
                    <a:lnTo>
                      <a:pt x="166" y="154"/>
                    </a:lnTo>
                    <a:lnTo>
                      <a:pt x="184" y="163"/>
                    </a:lnTo>
                    <a:lnTo>
                      <a:pt x="201" y="170"/>
                    </a:lnTo>
                    <a:lnTo>
                      <a:pt x="219" y="177"/>
                    </a:lnTo>
                    <a:lnTo>
                      <a:pt x="238" y="184"/>
                    </a:lnTo>
                    <a:lnTo>
                      <a:pt x="259" y="188"/>
                    </a:lnTo>
                    <a:lnTo>
                      <a:pt x="282" y="192"/>
                    </a:lnTo>
                    <a:lnTo>
                      <a:pt x="300" y="194"/>
                    </a:lnTo>
                    <a:lnTo>
                      <a:pt x="318" y="196"/>
                    </a:lnTo>
                    <a:lnTo>
                      <a:pt x="332" y="197"/>
                    </a:lnTo>
                    <a:lnTo>
                      <a:pt x="311" y="17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56" name="Freeform 651" descr="50%"/>
              <p:cNvSpPr>
                <a:spLocks/>
              </p:cNvSpPr>
              <p:nvPr/>
            </p:nvSpPr>
            <p:spPr bwMode="auto">
              <a:xfrm>
                <a:off x="637" y="2507"/>
                <a:ext cx="201" cy="7"/>
              </a:xfrm>
              <a:custGeom>
                <a:avLst/>
                <a:gdLst>
                  <a:gd name="T0" fmla="*/ 1 w 201"/>
                  <a:gd name="T1" fmla="*/ 0 h 7"/>
                  <a:gd name="T2" fmla="*/ 0 w 201"/>
                  <a:gd name="T3" fmla="*/ 2 h 7"/>
                  <a:gd name="T4" fmla="*/ 4 w 201"/>
                  <a:gd name="T5" fmla="*/ 6 h 7"/>
                  <a:gd name="T6" fmla="*/ 200 w 201"/>
                  <a:gd name="T7" fmla="*/ 6 h 7"/>
                  <a:gd name="T8" fmla="*/ 200 w 201"/>
                  <a:gd name="T9" fmla="*/ 0 h 7"/>
                  <a:gd name="T10" fmla="*/ 1 w 201"/>
                  <a:gd name="T11" fmla="*/ 0 h 7"/>
                  <a:gd name="T12" fmla="*/ 0 60000 65536"/>
                  <a:gd name="T13" fmla="*/ 0 60000 65536"/>
                  <a:gd name="T14" fmla="*/ 0 60000 65536"/>
                  <a:gd name="T15" fmla="*/ 0 60000 65536"/>
                  <a:gd name="T16" fmla="*/ 0 60000 65536"/>
                  <a:gd name="T17" fmla="*/ 0 60000 65536"/>
                  <a:gd name="T18" fmla="*/ 0 w 201"/>
                  <a:gd name="T19" fmla="*/ 0 h 7"/>
                  <a:gd name="T20" fmla="*/ 201 w 20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01" h="7">
                    <a:moveTo>
                      <a:pt x="1" y="0"/>
                    </a:moveTo>
                    <a:lnTo>
                      <a:pt x="0" y="2"/>
                    </a:lnTo>
                    <a:lnTo>
                      <a:pt x="4" y="6"/>
                    </a:lnTo>
                    <a:lnTo>
                      <a:pt x="200" y="6"/>
                    </a:lnTo>
                    <a:lnTo>
                      <a:pt x="200" y="0"/>
                    </a:lnTo>
                    <a:lnTo>
                      <a:pt x="1" y="0"/>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6437" name="Rectangle 652"/>
            <p:cNvSpPr>
              <a:spLocks noChangeArrowheads="1"/>
            </p:cNvSpPr>
            <p:nvPr/>
          </p:nvSpPr>
          <p:spPr bwMode="auto">
            <a:xfrm>
              <a:off x="5576888" y="4794252"/>
              <a:ext cx="930275" cy="366713"/>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a:solidFill>
                    <a:srgbClr val="0000FF"/>
                  </a:solidFill>
                  <a:latin typeface="Comic Sans MS" pitchFamily="66" charset="0"/>
                </a:rPr>
                <a:t>Server</a:t>
              </a:r>
            </a:p>
          </p:txBody>
        </p:sp>
        <p:grpSp>
          <p:nvGrpSpPr>
            <p:cNvPr id="16438" name="Group 653"/>
            <p:cNvGrpSpPr>
              <a:grpSpLocks/>
            </p:cNvGrpSpPr>
            <p:nvPr/>
          </p:nvGrpSpPr>
          <p:grpSpPr bwMode="auto">
            <a:xfrm>
              <a:off x="7405688" y="3819527"/>
              <a:ext cx="509588" cy="179388"/>
              <a:chOff x="4270" y="2440"/>
              <a:chExt cx="321" cy="113"/>
            </a:xfrm>
          </p:grpSpPr>
          <p:sp>
            <p:nvSpPr>
              <p:cNvPr id="16440" name="Freeform 654" descr="50%"/>
              <p:cNvSpPr>
                <a:spLocks/>
              </p:cNvSpPr>
              <p:nvPr/>
            </p:nvSpPr>
            <p:spPr bwMode="auto">
              <a:xfrm>
                <a:off x="4351" y="2513"/>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41" name="Freeform 655" descr="50%"/>
              <p:cNvSpPr>
                <a:spLocks/>
              </p:cNvSpPr>
              <p:nvPr/>
            </p:nvSpPr>
            <p:spPr bwMode="auto">
              <a:xfrm>
                <a:off x="4270" y="2440"/>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6442" name="Group 656"/>
              <p:cNvGrpSpPr>
                <a:grpSpLocks/>
              </p:cNvGrpSpPr>
              <p:nvPr/>
            </p:nvGrpSpPr>
            <p:grpSpPr bwMode="auto">
              <a:xfrm>
                <a:off x="4297" y="2502"/>
                <a:ext cx="2" cy="3"/>
                <a:chOff x="4216" y="2686"/>
                <a:chExt cx="2" cy="3"/>
              </a:xfrm>
            </p:grpSpPr>
            <p:sp>
              <p:nvSpPr>
                <p:cNvPr id="16453" name="Oval 657" descr="50%"/>
                <p:cNvSpPr>
                  <a:spLocks noChangeArrowheads="1"/>
                </p:cNvSpPr>
                <p:nvPr/>
              </p:nvSpPr>
              <p:spPr bwMode="auto">
                <a:xfrm>
                  <a:off x="4216" y="2686"/>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6454" name="Arc 658" descr="50%"/>
                <p:cNvSpPr>
                  <a:spLocks/>
                </p:cNvSpPr>
                <p:nvPr/>
              </p:nvSpPr>
              <p:spPr bwMode="auto">
                <a:xfrm>
                  <a:off x="4217" y="268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6443" name="Group 659"/>
              <p:cNvGrpSpPr>
                <a:grpSpLocks/>
              </p:cNvGrpSpPr>
              <p:nvPr/>
            </p:nvGrpSpPr>
            <p:grpSpPr bwMode="auto">
              <a:xfrm>
                <a:off x="4314" y="2514"/>
                <a:ext cx="23" cy="4"/>
                <a:chOff x="4233" y="2698"/>
                <a:chExt cx="23" cy="4"/>
              </a:xfrm>
            </p:grpSpPr>
            <p:sp>
              <p:nvSpPr>
                <p:cNvPr id="16448" name="Arc 660" descr="50%"/>
                <p:cNvSpPr>
                  <a:spLocks/>
                </p:cNvSpPr>
                <p:nvPr/>
              </p:nvSpPr>
              <p:spPr bwMode="auto">
                <a:xfrm>
                  <a:off x="4237" y="269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49" name="Arc 661" descr="50%"/>
                <p:cNvSpPr>
                  <a:spLocks/>
                </p:cNvSpPr>
                <p:nvPr/>
              </p:nvSpPr>
              <p:spPr bwMode="auto">
                <a:xfrm>
                  <a:off x="4233" y="269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50" name="Arc 662" descr="50%"/>
                <p:cNvSpPr>
                  <a:spLocks/>
                </p:cNvSpPr>
                <p:nvPr/>
              </p:nvSpPr>
              <p:spPr bwMode="auto">
                <a:xfrm>
                  <a:off x="4240" y="269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51" name="Arc 663" descr="50%"/>
                <p:cNvSpPr>
                  <a:spLocks/>
                </p:cNvSpPr>
                <p:nvPr/>
              </p:nvSpPr>
              <p:spPr bwMode="auto">
                <a:xfrm>
                  <a:off x="4244" y="269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52" name="Arc 664" descr="50%"/>
                <p:cNvSpPr>
                  <a:spLocks/>
                </p:cNvSpPr>
                <p:nvPr/>
              </p:nvSpPr>
              <p:spPr bwMode="auto">
                <a:xfrm>
                  <a:off x="4250" y="2698"/>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6444" name="Freeform 665" descr="50%"/>
              <p:cNvSpPr>
                <a:spLocks/>
              </p:cNvSpPr>
              <p:nvPr/>
            </p:nvSpPr>
            <p:spPr bwMode="auto">
              <a:xfrm>
                <a:off x="4270" y="2442"/>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6445" name="Group 666"/>
              <p:cNvGrpSpPr>
                <a:grpSpLocks/>
              </p:cNvGrpSpPr>
              <p:nvPr/>
            </p:nvGrpSpPr>
            <p:grpSpPr bwMode="auto">
              <a:xfrm>
                <a:off x="4334" y="2516"/>
                <a:ext cx="47" cy="37"/>
                <a:chOff x="4253" y="2700"/>
                <a:chExt cx="47" cy="37"/>
              </a:xfrm>
            </p:grpSpPr>
            <p:sp>
              <p:nvSpPr>
                <p:cNvPr id="16446" name="Freeform 667" descr="50%"/>
                <p:cNvSpPr>
                  <a:spLocks/>
                </p:cNvSpPr>
                <p:nvPr/>
              </p:nvSpPr>
              <p:spPr bwMode="auto">
                <a:xfrm>
                  <a:off x="4253" y="2706"/>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47" name="Freeform 668" descr="50%"/>
                <p:cNvSpPr>
                  <a:spLocks/>
                </p:cNvSpPr>
                <p:nvPr/>
              </p:nvSpPr>
              <p:spPr bwMode="auto">
                <a:xfrm>
                  <a:off x="4254" y="270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sp>
          <p:nvSpPr>
            <p:cNvPr id="16439" name="Rectangle 669"/>
            <p:cNvSpPr>
              <a:spLocks noChangeArrowheads="1"/>
            </p:cNvSpPr>
            <p:nvPr/>
          </p:nvSpPr>
          <p:spPr bwMode="auto">
            <a:xfrm>
              <a:off x="7786688" y="3514727"/>
              <a:ext cx="1447800" cy="638175"/>
            </a:xfrm>
            <a:prstGeom prst="rect">
              <a:avLst/>
            </a:prstGeom>
            <a:noFill/>
            <a:ln w="12700">
              <a:noFill/>
              <a:miter lim="800000"/>
              <a:headEnd/>
              <a:tailEnd/>
            </a:ln>
          </p:spPr>
          <p:txBody>
            <a:bodyPr lIns="90488" tIns="44450" rIns="90488" bIns="44450">
              <a:spAutoFit/>
            </a:bodyPr>
            <a:lstStyle/>
            <a:p>
              <a:pPr eaLnBrk="0" hangingPunct="0"/>
              <a:r>
                <a:rPr kumimoji="1" lang="en-US" altLang="zh-CN" sz="1800" i="0">
                  <a:solidFill>
                    <a:srgbClr val="FF0000"/>
                  </a:solidFill>
                  <a:latin typeface="Comic Sans MS" pitchFamily="66" charset="0"/>
                </a:rPr>
                <a:t>Embedded system</a:t>
              </a:r>
            </a:p>
          </p:txBody>
        </p:sp>
        <p:sp>
          <p:nvSpPr>
            <p:cNvPr id="670" name="Rectangle 527"/>
            <p:cNvSpPr>
              <a:spLocks noChangeArrowheads="1"/>
            </p:cNvSpPr>
            <p:nvPr/>
          </p:nvSpPr>
          <p:spPr bwMode="auto">
            <a:xfrm>
              <a:off x="8780668" y="4414840"/>
              <a:ext cx="942567" cy="643766"/>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dirty="0" smtClean="0">
                  <a:solidFill>
                    <a:srgbClr val="7030A0"/>
                  </a:solidFill>
                  <a:latin typeface="Comic Sans MS" pitchFamily="66" charset="0"/>
                </a:rPr>
                <a:t>mobile </a:t>
              </a:r>
            </a:p>
            <a:p>
              <a:pPr eaLnBrk="0" hangingPunct="0"/>
              <a:r>
                <a:rPr kumimoji="1" lang="en-US" altLang="zh-CN" sz="1800" i="0" dirty="0" smtClean="0">
                  <a:solidFill>
                    <a:srgbClr val="7030A0"/>
                  </a:solidFill>
                  <a:latin typeface="Comic Sans MS" pitchFamily="66" charset="0"/>
                </a:rPr>
                <a:t>phone</a:t>
              </a:r>
              <a:endParaRPr kumimoji="1" lang="en-US" altLang="zh-CN" sz="1800" i="0" dirty="0">
                <a:solidFill>
                  <a:srgbClr val="7030A0"/>
                </a:solidFill>
                <a:latin typeface="Comic Sans MS" pitchFamily="66" charset="0"/>
              </a:endParaRPr>
            </a:p>
          </p:txBody>
        </p:sp>
        <p:grpSp>
          <p:nvGrpSpPr>
            <p:cNvPr id="671" name="Group 606"/>
            <p:cNvGrpSpPr>
              <a:grpSpLocks/>
            </p:cNvGrpSpPr>
            <p:nvPr/>
          </p:nvGrpSpPr>
          <p:grpSpPr bwMode="auto">
            <a:xfrm>
              <a:off x="9029629" y="4306492"/>
              <a:ext cx="378619" cy="156369"/>
              <a:chOff x="4270" y="2440"/>
              <a:chExt cx="321" cy="113"/>
            </a:xfrm>
          </p:grpSpPr>
          <p:sp>
            <p:nvSpPr>
              <p:cNvPr id="672" name="Freeform 607" descr="50%"/>
              <p:cNvSpPr>
                <a:spLocks/>
              </p:cNvSpPr>
              <p:nvPr/>
            </p:nvSpPr>
            <p:spPr bwMode="auto">
              <a:xfrm>
                <a:off x="4351" y="2513"/>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673" name="Freeform 608" descr="50%"/>
              <p:cNvSpPr>
                <a:spLocks/>
              </p:cNvSpPr>
              <p:nvPr/>
            </p:nvSpPr>
            <p:spPr bwMode="auto">
              <a:xfrm>
                <a:off x="4270" y="2440"/>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674" name="Group 609"/>
              <p:cNvGrpSpPr>
                <a:grpSpLocks/>
              </p:cNvGrpSpPr>
              <p:nvPr/>
            </p:nvGrpSpPr>
            <p:grpSpPr bwMode="auto">
              <a:xfrm>
                <a:off x="4297" y="2502"/>
                <a:ext cx="2" cy="3"/>
                <a:chOff x="4216" y="2686"/>
                <a:chExt cx="2" cy="3"/>
              </a:xfrm>
            </p:grpSpPr>
            <p:sp>
              <p:nvSpPr>
                <p:cNvPr id="685" name="Oval 610" descr="50%"/>
                <p:cNvSpPr>
                  <a:spLocks noChangeArrowheads="1"/>
                </p:cNvSpPr>
                <p:nvPr/>
              </p:nvSpPr>
              <p:spPr bwMode="auto">
                <a:xfrm>
                  <a:off x="4216" y="2686"/>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686" name="Arc 611" descr="50%"/>
                <p:cNvSpPr>
                  <a:spLocks/>
                </p:cNvSpPr>
                <p:nvPr/>
              </p:nvSpPr>
              <p:spPr bwMode="auto">
                <a:xfrm>
                  <a:off x="4217" y="268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675" name="Group 612"/>
              <p:cNvGrpSpPr>
                <a:grpSpLocks/>
              </p:cNvGrpSpPr>
              <p:nvPr/>
            </p:nvGrpSpPr>
            <p:grpSpPr bwMode="auto">
              <a:xfrm>
                <a:off x="4314" y="2514"/>
                <a:ext cx="23" cy="4"/>
                <a:chOff x="4233" y="2698"/>
                <a:chExt cx="23" cy="4"/>
              </a:xfrm>
            </p:grpSpPr>
            <p:sp>
              <p:nvSpPr>
                <p:cNvPr id="680" name="Arc 613" descr="50%"/>
                <p:cNvSpPr>
                  <a:spLocks/>
                </p:cNvSpPr>
                <p:nvPr/>
              </p:nvSpPr>
              <p:spPr bwMode="auto">
                <a:xfrm>
                  <a:off x="4237" y="269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681" name="Arc 614" descr="50%"/>
                <p:cNvSpPr>
                  <a:spLocks/>
                </p:cNvSpPr>
                <p:nvPr/>
              </p:nvSpPr>
              <p:spPr bwMode="auto">
                <a:xfrm>
                  <a:off x="4233" y="269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682" name="Arc 615" descr="50%"/>
                <p:cNvSpPr>
                  <a:spLocks/>
                </p:cNvSpPr>
                <p:nvPr/>
              </p:nvSpPr>
              <p:spPr bwMode="auto">
                <a:xfrm>
                  <a:off x="4240" y="269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683" name="Arc 616" descr="50%"/>
                <p:cNvSpPr>
                  <a:spLocks/>
                </p:cNvSpPr>
                <p:nvPr/>
              </p:nvSpPr>
              <p:spPr bwMode="auto">
                <a:xfrm>
                  <a:off x="4244" y="269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684" name="Arc 617" descr="50%"/>
                <p:cNvSpPr>
                  <a:spLocks/>
                </p:cNvSpPr>
                <p:nvPr/>
              </p:nvSpPr>
              <p:spPr bwMode="auto">
                <a:xfrm>
                  <a:off x="4250" y="2698"/>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676" name="Freeform 618" descr="50%"/>
              <p:cNvSpPr>
                <a:spLocks/>
              </p:cNvSpPr>
              <p:nvPr/>
            </p:nvSpPr>
            <p:spPr bwMode="auto">
              <a:xfrm>
                <a:off x="4270" y="2442"/>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677" name="Group 619"/>
              <p:cNvGrpSpPr>
                <a:grpSpLocks/>
              </p:cNvGrpSpPr>
              <p:nvPr/>
            </p:nvGrpSpPr>
            <p:grpSpPr bwMode="auto">
              <a:xfrm>
                <a:off x="4334" y="2516"/>
                <a:ext cx="47" cy="37"/>
                <a:chOff x="4253" y="2700"/>
                <a:chExt cx="47" cy="37"/>
              </a:xfrm>
            </p:grpSpPr>
            <p:sp>
              <p:nvSpPr>
                <p:cNvPr id="678" name="Freeform 620" descr="50%"/>
                <p:cNvSpPr>
                  <a:spLocks/>
                </p:cNvSpPr>
                <p:nvPr/>
              </p:nvSpPr>
              <p:spPr bwMode="auto">
                <a:xfrm>
                  <a:off x="4253" y="2706"/>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679" name="Freeform 621" descr="50%"/>
                <p:cNvSpPr>
                  <a:spLocks/>
                </p:cNvSpPr>
                <p:nvPr/>
              </p:nvSpPr>
              <p:spPr bwMode="auto">
                <a:xfrm>
                  <a:off x="4254" y="270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sp>
        <p:nvSpPr>
          <p:cNvPr id="3" name="文本框 2"/>
          <p:cNvSpPr txBox="1"/>
          <p:nvPr/>
        </p:nvSpPr>
        <p:spPr>
          <a:xfrm>
            <a:off x="930194" y="5414753"/>
            <a:ext cx="10206366" cy="830997"/>
          </a:xfrm>
          <a:prstGeom prst="rect">
            <a:avLst/>
          </a:prstGeom>
          <a:noFill/>
        </p:spPr>
        <p:txBody>
          <a:bodyPr wrap="square" rtlCol="0">
            <a:spAutoFit/>
          </a:bodyPr>
          <a:lstStyle/>
          <a:p>
            <a:pPr algn="l"/>
            <a:r>
              <a:rPr lang="en-US" altLang="zh-CN" sz="2400" dirty="0" smtClean="0">
                <a:solidFill>
                  <a:srgbClr val="3333FF"/>
                </a:solidFill>
              </a:rPr>
              <a:t>RISC-based computers  raised performance bar:   RISC  replace CISC</a:t>
            </a:r>
          </a:p>
          <a:p>
            <a:pPr algn="l"/>
            <a:r>
              <a:rPr lang="en-US" altLang="zh-CN" sz="2400" dirty="0" smtClean="0">
                <a:solidFill>
                  <a:srgbClr val="3333FF"/>
                </a:solidFill>
              </a:rPr>
              <a:t>In low-end application,  power performance:  ARM  replace x86  </a:t>
            </a:r>
            <a:endParaRPr lang="zh-CN" altLang="en-US" sz="2400" dirty="0">
              <a:solidFill>
                <a:srgbClr val="3333FF"/>
              </a:solidFill>
            </a:endParaRPr>
          </a:p>
        </p:txBody>
      </p:sp>
    </p:spTree>
  </p:cSld>
  <p:clrMapOvr>
    <a:masterClrMapping/>
  </p:clrMapOvr>
  <p:transition spd="slow">
    <p:rand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Newest computer market</a:t>
            </a:r>
            <a:endParaRPr lang="zh-CN" altLang="en-US" dirty="0"/>
          </a:p>
        </p:txBody>
      </p:sp>
      <p:grpSp>
        <p:nvGrpSpPr>
          <p:cNvPr id="4" name="组合 3"/>
          <p:cNvGrpSpPr/>
          <p:nvPr/>
        </p:nvGrpSpPr>
        <p:grpSpPr>
          <a:xfrm>
            <a:off x="1310920" y="2276872"/>
            <a:ext cx="8787536" cy="2579688"/>
            <a:chOff x="1462088" y="3286127"/>
            <a:chExt cx="8206797" cy="2579688"/>
          </a:xfrm>
        </p:grpSpPr>
        <p:sp>
          <p:nvSpPr>
            <p:cNvPr id="5" name="Rectangle 527"/>
            <p:cNvSpPr>
              <a:spLocks noChangeArrowheads="1"/>
            </p:cNvSpPr>
            <p:nvPr/>
          </p:nvSpPr>
          <p:spPr bwMode="auto">
            <a:xfrm>
              <a:off x="8103911" y="4447384"/>
              <a:ext cx="442913" cy="366713"/>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a:latin typeface="Comic Sans MS" pitchFamily="66" charset="0"/>
                </a:rPr>
                <a:t>PC</a:t>
              </a:r>
            </a:p>
          </p:txBody>
        </p:sp>
        <p:sp>
          <p:nvSpPr>
            <p:cNvPr id="6" name="Rectangle 528"/>
            <p:cNvSpPr>
              <a:spLocks noChangeArrowheads="1"/>
            </p:cNvSpPr>
            <p:nvPr/>
          </p:nvSpPr>
          <p:spPr bwMode="auto">
            <a:xfrm>
              <a:off x="7002463" y="4489452"/>
              <a:ext cx="938213" cy="644525"/>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dirty="0">
                  <a:latin typeface="Comic Sans MS" pitchFamily="66" charset="0"/>
                </a:rPr>
                <a:t>Work-</a:t>
              </a:r>
            </a:p>
            <a:p>
              <a:pPr eaLnBrk="0" hangingPunct="0"/>
              <a:r>
                <a:rPr kumimoji="1" lang="en-US" altLang="zh-CN" sz="1800" i="0" dirty="0">
                  <a:latin typeface="Comic Sans MS" pitchFamily="66" charset="0"/>
                </a:rPr>
                <a:t>station</a:t>
              </a:r>
            </a:p>
          </p:txBody>
        </p:sp>
        <p:sp>
          <p:nvSpPr>
            <p:cNvPr id="7" name="Rectangle 529"/>
            <p:cNvSpPr>
              <a:spLocks noChangeArrowheads="1"/>
            </p:cNvSpPr>
            <p:nvPr/>
          </p:nvSpPr>
          <p:spPr bwMode="auto">
            <a:xfrm>
              <a:off x="2800351" y="4279902"/>
              <a:ext cx="1341438" cy="366713"/>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a:latin typeface="Comic Sans MS" pitchFamily="66" charset="0"/>
                </a:rPr>
                <a:t>Mainframe</a:t>
              </a:r>
            </a:p>
          </p:txBody>
        </p:sp>
        <p:sp>
          <p:nvSpPr>
            <p:cNvPr id="8" name="Rectangle 530"/>
            <p:cNvSpPr>
              <a:spLocks noChangeArrowheads="1"/>
            </p:cNvSpPr>
            <p:nvPr/>
          </p:nvSpPr>
          <p:spPr bwMode="auto">
            <a:xfrm>
              <a:off x="3009901" y="5499102"/>
              <a:ext cx="1833563" cy="366713"/>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a:latin typeface="Comic Sans MS" pitchFamily="66" charset="0"/>
                </a:rPr>
                <a:t>Supercomputer</a:t>
              </a:r>
            </a:p>
          </p:txBody>
        </p:sp>
        <p:sp>
          <p:nvSpPr>
            <p:cNvPr id="9" name="Freeform 531" descr="50%"/>
            <p:cNvSpPr>
              <a:spLocks/>
            </p:cNvSpPr>
            <p:nvPr/>
          </p:nvSpPr>
          <p:spPr bwMode="auto">
            <a:xfrm>
              <a:off x="6280151" y="4367215"/>
              <a:ext cx="92075" cy="73025"/>
            </a:xfrm>
            <a:custGeom>
              <a:avLst/>
              <a:gdLst>
                <a:gd name="T0" fmla="*/ 0 w 58"/>
                <a:gd name="T1" fmla="*/ 0 h 46"/>
                <a:gd name="T2" fmla="*/ 2 w 58"/>
                <a:gd name="T3" fmla="*/ 5 h 46"/>
                <a:gd name="T4" fmla="*/ 5 w 58"/>
                <a:gd name="T5" fmla="*/ 9 h 46"/>
                <a:gd name="T6" fmla="*/ 9 w 58"/>
                <a:gd name="T7" fmla="*/ 14 h 46"/>
                <a:gd name="T8" fmla="*/ 12 w 58"/>
                <a:gd name="T9" fmla="*/ 18 h 46"/>
                <a:gd name="T10" fmla="*/ 16 w 58"/>
                <a:gd name="T11" fmla="*/ 23 h 46"/>
                <a:gd name="T12" fmla="*/ 21 w 58"/>
                <a:gd name="T13" fmla="*/ 28 h 46"/>
                <a:gd name="T14" fmla="*/ 24 w 58"/>
                <a:gd name="T15" fmla="*/ 32 h 46"/>
                <a:gd name="T16" fmla="*/ 28 w 58"/>
                <a:gd name="T17" fmla="*/ 35 h 46"/>
                <a:gd name="T18" fmla="*/ 32 w 58"/>
                <a:gd name="T19" fmla="*/ 38 h 46"/>
                <a:gd name="T20" fmla="*/ 36 w 58"/>
                <a:gd name="T21" fmla="*/ 40 h 46"/>
                <a:gd name="T22" fmla="*/ 41 w 58"/>
                <a:gd name="T23" fmla="*/ 42 h 46"/>
                <a:gd name="T24" fmla="*/ 45 w 58"/>
                <a:gd name="T25" fmla="*/ 44 h 46"/>
                <a:gd name="T26" fmla="*/ 50 w 58"/>
                <a:gd name="T27" fmla="*/ 45 h 46"/>
                <a:gd name="T28" fmla="*/ 54 w 58"/>
                <a:gd name="T29" fmla="*/ 45 h 46"/>
                <a:gd name="T30" fmla="*/ 57 w 58"/>
                <a:gd name="T31" fmla="*/ 44 h 46"/>
                <a:gd name="T32" fmla="*/ 54 w 58"/>
                <a:gd name="T33" fmla="*/ 41 h 46"/>
                <a:gd name="T34" fmla="*/ 51 w 58"/>
                <a:gd name="T35" fmla="*/ 37 h 46"/>
                <a:gd name="T36" fmla="*/ 48 w 58"/>
                <a:gd name="T37" fmla="*/ 33 h 46"/>
                <a:gd name="T38" fmla="*/ 45 w 58"/>
                <a:gd name="T39" fmla="*/ 29 h 46"/>
                <a:gd name="T40" fmla="*/ 42 w 58"/>
                <a:gd name="T41" fmla="*/ 24 h 46"/>
                <a:gd name="T42" fmla="*/ 40 w 58"/>
                <a:gd name="T43" fmla="*/ 20 h 46"/>
                <a:gd name="T44" fmla="*/ 38 w 58"/>
                <a:gd name="T45" fmla="*/ 16 h 46"/>
                <a:gd name="T46" fmla="*/ 37 w 58"/>
                <a:gd name="T47" fmla="*/ 10 h 46"/>
                <a:gd name="T48" fmla="*/ 37 w 58"/>
                <a:gd name="T49" fmla="*/ 5 h 46"/>
                <a:gd name="T50" fmla="*/ 37 w 58"/>
                <a:gd name="T51" fmla="*/ 1 h 46"/>
                <a:gd name="T52" fmla="*/ 0 w 58"/>
                <a:gd name="T53" fmla="*/ 0 h 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
                <a:gd name="T82" fmla="*/ 0 h 46"/>
                <a:gd name="T83" fmla="*/ 58 w 58"/>
                <a:gd name="T84" fmla="*/ 46 h 4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 h="46">
                  <a:moveTo>
                    <a:pt x="0" y="0"/>
                  </a:moveTo>
                  <a:lnTo>
                    <a:pt x="2" y="5"/>
                  </a:lnTo>
                  <a:lnTo>
                    <a:pt x="5" y="9"/>
                  </a:lnTo>
                  <a:lnTo>
                    <a:pt x="9" y="14"/>
                  </a:lnTo>
                  <a:lnTo>
                    <a:pt x="12" y="18"/>
                  </a:lnTo>
                  <a:lnTo>
                    <a:pt x="16" y="23"/>
                  </a:lnTo>
                  <a:lnTo>
                    <a:pt x="21" y="28"/>
                  </a:lnTo>
                  <a:lnTo>
                    <a:pt x="24" y="32"/>
                  </a:lnTo>
                  <a:lnTo>
                    <a:pt x="28" y="35"/>
                  </a:lnTo>
                  <a:lnTo>
                    <a:pt x="32" y="38"/>
                  </a:lnTo>
                  <a:lnTo>
                    <a:pt x="36" y="40"/>
                  </a:lnTo>
                  <a:lnTo>
                    <a:pt x="41" y="42"/>
                  </a:lnTo>
                  <a:lnTo>
                    <a:pt x="45" y="44"/>
                  </a:lnTo>
                  <a:lnTo>
                    <a:pt x="50" y="45"/>
                  </a:lnTo>
                  <a:lnTo>
                    <a:pt x="54" y="45"/>
                  </a:lnTo>
                  <a:lnTo>
                    <a:pt x="57" y="44"/>
                  </a:lnTo>
                  <a:lnTo>
                    <a:pt x="54" y="41"/>
                  </a:lnTo>
                  <a:lnTo>
                    <a:pt x="51" y="37"/>
                  </a:lnTo>
                  <a:lnTo>
                    <a:pt x="48" y="33"/>
                  </a:lnTo>
                  <a:lnTo>
                    <a:pt x="45" y="29"/>
                  </a:lnTo>
                  <a:lnTo>
                    <a:pt x="42" y="24"/>
                  </a:lnTo>
                  <a:lnTo>
                    <a:pt x="40" y="20"/>
                  </a:lnTo>
                  <a:lnTo>
                    <a:pt x="38" y="16"/>
                  </a:lnTo>
                  <a:lnTo>
                    <a:pt x="37" y="10"/>
                  </a:lnTo>
                  <a:lnTo>
                    <a:pt x="37" y="5"/>
                  </a:lnTo>
                  <a:lnTo>
                    <a:pt x="37"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0" name="Freeform 532" descr="50%"/>
            <p:cNvSpPr>
              <a:spLocks/>
            </p:cNvSpPr>
            <p:nvPr/>
          </p:nvSpPr>
          <p:spPr bwMode="auto">
            <a:xfrm>
              <a:off x="6088063" y="4195765"/>
              <a:ext cx="763588" cy="230188"/>
            </a:xfrm>
            <a:custGeom>
              <a:avLst/>
              <a:gdLst>
                <a:gd name="T0" fmla="*/ 5 w 481"/>
                <a:gd name="T1" fmla="*/ 85 h 145"/>
                <a:gd name="T2" fmla="*/ 20 w 481"/>
                <a:gd name="T3" fmla="*/ 80 h 145"/>
                <a:gd name="T4" fmla="*/ 42 w 481"/>
                <a:gd name="T5" fmla="*/ 73 h 145"/>
                <a:gd name="T6" fmla="*/ 65 w 481"/>
                <a:gd name="T7" fmla="*/ 68 h 145"/>
                <a:gd name="T8" fmla="*/ 89 w 481"/>
                <a:gd name="T9" fmla="*/ 63 h 145"/>
                <a:gd name="T10" fmla="*/ 112 w 481"/>
                <a:gd name="T11" fmla="*/ 58 h 145"/>
                <a:gd name="T12" fmla="*/ 132 w 481"/>
                <a:gd name="T13" fmla="*/ 54 h 145"/>
                <a:gd name="T14" fmla="*/ 143 w 481"/>
                <a:gd name="T15" fmla="*/ 48 h 145"/>
                <a:gd name="T16" fmla="*/ 155 w 481"/>
                <a:gd name="T17" fmla="*/ 37 h 145"/>
                <a:gd name="T18" fmla="*/ 171 w 481"/>
                <a:gd name="T19" fmla="*/ 20 h 145"/>
                <a:gd name="T20" fmla="*/ 188 w 481"/>
                <a:gd name="T21" fmla="*/ 5 h 145"/>
                <a:gd name="T22" fmla="*/ 200 w 481"/>
                <a:gd name="T23" fmla="*/ 17 h 145"/>
                <a:gd name="T24" fmla="*/ 207 w 481"/>
                <a:gd name="T25" fmla="*/ 43 h 145"/>
                <a:gd name="T26" fmla="*/ 211 w 481"/>
                <a:gd name="T27" fmla="*/ 53 h 145"/>
                <a:gd name="T28" fmla="*/ 239 w 481"/>
                <a:gd name="T29" fmla="*/ 57 h 145"/>
                <a:gd name="T30" fmla="*/ 267 w 481"/>
                <a:gd name="T31" fmla="*/ 63 h 145"/>
                <a:gd name="T32" fmla="*/ 288 w 481"/>
                <a:gd name="T33" fmla="*/ 63 h 145"/>
                <a:gd name="T34" fmla="*/ 310 w 481"/>
                <a:gd name="T35" fmla="*/ 58 h 145"/>
                <a:gd name="T36" fmla="*/ 327 w 481"/>
                <a:gd name="T37" fmla="*/ 70 h 145"/>
                <a:gd name="T38" fmla="*/ 344 w 481"/>
                <a:gd name="T39" fmla="*/ 75 h 145"/>
                <a:gd name="T40" fmla="*/ 365 w 481"/>
                <a:gd name="T41" fmla="*/ 75 h 145"/>
                <a:gd name="T42" fmla="*/ 388 w 481"/>
                <a:gd name="T43" fmla="*/ 66 h 145"/>
                <a:gd name="T44" fmla="*/ 413 w 481"/>
                <a:gd name="T45" fmla="*/ 45 h 145"/>
                <a:gd name="T46" fmla="*/ 442 w 481"/>
                <a:gd name="T47" fmla="*/ 20 h 145"/>
                <a:gd name="T48" fmla="*/ 471 w 481"/>
                <a:gd name="T49" fmla="*/ 11 h 145"/>
                <a:gd name="T50" fmla="*/ 472 w 481"/>
                <a:gd name="T51" fmla="*/ 19 h 145"/>
                <a:gd name="T52" fmla="*/ 458 w 481"/>
                <a:gd name="T53" fmla="*/ 37 h 145"/>
                <a:gd name="T54" fmla="*/ 442 w 481"/>
                <a:gd name="T55" fmla="*/ 54 h 145"/>
                <a:gd name="T56" fmla="*/ 431 w 481"/>
                <a:gd name="T57" fmla="*/ 71 h 145"/>
                <a:gd name="T58" fmla="*/ 431 w 481"/>
                <a:gd name="T59" fmla="*/ 89 h 145"/>
                <a:gd name="T60" fmla="*/ 443 w 481"/>
                <a:gd name="T61" fmla="*/ 108 h 145"/>
                <a:gd name="T62" fmla="*/ 457 w 481"/>
                <a:gd name="T63" fmla="*/ 122 h 145"/>
                <a:gd name="T64" fmla="*/ 470 w 481"/>
                <a:gd name="T65" fmla="*/ 133 h 145"/>
                <a:gd name="T66" fmla="*/ 471 w 481"/>
                <a:gd name="T67" fmla="*/ 138 h 145"/>
                <a:gd name="T68" fmla="*/ 453 w 481"/>
                <a:gd name="T69" fmla="*/ 138 h 145"/>
                <a:gd name="T70" fmla="*/ 437 w 481"/>
                <a:gd name="T71" fmla="*/ 134 h 145"/>
                <a:gd name="T72" fmla="*/ 421 w 481"/>
                <a:gd name="T73" fmla="*/ 126 h 145"/>
                <a:gd name="T74" fmla="*/ 396 w 481"/>
                <a:gd name="T75" fmla="*/ 109 h 145"/>
                <a:gd name="T76" fmla="*/ 365 w 481"/>
                <a:gd name="T77" fmla="*/ 107 h 145"/>
                <a:gd name="T78" fmla="*/ 328 w 481"/>
                <a:gd name="T79" fmla="*/ 111 h 145"/>
                <a:gd name="T80" fmla="*/ 304 w 481"/>
                <a:gd name="T81" fmla="*/ 121 h 145"/>
                <a:gd name="T82" fmla="*/ 296 w 481"/>
                <a:gd name="T83" fmla="*/ 132 h 145"/>
                <a:gd name="T84" fmla="*/ 263 w 481"/>
                <a:gd name="T85" fmla="*/ 131 h 145"/>
                <a:gd name="T86" fmla="*/ 235 w 481"/>
                <a:gd name="T87" fmla="*/ 140 h 145"/>
                <a:gd name="T88" fmla="*/ 130 w 481"/>
                <a:gd name="T89" fmla="*/ 144 h 145"/>
                <a:gd name="T90" fmla="*/ 70 w 481"/>
                <a:gd name="T91" fmla="*/ 138 h 145"/>
                <a:gd name="T92" fmla="*/ 17 w 481"/>
                <a:gd name="T93" fmla="*/ 120 h 145"/>
                <a:gd name="T94" fmla="*/ 17 w 481"/>
                <a:gd name="T95" fmla="*/ 110 h 145"/>
                <a:gd name="T96" fmla="*/ 5 w 481"/>
                <a:gd name="T97" fmla="*/ 99 h 145"/>
                <a:gd name="T98" fmla="*/ 1 w 481"/>
                <a:gd name="T99" fmla="*/ 92 h 14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81"/>
                <a:gd name="T151" fmla="*/ 0 h 145"/>
                <a:gd name="T152" fmla="*/ 481 w 481"/>
                <a:gd name="T153" fmla="*/ 145 h 14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81" h="145">
                  <a:moveTo>
                    <a:pt x="0" y="89"/>
                  </a:moveTo>
                  <a:lnTo>
                    <a:pt x="2" y="88"/>
                  </a:lnTo>
                  <a:lnTo>
                    <a:pt x="5" y="85"/>
                  </a:lnTo>
                  <a:lnTo>
                    <a:pt x="11" y="83"/>
                  </a:lnTo>
                  <a:lnTo>
                    <a:pt x="15" y="82"/>
                  </a:lnTo>
                  <a:lnTo>
                    <a:pt x="20" y="80"/>
                  </a:lnTo>
                  <a:lnTo>
                    <a:pt x="27" y="77"/>
                  </a:lnTo>
                  <a:lnTo>
                    <a:pt x="35" y="75"/>
                  </a:lnTo>
                  <a:lnTo>
                    <a:pt x="42" y="73"/>
                  </a:lnTo>
                  <a:lnTo>
                    <a:pt x="49" y="71"/>
                  </a:lnTo>
                  <a:lnTo>
                    <a:pt x="57" y="69"/>
                  </a:lnTo>
                  <a:lnTo>
                    <a:pt x="65" y="68"/>
                  </a:lnTo>
                  <a:lnTo>
                    <a:pt x="74" y="66"/>
                  </a:lnTo>
                  <a:lnTo>
                    <a:pt x="81" y="64"/>
                  </a:lnTo>
                  <a:lnTo>
                    <a:pt x="89" y="63"/>
                  </a:lnTo>
                  <a:lnTo>
                    <a:pt x="95" y="62"/>
                  </a:lnTo>
                  <a:lnTo>
                    <a:pt x="105" y="60"/>
                  </a:lnTo>
                  <a:lnTo>
                    <a:pt x="112" y="58"/>
                  </a:lnTo>
                  <a:lnTo>
                    <a:pt x="120" y="57"/>
                  </a:lnTo>
                  <a:lnTo>
                    <a:pt x="126" y="56"/>
                  </a:lnTo>
                  <a:lnTo>
                    <a:pt x="132" y="54"/>
                  </a:lnTo>
                  <a:lnTo>
                    <a:pt x="137" y="52"/>
                  </a:lnTo>
                  <a:lnTo>
                    <a:pt x="140" y="51"/>
                  </a:lnTo>
                  <a:lnTo>
                    <a:pt x="143" y="48"/>
                  </a:lnTo>
                  <a:lnTo>
                    <a:pt x="147" y="45"/>
                  </a:lnTo>
                  <a:lnTo>
                    <a:pt x="150" y="41"/>
                  </a:lnTo>
                  <a:lnTo>
                    <a:pt x="155" y="37"/>
                  </a:lnTo>
                  <a:lnTo>
                    <a:pt x="160" y="31"/>
                  </a:lnTo>
                  <a:lnTo>
                    <a:pt x="165" y="25"/>
                  </a:lnTo>
                  <a:lnTo>
                    <a:pt x="171" y="20"/>
                  </a:lnTo>
                  <a:lnTo>
                    <a:pt x="176" y="14"/>
                  </a:lnTo>
                  <a:lnTo>
                    <a:pt x="182" y="10"/>
                  </a:lnTo>
                  <a:lnTo>
                    <a:pt x="188" y="5"/>
                  </a:lnTo>
                  <a:lnTo>
                    <a:pt x="195" y="0"/>
                  </a:lnTo>
                  <a:lnTo>
                    <a:pt x="197" y="9"/>
                  </a:lnTo>
                  <a:lnTo>
                    <a:pt x="200" y="17"/>
                  </a:lnTo>
                  <a:lnTo>
                    <a:pt x="203" y="26"/>
                  </a:lnTo>
                  <a:lnTo>
                    <a:pt x="205" y="35"/>
                  </a:lnTo>
                  <a:lnTo>
                    <a:pt x="207" y="43"/>
                  </a:lnTo>
                  <a:lnTo>
                    <a:pt x="206" y="47"/>
                  </a:lnTo>
                  <a:lnTo>
                    <a:pt x="203" y="51"/>
                  </a:lnTo>
                  <a:lnTo>
                    <a:pt x="211" y="53"/>
                  </a:lnTo>
                  <a:lnTo>
                    <a:pt x="218" y="54"/>
                  </a:lnTo>
                  <a:lnTo>
                    <a:pt x="228" y="56"/>
                  </a:lnTo>
                  <a:lnTo>
                    <a:pt x="239" y="57"/>
                  </a:lnTo>
                  <a:lnTo>
                    <a:pt x="249" y="60"/>
                  </a:lnTo>
                  <a:lnTo>
                    <a:pt x="258" y="61"/>
                  </a:lnTo>
                  <a:lnTo>
                    <a:pt x="267" y="63"/>
                  </a:lnTo>
                  <a:lnTo>
                    <a:pt x="275" y="64"/>
                  </a:lnTo>
                  <a:lnTo>
                    <a:pt x="282" y="64"/>
                  </a:lnTo>
                  <a:lnTo>
                    <a:pt x="288" y="63"/>
                  </a:lnTo>
                  <a:lnTo>
                    <a:pt x="293" y="60"/>
                  </a:lnTo>
                  <a:lnTo>
                    <a:pt x="298" y="56"/>
                  </a:lnTo>
                  <a:lnTo>
                    <a:pt x="310" y="58"/>
                  </a:lnTo>
                  <a:lnTo>
                    <a:pt x="323" y="61"/>
                  </a:lnTo>
                  <a:lnTo>
                    <a:pt x="334" y="63"/>
                  </a:lnTo>
                  <a:lnTo>
                    <a:pt x="327" y="70"/>
                  </a:lnTo>
                  <a:lnTo>
                    <a:pt x="331" y="72"/>
                  </a:lnTo>
                  <a:lnTo>
                    <a:pt x="337" y="74"/>
                  </a:lnTo>
                  <a:lnTo>
                    <a:pt x="344" y="75"/>
                  </a:lnTo>
                  <a:lnTo>
                    <a:pt x="351" y="76"/>
                  </a:lnTo>
                  <a:lnTo>
                    <a:pt x="358" y="76"/>
                  </a:lnTo>
                  <a:lnTo>
                    <a:pt x="365" y="75"/>
                  </a:lnTo>
                  <a:lnTo>
                    <a:pt x="373" y="73"/>
                  </a:lnTo>
                  <a:lnTo>
                    <a:pt x="381" y="71"/>
                  </a:lnTo>
                  <a:lnTo>
                    <a:pt x="388" y="66"/>
                  </a:lnTo>
                  <a:lnTo>
                    <a:pt x="397" y="60"/>
                  </a:lnTo>
                  <a:lnTo>
                    <a:pt x="404" y="54"/>
                  </a:lnTo>
                  <a:lnTo>
                    <a:pt x="413" y="45"/>
                  </a:lnTo>
                  <a:lnTo>
                    <a:pt x="422" y="35"/>
                  </a:lnTo>
                  <a:lnTo>
                    <a:pt x="433" y="27"/>
                  </a:lnTo>
                  <a:lnTo>
                    <a:pt x="442" y="20"/>
                  </a:lnTo>
                  <a:lnTo>
                    <a:pt x="451" y="15"/>
                  </a:lnTo>
                  <a:lnTo>
                    <a:pt x="460" y="12"/>
                  </a:lnTo>
                  <a:lnTo>
                    <a:pt x="471" y="11"/>
                  </a:lnTo>
                  <a:lnTo>
                    <a:pt x="480" y="11"/>
                  </a:lnTo>
                  <a:lnTo>
                    <a:pt x="475" y="15"/>
                  </a:lnTo>
                  <a:lnTo>
                    <a:pt x="472" y="19"/>
                  </a:lnTo>
                  <a:lnTo>
                    <a:pt x="470" y="22"/>
                  </a:lnTo>
                  <a:lnTo>
                    <a:pt x="463" y="32"/>
                  </a:lnTo>
                  <a:lnTo>
                    <a:pt x="458" y="37"/>
                  </a:lnTo>
                  <a:lnTo>
                    <a:pt x="452" y="42"/>
                  </a:lnTo>
                  <a:lnTo>
                    <a:pt x="446" y="48"/>
                  </a:lnTo>
                  <a:lnTo>
                    <a:pt x="442" y="54"/>
                  </a:lnTo>
                  <a:lnTo>
                    <a:pt x="438" y="60"/>
                  </a:lnTo>
                  <a:lnTo>
                    <a:pt x="434" y="66"/>
                  </a:lnTo>
                  <a:lnTo>
                    <a:pt x="431" y="71"/>
                  </a:lnTo>
                  <a:lnTo>
                    <a:pt x="430" y="77"/>
                  </a:lnTo>
                  <a:lnTo>
                    <a:pt x="429" y="83"/>
                  </a:lnTo>
                  <a:lnTo>
                    <a:pt x="431" y="89"/>
                  </a:lnTo>
                  <a:lnTo>
                    <a:pt x="434" y="96"/>
                  </a:lnTo>
                  <a:lnTo>
                    <a:pt x="438" y="102"/>
                  </a:lnTo>
                  <a:lnTo>
                    <a:pt x="443" y="108"/>
                  </a:lnTo>
                  <a:lnTo>
                    <a:pt x="447" y="112"/>
                  </a:lnTo>
                  <a:lnTo>
                    <a:pt x="452" y="116"/>
                  </a:lnTo>
                  <a:lnTo>
                    <a:pt x="457" y="122"/>
                  </a:lnTo>
                  <a:lnTo>
                    <a:pt x="463" y="127"/>
                  </a:lnTo>
                  <a:lnTo>
                    <a:pt x="467" y="130"/>
                  </a:lnTo>
                  <a:lnTo>
                    <a:pt x="470" y="133"/>
                  </a:lnTo>
                  <a:lnTo>
                    <a:pt x="474" y="135"/>
                  </a:lnTo>
                  <a:lnTo>
                    <a:pt x="476" y="138"/>
                  </a:lnTo>
                  <a:lnTo>
                    <a:pt x="471" y="138"/>
                  </a:lnTo>
                  <a:lnTo>
                    <a:pt x="464" y="138"/>
                  </a:lnTo>
                  <a:lnTo>
                    <a:pt x="458" y="138"/>
                  </a:lnTo>
                  <a:lnTo>
                    <a:pt x="453" y="138"/>
                  </a:lnTo>
                  <a:lnTo>
                    <a:pt x="446" y="137"/>
                  </a:lnTo>
                  <a:lnTo>
                    <a:pt x="441" y="135"/>
                  </a:lnTo>
                  <a:lnTo>
                    <a:pt x="437" y="134"/>
                  </a:lnTo>
                  <a:lnTo>
                    <a:pt x="432" y="131"/>
                  </a:lnTo>
                  <a:lnTo>
                    <a:pt x="426" y="129"/>
                  </a:lnTo>
                  <a:lnTo>
                    <a:pt x="421" y="126"/>
                  </a:lnTo>
                  <a:lnTo>
                    <a:pt x="412" y="119"/>
                  </a:lnTo>
                  <a:lnTo>
                    <a:pt x="405" y="115"/>
                  </a:lnTo>
                  <a:lnTo>
                    <a:pt x="396" y="109"/>
                  </a:lnTo>
                  <a:lnTo>
                    <a:pt x="387" y="108"/>
                  </a:lnTo>
                  <a:lnTo>
                    <a:pt x="378" y="108"/>
                  </a:lnTo>
                  <a:lnTo>
                    <a:pt x="365" y="107"/>
                  </a:lnTo>
                  <a:lnTo>
                    <a:pt x="354" y="108"/>
                  </a:lnTo>
                  <a:lnTo>
                    <a:pt x="341" y="109"/>
                  </a:lnTo>
                  <a:lnTo>
                    <a:pt x="328" y="111"/>
                  </a:lnTo>
                  <a:lnTo>
                    <a:pt x="314" y="115"/>
                  </a:lnTo>
                  <a:lnTo>
                    <a:pt x="306" y="118"/>
                  </a:lnTo>
                  <a:lnTo>
                    <a:pt x="304" y="121"/>
                  </a:lnTo>
                  <a:lnTo>
                    <a:pt x="306" y="124"/>
                  </a:lnTo>
                  <a:lnTo>
                    <a:pt x="312" y="128"/>
                  </a:lnTo>
                  <a:lnTo>
                    <a:pt x="296" y="132"/>
                  </a:lnTo>
                  <a:lnTo>
                    <a:pt x="274" y="138"/>
                  </a:lnTo>
                  <a:lnTo>
                    <a:pt x="269" y="134"/>
                  </a:lnTo>
                  <a:lnTo>
                    <a:pt x="263" y="131"/>
                  </a:lnTo>
                  <a:lnTo>
                    <a:pt x="257" y="129"/>
                  </a:lnTo>
                  <a:lnTo>
                    <a:pt x="247" y="129"/>
                  </a:lnTo>
                  <a:lnTo>
                    <a:pt x="235" y="140"/>
                  </a:lnTo>
                  <a:lnTo>
                    <a:pt x="224" y="132"/>
                  </a:lnTo>
                  <a:lnTo>
                    <a:pt x="145" y="143"/>
                  </a:lnTo>
                  <a:lnTo>
                    <a:pt x="130" y="144"/>
                  </a:lnTo>
                  <a:lnTo>
                    <a:pt x="115" y="143"/>
                  </a:lnTo>
                  <a:lnTo>
                    <a:pt x="100" y="141"/>
                  </a:lnTo>
                  <a:lnTo>
                    <a:pt x="70" y="138"/>
                  </a:lnTo>
                  <a:lnTo>
                    <a:pt x="42" y="130"/>
                  </a:lnTo>
                  <a:lnTo>
                    <a:pt x="27" y="125"/>
                  </a:lnTo>
                  <a:lnTo>
                    <a:pt x="17" y="120"/>
                  </a:lnTo>
                  <a:lnTo>
                    <a:pt x="28" y="117"/>
                  </a:lnTo>
                  <a:lnTo>
                    <a:pt x="21" y="113"/>
                  </a:lnTo>
                  <a:lnTo>
                    <a:pt x="17" y="110"/>
                  </a:lnTo>
                  <a:lnTo>
                    <a:pt x="9" y="104"/>
                  </a:lnTo>
                  <a:lnTo>
                    <a:pt x="8" y="102"/>
                  </a:lnTo>
                  <a:lnTo>
                    <a:pt x="5" y="99"/>
                  </a:lnTo>
                  <a:lnTo>
                    <a:pt x="4" y="97"/>
                  </a:lnTo>
                  <a:lnTo>
                    <a:pt x="2" y="94"/>
                  </a:lnTo>
                  <a:lnTo>
                    <a:pt x="1" y="92"/>
                  </a:lnTo>
                  <a:lnTo>
                    <a:pt x="0" y="8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1" name="Group 533"/>
            <p:cNvGrpSpPr>
              <a:grpSpLocks/>
            </p:cNvGrpSpPr>
            <p:nvPr/>
          </p:nvGrpSpPr>
          <p:grpSpPr bwMode="auto">
            <a:xfrm>
              <a:off x="6151563" y="4341815"/>
              <a:ext cx="11113" cy="11113"/>
              <a:chOff x="3113" y="2625"/>
              <a:chExt cx="7" cy="7"/>
            </a:xfrm>
          </p:grpSpPr>
          <p:sp>
            <p:nvSpPr>
              <p:cNvPr id="163" name="Oval 534" descr="50%"/>
              <p:cNvSpPr>
                <a:spLocks noChangeArrowheads="1"/>
              </p:cNvSpPr>
              <p:nvPr/>
            </p:nvSpPr>
            <p:spPr bwMode="auto">
              <a:xfrm>
                <a:off x="3113" y="2625"/>
                <a:ext cx="7" cy="7"/>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64" name="Arc 535" descr="50%"/>
              <p:cNvSpPr>
                <a:spLocks/>
              </p:cNvSpPr>
              <p:nvPr/>
            </p:nvSpPr>
            <p:spPr bwMode="auto">
              <a:xfrm>
                <a:off x="3117" y="2628"/>
                <a:ext cx="2"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2" name="Group 536"/>
            <p:cNvGrpSpPr>
              <a:grpSpLocks/>
            </p:cNvGrpSpPr>
            <p:nvPr/>
          </p:nvGrpSpPr>
          <p:grpSpPr bwMode="auto">
            <a:xfrm>
              <a:off x="6194426" y="4367215"/>
              <a:ext cx="47625" cy="20638"/>
              <a:chOff x="3140" y="2641"/>
              <a:chExt cx="30" cy="13"/>
            </a:xfrm>
          </p:grpSpPr>
          <p:sp>
            <p:nvSpPr>
              <p:cNvPr id="158" name="Arc 537" descr="50%"/>
              <p:cNvSpPr>
                <a:spLocks/>
              </p:cNvSpPr>
              <p:nvPr/>
            </p:nvSpPr>
            <p:spPr bwMode="auto">
              <a:xfrm>
                <a:off x="3148" y="2641"/>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 name="Arc 538" descr="50%"/>
              <p:cNvSpPr>
                <a:spLocks/>
              </p:cNvSpPr>
              <p:nvPr/>
            </p:nvSpPr>
            <p:spPr bwMode="auto">
              <a:xfrm>
                <a:off x="3140" y="2641"/>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0" name="Arc 539" descr="50%"/>
              <p:cNvSpPr>
                <a:spLocks/>
              </p:cNvSpPr>
              <p:nvPr/>
            </p:nvSpPr>
            <p:spPr bwMode="auto">
              <a:xfrm>
                <a:off x="3153" y="2641"/>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1" name="Arc 540" descr="50%"/>
              <p:cNvSpPr>
                <a:spLocks/>
              </p:cNvSpPr>
              <p:nvPr/>
            </p:nvSpPr>
            <p:spPr bwMode="auto">
              <a:xfrm>
                <a:off x="3161" y="2641"/>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2" name="Arc 541" descr="50%"/>
              <p:cNvSpPr>
                <a:spLocks/>
              </p:cNvSpPr>
              <p:nvPr/>
            </p:nvSpPr>
            <p:spPr bwMode="auto">
              <a:xfrm>
                <a:off x="3168" y="2641"/>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3" name="Freeform 542" descr="50%"/>
            <p:cNvSpPr>
              <a:spLocks/>
            </p:cNvSpPr>
            <p:nvPr/>
          </p:nvSpPr>
          <p:spPr bwMode="auto">
            <a:xfrm>
              <a:off x="6089651" y="4197352"/>
              <a:ext cx="747713" cy="144463"/>
            </a:xfrm>
            <a:custGeom>
              <a:avLst/>
              <a:gdLst>
                <a:gd name="T0" fmla="*/ 10 w 471"/>
                <a:gd name="T1" fmla="*/ 76 h 91"/>
                <a:gd name="T2" fmla="*/ 32 w 471"/>
                <a:gd name="T3" fmla="*/ 69 h 91"/>
                <a:gd name="T4" fmla="*/ 63 w 471"/>
                <a:gd name="T5" fmla="*/ 62 h 91"/>
                <a:gd name="T6" fmla="*/ 94 w 471"/>
                <a:gd name="T7" fmla="*/ 57 h 91"/>
                <a:gd name="T8" fmla="*/ 125 w 471"/>
                <a:gd name="T9" fmla="*/ 51 h 91"/>
                <a:gd name="T10" fmla="*/ 142 w 471"/>
                <a:gd name="T11" fmla="*/ 43 h 91"/>
                <a:gd name="T12" fmla="*/ 157 w 471"/>
                <a:gd name="T13" fmla="*/ 28 h 91"/>
                <a:gd name="T14" fmla="*/ 180 w 471"/>
                <a:gd name="T15" fmla="*/ 8 h 91"/>
                <a:gd name="T16" fmla="*/ 196 w 471"/>
                <a:gd name="T17" fmla="*/ 17 h 91"/>
                <a:gd name="T18" fmla="*/ 203 w 471"/>
                <a:gd name="T19" fmla="*/ 39 h 91"/>
                <a:gd name="T20" fmla="*/ 214 w 471"/>
                <a:gd name="T21" fmla="*/ 50 h 91"/>
                <a:gd name="T22" fmla="*/ 253 w 471"/>
                <a:gd name="T23" fmla="*/ 56 h 91"/>
                <a:gd name="T24" fmla="*/ 282 w 471"/>
                <a:gd name="T25" fmla="*/ 58 h 91"/>
                <a:gd name="T26" fmla="*/ 317 w 471"/>
                <a:gd name="T27" fmla="*/ 56 h 91"/>
                <a:gd name="T28" fmla="*/ 331 w 471"/>
                <a:gd name="T29" fmla="*/ 68 h 91"/>
                <a:gd name="T30" fmla="*/ 359 w 471"/>
                <a:gd name="T31" fmla="*/ 69 h 91"/>
                <a:gd name="T32" fmla="*/ 390 w 471"/>
                <a:gd name="T33" fmla="*/ 55 h 91"/>
                <a:gd name="T34" fmla="*/ 415 w 471"/>
                <a:gd name="T35" fmla="*/ 32 h 91"/>
                <a:gd name="T36" fmla="*/ 435 w 471"/>
                <a:gd name="T37" fmla="*/ 18 h 91"/>
                <a:gd name="T38" fmla="*/ 452 w 471"/>
                <a:gd name="T39" fmla="*/ 11 h 91"/>
                <a:gd name="T40" fmla="*/ 467 w 471"/>
                <a:gd name="T41" fmla="*/ 13 h 91"/>
                <a:gd name="T42" fmla="*/ 455 w 471"/>
                <a:gd name="T43" fmla="*/ 28 h 91"/>
                <a:gd name="T44" fmla="*/ 439 w 471"/>
                <a:gd name="T45" fmla="*/ 42 h 91"/>
                <a:gd name="T46" fmla="*/ 430 w 471"/>
                <a:gd name="T47" fmla="*/ 54 h 91"/>
                <a:gd name="T48" fmla="*/ 423 w 471"/>
                <a:gd name="T49" fmla="*/ 64 h 91"/>
                <a:gd name="T50" fmla="*/ 421 w 471"/>
                <a:gd name="T51" fmla="*/ 76 h 91"/>
                <a:gd name="T52" fmla="*/ 408 w 471"/>
                <a:gd name="T53" fmla="*/ 73 h 91"/>
                <a:gd name="T54" fmla="*/ 395 w 471"/>
                <a:gd name="T55" fmla="*/ 77 h 91"/>
                <a:gd name="T56" fmla="*/ 382 w 471"/>
                <a:gd name="T57" fmla="*/ 76 h 91"/>
                <a:gd name="T58" fmla="*/ 366 w 471"/>
                <a:gd name="T59" fmla="*/ 77 h 91"/>
                <a:gd name="T60" fmla="*/ 350 w 471"/>
                <a:gd name="T61" fmla="*/ 75 h 91"/>
                <a:gd name="T62" fmla="*/ 332 w 471"/>
                <a:gd name="T63" fmla="*/ 76 h 91"/>
                <a:gd name="T64" fmla="*/ 314 w 471"/>
                <a:gd name="T65" fmla="*/ 79 h 91"/>
                <a:gd name="T66" fmla="*/ 296 w 471"/>
                <a:gd name="T67" fmla="*/ 80 h 91"/>
                <a:gd name="T68" fmla="*/ 278 w 471"/>
                <a:gd name="T69" fmla="*/ 80 h 91"/>
                <a:gd name="T70" fmla="*/ 262 w 471"/>
                <a:gd name="T71" fmla="*/ 82 h 91"/>
                <a:gd name="T72" fmla="*/ 245 w 471"/>
                <a:gd name="T73" fmla="*/ 85 h 91"/>
                <a:gd name="T74" fmla="*/ 224 w 471"/>
                <a:gd name="T75" fmla="*/ 85 h 91"/>
                <a:gd name="T76" fmla="*/ 206 w 471"/>
                <a:gd name="T77" fmla="*/ 86 h 91"/>
                <a:gd name="T78" fmla="*/ 188 w 471"/>
                <a:gd name="T79" fmla="*/ 84 h 91"/>
                <a:gd name="T80" fmla="*/ 171 w 471"/>
                <a:gd name="T81" fmla="*/ 85 h 91"/>
                <a:gd name="T82" fmla="*/ 156 w 471"/>
                <a:gd name="T83" fmla="*/ 84 h 91"/>
                <a:gd name="T84" fmla="*/ 139 w 471"/>
                <a:gd name="T85" fmla="*/ 85 h 91"/>
                <a:gd name="T86" fmla="*/ 120 w 471"/>
                <a:gd name="T87" fmla="*/ 86 h 91"/>
                <a:gd name="T88" fmla="*/ 96 w 471"/>
                <a:gd name="T89" fmla="*/ 90 h 91"/>
                <a:gd name="T90" fmla="*/ 69 w 471"/>
                <a:gd name="T91" fmla="*/ 90 h 91"/>
                <a:gd name="T92" fmla="*/ 46 w 471"/>
                <a:gd name="T93" fmla="*/ 87 h 91"/>
                <a:gd name="T94" fmla="*/ 25 w 471"/>
                <a:gd name="T95" fmla="*/ 88 h 91"/>
                <a:gd name="T96" fmla="*/ 5 w 471"/>
                <a:gd name="T97" fmla="*/ 84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71"/>
                <a:gd name="T148" fmla="*/ 0 h 91"/>
                <a:gd name="T149" fmla="*/ 471 w 471"/>
                <a:gd name="T150" fmla="*/ 91 h 9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71" h="91">
                  <a:moveTo>
                    <a:pt x="0" y="82"/>
                  </a:moveTo>
                  <a:lnTo>
                    <a:pt x="3" y="80"/>
                  </a:lnTo>
                  <a:lnTo>
                    <a:pt x="6" y="78"/>
                  </a:lnTo>
                  <a:lnTo>
                    <a:pt x="10" y="76"/>
                  </a:lnTo>
                  <a:lnTo>
                    <a:pt x="14" y="75"/>
                  </a:lnTo>
                  <a:lnTo>
                    <a:pt x="19" y="73"/>
                  </a:lnTo>
                  <a:lnTo>
                    <a:pt x="27" y="72"/>
                  </a:lnTo>
                  <a:lnTo>
                    <a:pt x="32" y="69"/>
                  </a:lnTo>
                  <a:lnTo>
                    <a:pt x="39" y="67"/>
                  </a:lnTo>
                  <a:lnTo>
                    <a:pt x="47" y="65"/>
                  </a:lnTo>
                  <a:lnTo>
                    <a:pt x="55" y="63"/>
                  </a:lnTo>
                  <a:lnTo>
                    <a:pt x="63" y="62"/>
                  </a:lnTo>
                  <a:lnTo>
                    <a:pt x="71" y="61"/>
                  </a:lnTo>
                  <a:lnTo>
                    <a:pt x="79" y="60"/>
                  </a:lnTo>
                  <a:lnTo>
                    <a:pt x="87" y="58"/>
                  </a:lnTo>
                  <a:lnTo>
                    <a:pt x="94" y="57"/>
                  </a:lnTo>
                  <a:lnTo>
                    <a:pt x="101" y="55"/>
                  </a:lnTo>
                  <a:lnTo>
                    <a:pt x="110" y="54"/>
                  </a:lnTo>
                  <a:lnTo>
                    <a:pt x="117" y="52"/>
                  </a:lnTo>
                  <a:lnTo>
                    <a:pt x="125" y="51"/>
                  </a:lnTo>
                  <a:lnTo>
                    <a:pt x="130" y="50"/>
                  </a:lnTo>
                  <a:lnTo>
                    <a:pt x="135" y="49"/>
                  </a:lnTo>
                  <a:lnTo>
                    <a:pt x="139" y="46"/>
                  </a:lnTo>
                  <a:lnTo>
                    <a:pt x="142" y="43"/>
                  </a:lnTo>
                  <a:lnTo>
                    <a:pt x="145" y="40"/>
                  </a:lnTo>
                  <a:lnTo>
                    <a:pt x="147" y="38"/>
                  </a:lnTo>
                  <a:lnTo>
                    <a:pt x="152" y="33"/>
                  </a:lnTo>
                  <a:lnTo>
                    <a:pt x="157" y="28"/>
                  </a:lnTo>
                  <a:lnTo>
                    <a:pt x="162" y="23"/>
                  </a:lnTo>
                  <a:lnTo>
                    <a:pt x="168" y="18"/>
                  </a:lnTo>
                  <a:lnTo>
                    <a:pt x="173" y="13"/>
                  </a:lnTo>
                  <a:lnTo>
                    <a:pt x="180" y="8"/>
                  </a:lnTo>
                  <a:lnTo>
                    <a:pt x="186" y="4"/>
                  </a:lnTo>
                  <a:lnTo>
                    <a:pt x="191" y="0"/>
                  </a:lnTo>
                  <a:lnTo>
                    <a:pt x="193" y="8"/>
                  </a:lnTo>
                  <a:lnTo>
                    <a:pt x="196" y="17"/>
                  </a:lnTo>
                  <a:lnTo>
                    <a:pt x="199" y="24"/>
                  </a:lnTo>
                  <a:lnTo>
                    <a:pt x="201" y="32"/>
                  </a:lnTo>
                  <a:lnTo>
                    <a:pt x="202" y="36"/>
                  </a:lnTo>
                  <a:lnTo>
                    <a:pt x="203" y="39"/>
                  </a:lnTo>
                  <a:lnTo>
                    <a:pt x="202" y="43"/>
                  </a:lnTo>
                  <a:lnTo>
                    <a:pt x="199" y="47"/>
                  </a:lnTo>
                  <a:lnTo>
                    <a:pt x="206" y="49"/>
                  </a:lnTo>
                  <a:lnTo>
                    <a:pt x="214" y="50"/>
                  </a:lnTo>
                  <a:lnTo>
                    <a:pt x="224" y="51"/>
                  </a:lnTo>
                  <a:lnTo>
                    <a:pt x="234" y="53"/>
                  </a:lnTo>
                  <a:lnTo>
                    <a:pt x="245" y="55"/>
                  </a:lnTo>
                  <a:lnTo>
                    <a:pt x="253" y="56"/>
                  </a:lnTo>
                  <a:lnTo>
                    <a:pt x="262" y="58"/>
                  </a:lnTo>
                  <a:lnTo>
                    <a:pt x="269" y="59"/>
                  </a:lnTo>
                  <a:lnTo>
                    <a:pt x="276" y="59"/>
                  </a:lnTo>
                  <a:lnTo>
                    <a:pt x="282" y="58"/>
                  </a:lnTo>
                  <a:lnTo>
                    <a:pt x="288" y="55"/>
                  </a:lnTo>
                  <a:lnTo>
                    <a:pt x="293" y="51"/>
                  </a:lnTo>
                  <a:lnTo>
                    <a:pt x="305" y="53"/>
                  </a:lnTo>
                  <a:lnTo>
                    <a:pt x="317" y="56"/>
                  </a:lnTo>
                  <a:lnTo>
                    <a:pt x="326" y="58"/>
                  </a:lnTo>
                  <a:lnTo>
                    <a:pt x="321" y="64"/>
                  </a:lnTo>
                  <a:lnTo>
                    <a:pt x="325" y="66"/>
                  </a:lnTo>
                  <a:lnTo>
                    <a:pt x="331" y="68"/>
                  </a:lnTo>
                  <a:lnTo>
                    <a:pt x="338" y="69"/>
                  </a:lnTo>
                  <a:lnTo>
                    <a:pt x="345" y="70"/>
                  </a:lnTo>
                  <a:lnTo>
                    <a:pt x="352" y="70"/>
                  </a:lnTo>
                  <a:lnTo>
                    <a:pt x="359" y="69"/>
                  </a:lnTo>
                  <a:lnTo>
                    <a:pt x="366" y="68"/>
                  </a:lnTo>
                  <a:lnTo>
                    <a:pt x="374" y="65"/>
                  </a:lnTo>
                  <a:lnTo>
                    <a:pt x="382" y="61"/>
                  </a:lnTo>
                  <a:lnTo>
                    <a:pt x="390" y="55"/>
                  </a:lnTo>
                  <a:lnTo>
                    <a:pt x="397" y="49"/>
                  </a:lnTo>
                  <a:lnTo>
                    <a:pt x="405" y="41"/>
                  </a:lnTo>
                  <a:lnTo>
                    <a:pt x="409" y="38"/>
                  </a:lnTo>
                  <a:lnTo>
                    <a:pt x="415" y="32"/>
                  </a:lnTo>
                  <a:lnTo>
                    <a:pt x="420" y="28"/>
                  </a:lnTo>
                  <a:lnTo>
                    <a:pt x="425" y="25"/>
                  </a:lnTo>
                  <a:lnTo>
                    <a:pt x="430" y="21"/>
                  </a:lnTo>
                  <a:lnTo>
                    <a:pt x="435" y="18"/>
                  </a:lnTo>
                  <a:lnTo>
                    <a:pt x="440" y="17"/>
                  </a:lnTo>
                  <a:lnTo>
                    <a:pt x="443" y="14"/>
                  </a:lnTo>
                  <a:lnTo>
                    <a:pt x="447" y="13"/>
                  </a:lnTo>
                  <a:lnTo>
                    <a:pt x="452" y="11"/>
                  </a:lnTo>
                  <a:lnTo>
                    <a:pt x="456" y="11"/>
                  </a:lnTo>
                  <a:lnTo>
                    <a:pt x="462" y="10"/>
                  </a:lnTo>
                  <a:lnTo>
                    <a:pt x="470" y="10"/>
                  </a:lnTo>
                  <a:lnTo>
                    <a:pt x="467" y="13"/>
                  </a:lnTo>
                  <a:lnTo>
                    <a:pt x="463" y="17"/>
                  </a:lnTo>
                  <a:lnTo>
                    <a:pt x="461" y="19"/>
                  </a:lnTo>
                  <a:lnTo>
                    <a:pt x="458" y="24"/>
                  </a:lnTo>
                  <a:lnTo>
                    <a:pt x="455" y="28"/>
                  </a:lnTo>
                  <a:lnTo>
                    <a:pt x="450" y="32"/>
                  </a:lnTo>
                  <a:lnTo>
                    <a:pt x="444" y="37"/>
                  </a:lnTo>
                  <a:lnTo>
                    <a:pt x="441" y="39"/>
                  </a:lnTo>
                  <a:lnTo>
                    <a:pt x="439" y="42"/>
                  </a:lnTo>
                  <a:lnTo>
                    <a:pt x="436" y="46"/>
                  </a:lnTo>
                  <a:lnTo>
                    <a:pt x="434" y="49"/>
                  </a:lnTo>
                  <a:lnTo>
                    <a:pt x="432" y="51"/>
                  </a:lnTo>
                  <a:lnTo>
                    <a:pt x="430" y="54"/>
                  </a:lnTo>
                  <a:lnTo>
                    <a:pt x="428" y="57"/>
                  </a:lnTo>
                  <a:lnTo>
                    <a:pt x="426" y="60"/>
                  </a:lnTo>
                  <a:lnTo>
                    <a:pt x="425" y="62"/>
                  </a:lnTo>
                  <a:lnTo>
                    <a:pt x="423" y="64"/>
                  </a:lnTo>
                  <a:lnTo>
                    <a:pt x="422" y="68"/>
                  </a:lnTo>
                  <a:lnTo>
                    <a:pt x="422" y="70"/>
                  </a:lnTo>
                  <a:lnTo>
                    <a:pt x="421" y="73"/>
                  </a:lnTo>
                  <a:lnTo>
                    <a:pt x="421" y="76"/>
                  </a:lnTo>
                  <a:lnTo>
                    <a:pt x="418" y="74"/>
                  </a:lnTo>
                  <a:lnTo>
                    <a:pt x="414" y="73"/>
                  </a:lnTo>
                  <a:lnTo>
                    <a:pt x="411" y="73"/>
                  </a:lnTo>
                  <a:lnTo>
                    <a:pt x="408" y="73"/>
                  </a:lnTo>
                  <a:lnTo>
                    <a:pt x="404" y="74"/>
                  </a:lnTo>
                  <a:lnTo>
                    <a:pt x="402" y="76"/>
                  </a:lnTo>
                  <a:lnTo>
                    <a:pt x="399" y="76"/>
                  </a:lnTo>
                  <a:lnTo>
                    <a:pt x="395" y="77"/>
                  </a:lnTo>
                  <a:lnTo>
                    <a:pt x="392" y="78"/>
                  </a:lnTo>
                  <a:lnTo>
                    <a:pt x="388" y="77"/>
                  </a:lnTo>
                  <a:lnTo>
                    <a:pt x="384" y="77"/>
                  </a:lnTo>
                  <a:lnTo>
                    <a:pt x="382" y="76"/>
                  </a:lnTo>
                  <a:lnTo>
                    <a:pt x="379" y="75"/>
                  </a:lnTo>
                  <a:lnTo>
                    <a:pt x="375" y="75"/>
                  </a:lnTo>
                  <a:lnTo>
                    <a:pt x="371" y="76"/>
                  </a:lnTo>
                  <a:lnTo>
                    <a:pt x="366" y="77"/>
                  </a:lnTo>
                  <a:lnTo>
                    <a:pt x="363" y="76"/>
                  </a:lnTo>
                  <a:lnTo>
                    <a:pt x="359" y="76"/>
                  </a:lnTo>
                  <a:lnTo>
                    <a:pt x="355" y="75"/>
                  </a:lnTo>
                  <a:lnTo>
                    <a:pt x="350" y="75"/>
                  </a:lnTo>
                  <a:lnTo>
                    <a:pt x="347" y="76"/>
                  </a:lnTo>
                  <a:lnTo>
                    <a:pt x="341" y="77"/>
                  </a:lnTo>
                  <a:lnTo>
                    <a:pt x="337" y="77"/>
                  </a:lnTo>
                  <a:lnTo>
                    <a:pt x="332" y="76"/>
                  </a:lnTo>
                  <a:lnTo>
                    <a:pt x="328" y="76"/>
                  </a:lnTo>
                  <a:lnTo>
                    <a:pt x="323" y="77"/>
                  </a:lnTo>
                  <a:lnTo>
                    <a:pt x="320" y="78"/>
                  </a:lnTo>
                  <a:lnTo>
                    <a:pt x="314" y="79"/>
                  </a:lnTo>
                  <a:lnTo>
                    <a:pt x="310" y="80"/>
                  </a:lnTo>
                  <a:lnTo>
                    <a:pt x="305" y="80"/>
                  </a:lnTo>
                  <a:lnTo>
                    <a:pt x="301" y="80"/>
                  </a:lnTo>
                  <a:lnTo>
                    <a:pt x="296" y="80"/>
                  </a:lnTo>
                  <a:lnTo>
                    <a:pt x="291" y="78"/>
                  </a:lnTo>
                  <a:lnTo>
                    <a:pt x="286" y="80"/>
                  </a:lnTo>
                  <a:lnTo>
                    <a:pt x="282" y="80"/>
                  </a:lnTo>
                  <a:lnTo>
                    <a:pt x="278" y="80"/>
                  </a:lnTo>
                  <a:lnTo>
                    <a:pt x="274" y="80"/>
                  </a:lnTo>
                  <a:lnTo>
                    <a:pt x="270" y="80"/>
                  </a:lnTo>
                  <a:lnTo>
                    <a:pt x="266" y="80"/>
                  </a:lnTo>
                  <a:lnTo>
                    <a:pt x="262" y="82"/>
                  </a:lnTo>
                  <a:lnTo>
                    <a:pt x="259" y="83"/>
                  </a:lnTo>
                  <a:lnTo>
                    <a:pt x="254" y="84"/>
                  </a:lnTo>
                  <a:lnTo>
                    <a:pt x="250" y="84"/>
                  </a:lnTo>
                  <a:lnTo>
                    <a:pt x="245" y="85"/>
                  </a:lnTo>
                  <a:lnTo>
                    <a:pt x="240" y="86"/>
                  </a:lnTo>
                  <a:lnTo>
                    <a:pt x="234" y="85"/>
                  </a:lnTo>
                  <a:lnTo>
                    <a:pt x="228" y="85"/>
                  </a:lnTo>
                  <a:lnTo>
                    <a:pt x="224" y="85"/>
                  </a:lnTo>
                  <a:lnTo>
                    <a:pt x="218" y="86"/>
                  </a:lnTo>
                  <a:lnTo>
                    <a:pt x="214" y="86"/>
                  </a:lnTo>
                  <a:lnTo>
                    <a:pt x="210" y="86"/>
                  </a:lnTo>
                  <a:lnTo>
                    <a:pt x="206" y="86"/>
                  </a:lnTo>
                  <a:lnTo>
                    <a:pt x="201" y="86"/>
                  </a:lnTo>
                  <a:lnTo>
                    <a:pt x="196" y="84"/>
                  </a:lnTo>
                  <a:lnTo>
                    <a:pt x="192" y="84"/>
                  </a:lnTo>
                  <a:lnTo>
                    <a:pt x="188" y="84"/>
                  </a:lnTo>
                  <a:lnTo>
                    <a:pt x="184" y="84"/>
                  </a:lnTo>
                  <a:lnTo>
                    <a:pt x="180" y="84"/>
                  </a:lnTo>
                  <a:lnTo>
                    <a:pt x="175" y="84"/>
                  </a:lnTo>
                  <a:lnTo>
                    <a:pt x="171" y="85"/>
                  </a:lnTo>
                  <a:lnTo>
                    <a:pt x="167" y="85"/>
                  </a:lnTo>
                  <a:lnTo>
                    <a:pt x="164" y="84"/>
                  </a:lnTo>
                  <a:lnTo>
                    <a:pt x="160" y="84"/>
                  </a:lnTo>
                  <a:lnTo>
                    <a:pt x="156" y="84"/>
                  </a:lnTo>
                  <a:lnTo>
                    <a:pt x="152" y="84"/>
                  </a:lnTo>
                  <a:lnTo>
                    <a:pt x="149" y="84"/>
                  </a:lnTo>
                  <a:lnTo>
                    <a:pt x="145" y="84"/>
                  </a:lnTo>
                  <a:lnTo>
                    <a:pt x="139" y="85"/>
                  </a:lnTo>
                  <a:lnTo>
                    <a:pt x="135" y="85"/>
                  </a:lnTo>
                  <a:lnTo>
                    <a:pt x="130" y="84"/>
                  </a:lnTo>
                  <a:lnTo>
                    <a:pt x="125" y="85"/>
                  </a:lnTo>
                  <a:lnTo>
                    <a:pt x="120" y="86"/>
                  </a:lnTo>
                  <a:lnTo>
                    <a:pt x="116" y="88"/>
                  </a:lnTo>
                  <a:lnTo>
                    <a:pt x="111" y="89"/>
                  </a:lnTo>
                  <a:lnTo>
                    <a:pt x="104" y="90"/>
                  </a:lnTo>
                  <a:lnTo>
                    <a:pt x="96" y="90"/>
                  </a:lnTo>
                  <a:lnTo>
                    <a:pt x="89" y="90"/>
                  </a:lnTo>
                  <a:lnTo>
                    <a:pt x="82" y="90"/>
                  </a:lnTo>
                  <a:lnTo>
                    <a:pt x="74" y="90"/>
                  </a:lnTo>
                  <a:lnTo>
                    <a:pt x="69" y="90"/>
                  </a:lnTo>
                  <a:lnTo>
                    <a:pt x="65" y="90"/>
                  </a:lnTo>
                  <a:lnTo>
                    <a:pt x="60" y="90"/>
                  </a:lnTo>
                  <a:lnTo>
                    <a:pt x="54" y="90"/>
                  </a:lnTo>
                  <a:lnTo>
                    <a:pt x="46" y="87"/>
                  </a:lnTo>
                  <a:lnTo>
                    <a:pt x="40" y="87"/>
                  </a:lnTo>
                  <a:lnTo>
                    <a:pt x="35" y="88"/>
                  </a:lnTo>
                  <a:lnTo>
                    <a:pt x="29" y="88"/>
                  </a:lnTo>
                  <a:lnTo>
                    <a:pt x="25" y="88"/>
                  </a:lnTo>
                  <a:lnTo>
                    <a:pt x="20" y="87"/>
                  </a:lnTo>
                  <a:lnTo>
                    <a:pt x="15" y="86"/>
                  </a:lnTo>
                  <a:lnTo>
                    <a:pt x="10" y="85"/>
                  </a:lnTo>
                  <a:lnTo>
                    <a:pt x="5" y="84"/>
                  </a:lnTo>
                  <a:lnTo>
                    <a:pt x="0" y="83"/>
                  </a:lnTo>
                  <a:lnTo>
                    <a:pt x="0" y="8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4" name="Group 543"/>
            <p:cNvGrpSpPr>
              <a:grpSpLocks/>
            </p:cNvGrpSpPr>
            <p:nvPr/>
          </p:nvGrpSpPr>
          <p:grpSpPr bwMode="auto">
            <a:xfrm>
              <a:off x="6242051" y="4379915"/>
              <a:ext cx="109538" cy="80963"/>
              <a:chOff x="3170" y="2649"/>
              <a:chExt cx="69" cy="51"/>
            </a:xfrm>
          </p:grpSpPr>
          <p:sp>
            <p:nvSpPr>
              <p:cNvPr id="156" name="Freeform 544" descr="50%"/>
              <p:cNvSpPr>
                <a:spLocks/>
              </p:cNvSpPr>
              <p:nvPr/>
            </p:nvSpPr>
            <p:spPr bwMode="auto">
              <a:xfrm>
                <a:off x="3170" y="2655"/>
                <a:ext cx="69" cy="45"/>
              </a:xfrm>
              <a:custGeom>
                <a:avLst/>
                <a:gdLst>
                  <a:gd name="T0" fmla="*/ 64 w 69"/>
                  <a:gd name="T1" fmla="*/ 39 h 45"/>
                  <a:gd name="T2" fmla="*/ 60 w 69"/>
                  <a:gd name="T3" fmla="*/ 35 h 45"/>
                  <a:gd name="T4" fmla="*/ 58 w 69"/>
                  <a:gd name="T5" fmla="*/ 33 h 45"/>
                  <a:gd name="T6" fmla="*/ 56 w 69"/>
                  <a:gd name="T7" fmla="*/ 31 h 45"/>
                  <a:gd name="T8" fmla="*/ 54 w 69"/>
                  <a:gd name="T9" fmla="*/ 28 h 45"/>
                  <a:gd name="T10" fmla="*/ 52 w 69"/>
                  <a:gd name="T11" fmla="*/ 26 h 45"/>
                  <a:gd name="T12" fmla="*/ 50 w 69"/>
                  <a:gd name="T13" fmla="*/ 23 h 45"/>
                  <a:gd name="T14" fmla="*/ 48 w 69"/>
                  <a:gd name="T15" fmla="*/ 21 h 45"/>
                  <a:gd name="T16" fmla="*/ 47 w 69"/>
                  <a:gd name="T17" fmla="*/ 17 h 45"/>
                  <a:gd name="T18" fmla="*/ 46 w 69"/>
                  <a:gd name="T19" fmla="*/ 14 h 45"/>
                  <a:gd name="T20" fmla="*/ 45 w 69"/>
                  <a:gd name="T21" fmla="*/ 11 h 45"/>
                  <a:gd name="T22" fmla="*/ 44 w 69"/>
                  <a:gd name="T23" fmla="*/ 8 h 45"/>
                  <a:gd name="T24" fmla="*/ 44 w 69"/>
                  <a:gd name="T25" fmla="*/ 4 h 45"/>
                  <a:gd name="T26" fmla="*/ 44 w 69"/>
                  <a:gd name="T27" fmla="*/ 0 h 45"/>
                  <a:gd name="T28" fmla="*/ 0 w 69"/>
                  <a:gd name="T29" fmla="*/ 0 h 45"/>
                  <a:gd name="T30" fmla="*/ 1 w 69"/>
                  <a:gd name="T31" fmla="*/ 3 h 45"/>
                  <a:gd name="T32" fmla="*/ 3 w 69"/>
                  <a:gd name="T33" fmla="*/ 6 h 45"/>
                  <a:gd name="T34" fmla="*/ 5 w 69"/>
                  <a:gd name="T35" fmla="*/ 9 h 45"/>
                  <a:gd name="T36" fmla="*/ 8 w 69"/>
                  <a:gd name="T37" fmla="*/ 12 h 45"/>
                  <a:gd name="T38" fmla="*/ 11 w 69"/>
                  <a:gd name="T39" fmla="*/ 16 h 45"/>
                  <a:gd name="T40" fmla="*/ 14 w 69"/>
                  <a:gd name="T41" fmla="*/ 19 h 45"/>
                  <a:gd name="T42" fmla="*/ 18 w 69"/>
                  <a:gd name="T43" fmla="*/ 22 h 45"/>
                  <a:gd name="T44" fmla="*/ 21 w 69"/>
                  <a:gd name="T45" fmla="*/ 25 h 45"/>
                  <a:gd name="T46" fmla="*/ 25 w 69"/>
                  <a:gd name="T47" fmla="*/ 28 h 45"/>
                  <a:gd name="T48" fmla="*/ 30 w 69"/>
                  <a:gd name="T49" fmla="*/ 32 h 45"/>
                  <a:gd name="T50" fmla="*/ 34 w 69"/>
                  <a:gd name="T51" fmla="*/ 34 h 45"/>
                  <a:gd name="T52" fmla="*/ 38 w 69"/>
                  <a:gd name="T53" fmla="*/ 36 h 45"/>
                  <a:gd name="T54" fmla="*/ 41 w 69"/>
                  <a:gd name="T55" fmla="*/ 38 h 45"/>
                  <a:gd name="T56" fmla="*/ 45 w 69"/>
                  <a:gd name="T57" fmla="*/ 39 h 45"/>
                  <a:gd name="T58" fmla="*/ 49 w 69"/>
                  <a:gd name="T59" fmla="*/ 41 h 45"/>
                  <a:gd name="T60" fmla="*/ 53 w 69"/>
                  <a:gd name="T61" fmla="*/ 42 h 45"/>
                  <a:gd name="T62" fmla="*/ 58 w 69"/>
                  <a:gd name="T63" fmla="*/ 43 h 45"/>
                  <a:gd name="T64" fmla="*/ 62 w 69"/>
                  <a:gd name="T65" fmla="*/ 43 h 45"/>
                  <a:gd name="T66" fmla="*/ 65 w 69"/>
                  <a:gd name="T67" fmla="*/ 43 h 45"/>
                  <a:gd name="T68" fmla="*/ 68 w 69"/>
                  <a:gd name="T69" fmla="*/ 44 h 45"/>
                  <a:gd name="T70" fmla="*/ 64 w 69"/>
                  <a:gd name="T71" fmla="*/ 39 h 4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9"/>
                  <a:gd name="T109" fmla="*/ 0 h 45"/>
                  <a:gd name="T110" fmla="*/ 69 w 69"/>
                  <a:gd name="T111" fmla="*/ 45 h 4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9" h="45">
                    <a:moveTo>
                      <a:pt x="64" y="39"/>
                    </a:moveTo>
                    <a:lnTo>
                      <a:pt x="60" y="35"/>
                    </a:lnTo>
                    <a:lnTo>
                      <a:pt x="58" y="33"/>
                    </a:lnTo>
                    <a:lnTo>
                      <a:pt x="56" y="31"/>
                    </a:lnTo>
                    <a:lnTo>
                      <a:pt x="54" y="28"/>
                    </a:lnTo>
                    <a:lnTo>
                      <a:pt x="52" y="26"/>
                    </a:lnTo>
                    <a:lnTo>
                      <a:pt x="50" y="23"/>
                    </a:lnTo>
                    <a:lnTo>
                      <a:pt x="48" y="21"/>
                    </a:lnTo>
                    <a:lnTo>
                      <a:pt x="47" y="17"/>
                    </a:lnTo>
                    <a:lnTo>
                      <a:pt x="46" y="14"/>
                    </a:lnTo>
                    <a:lnTo>
                      <a:pt x="45" y="11"/>
                    </a:lnTo>
                    <a:lnTo>
                      <a:pt x="44" y="8"/>
                    </a:lnTo>
                    <a:lnTo>
                      <a:pt x="44" y="4"/>
                    </a:lnTo>
                    <a:lnTo>
                      <a:pt x="44" y="0"/>
                    </a:lnTo>
                    <a:lnTo>
                      <a:pt x="0" y="0"/>
                    </a:lnTo>
                    <a:lnTo>
                      <a:pt x="1" y="3"/>
                    </a:lnTo>
                    <a:lnTo>
                      <a:pt x="3" y="6"/>
                    </a:lnTo>
                    <a:lnTo>
                      <a:pt x="5" y="9"/>
                    </a:lnTo>
                    <a:lnTo>
                      <a:pt x="8" y="12"/>
                    </a:lnTo>
                    <a:lnTo>
                      <a:pt x="11" y="16"/>
                    </a:lnTo>
                    <a:lnTo>
                      <a:pt x="14" y="19"/>
                    </a:lnTo>
                    <a:lnTo>
                      <a:pt x="18" y="22"/>
                    </a:lnTo>
                    <a:lnTo>
                      <a:pt x="21" y="25"/>
                    </a:lnTo>
                    <a:lnTo>
                      <a:pt x="25" y="28"/>
                    </a:lnTo>
                    <a:lnTo>
                      <a:pt x="30" y="32"/>
                    </a:lnTo>
                    <a:lnTo>
                      <a:pt x="34" y="34"/>
                    </a:lnTo>
                    <a:lnTo>
                      <a:pt x="38" y="36"/>
                    </a:lnTo>
                    <a:lnTo>
                      <a:pt x="41" y="38"/>
                    </a:lnTo>
                    <a:lnTo>
                      <a:pt x="45" y="39"/>
                    </a:lnTo>
                    <a:lnTo>
                      <a:pt x="49" y="41"/>
                    </a:lnTo>
                    <a:lnTo>
                      <a:pt x="53" y="42"/>
                    </a:lnTo>
                    <a:lnTo>
                      <a:pt x="58" y="43"/>
                    </a:lnTo>
                    <a:lnTo>
                      <a:pt x="62" y="43"/>
                    </a:lnTo>
                    <a:lnTo>
                      <a:pt x="65" y="43"/>
                    </a:lnTo>
                    <a:lnTo>
                      <a:pt x="68" y="44"/>
                    </a:lnTo>
                    <a:lnTo>
                      <a:pt x="64" y="3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 name="Freeform 545" descr="50%"/>
              <p:cNvSpPr>
                <a:spLocks/>
              </p:cNvSpPr>
              <p:nvPr/>
            </p:nvSpPr>
            <p:spPr bwMode="auto">
              <a:xfrm>
                <a:off x="3171" y="2649"/>
                <a:ext cx="36" cy="6"/>
              </a:xfrm>
              <a:custGeom>
                <a:avLst/>
                <a:gdLst>
                  <a:gd name="T0" fmla="*/ 0 w 36"/>
                  <a:gd name="T1" fmla="*/ 5 h 6"/>
                  <a:gd name="T2" fmla="*/ 0 w 36"/>
                  <a:gd name="T3" fmla="*/ 3 h 6"/>
                  <a:gd name="T4" fmla="*/ 1 w 36"/>
                  <a:gd name="T5" fmla="*/ 0 h 6"/>
                  <a:gd name="T6" fmla="*/ 35 w 36"/>
                  <a:gd name="T7" fmla="*/ 0 h 6"/>
                  <a:gd name="T8" fmla="*/ 35 w 36"/>
                  <a:gd name="T9" fmla="*/ 5 h 6"/>
                  <a:gd name="T10" fmla="*/ 0 w 36"/>
                  <a:gd name="T11" fmla="*/ 5 h 6"/>
                  <a:gd name="T12" fmla="*/ 0 60000 65536"/>
                  <a:gd name="T13" fmla="*/ 0 60000 65536"/>
                  <a:gd name="T14" fmla="*/ 0 60000 65536"/>
                  <a:gd name="T15" fmla="*/ 0 60000 65536"/>
                  <a:gd name="T16" fmla="*/ 0 60000 65536"/>
                  <a:gd name="T17" fmla="*/ 0 60000 65536"/>
                  <a:gd name="T18" fmla="*/ 0 w 36"/>
                  <a:gd name="T19" fmla="*/ 0 h 6"/>
                  <a:gd name="T20" fmla="*/ 36 w 36"/>
                  <a:gd name="T21" fmla="*/ 6 h 6"/>
                </a:gdLst>
                <a:ahLst/>
                <a:cxnLst>
                  <a:cxn ang="T12">
                    <a:pos x="T0" y="T1"/>
                  </a:cxn>
                  <a:cxn ang="T13">
                    <a:pos x="T2" y="T3"/>
                  </a:cxn>
                  <a:cxn ang="T14">
                    <a:pos x="T4" y="T5"/>
                  </a:cxn>
                  <a:cxn ang="T15">
                    <a:pos x="T6" y="T7"/>
                  </a:cxn>
                  <a:cxn ang="T16">
                    <a:pos x="T8" y="T9"/>
                  </a:cxn>
                  <a:cxn ang="T17">
                    <a:pos x="T10" y="T11"/>
                  </a:cxn>
                </a:cxnLst>
                <a:rect l="T18" t="T19" r="T20" b="T21"/>
                <a:pathLst>
                  <a:path w="36" h="6">
                    <a:moveTo>
                      <a:pt x="0" y="5"/>
                    </a:moveTo>
                    <a:lnTo>
                      <a:pt x="0" y="3"/>
                    </a:lnTo>
                    <a:lnTo>
                      <a:pt x="1" y="0"/>
                    </a:lnTo>
                    <a:lnTo>
                      <a:pt x="35" y="0"/>
                    </a:lnTo>
                    <a:lnTo>
                      <a:pt x="35" y="5"/>
                    </a:lnTo>
                    <a:lnTo>
                      <a:pt x="0" y="5"/>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5" name="Freeform 546" descr="50%"/>
            <p:cNvSpPr>
              <a:spLocks/>
            </p:cNvSpPr>
            <p:nvPr/>
          </p:nvSpPr>
          <p:spPr bwMode="auto">
            <a:xfrm>
              <a:off x="5441951" y="4367215"/>
              <a:ext cx="92075" cy="73025"/>
            </a:xfrm>
            <a:custGeom>
              <a:avLst/>
              <a:gdLst>
                <a:gd name="T0" fmla="*/ 0 w 58"/>
                <a:gd name="T1" fmla="*/ 0 h 46"/>
                <a:gd name="T2" fmla="*/ 2 w 58"/>
                <a:gd name="T3" fmla="*/ 5 h 46"/>
                <a:gd name="T4" fmla="*/ 5 w 58"/>
                <a:gd name="T5" fmla="*/ 9 h 46"/>
                <a:gd name="T6" fmla="*/ 9 w 58"/>
                <a:gd name="T7" fmla="*/ 14 h 46"/>
                <a:gd name="T8" fmla="*/ 12 w 58"/>
                <a:gd name="T9" fmla="*/ 18 h 46"/>
                <a:gd name="T10" fmla="*/ 16 w 58"/>
                <a:gd name="T11" fmla="*/ 23 h 46"/>
                <a:gd name="T12" fmla="*/ 21 w 58"/>
                <a:gd name="T13" fmla="*/ 28 h 46"/>
                <a:gd name="T14" fmla="*/ 24 w 58"/>
                <a:gd name="T15" fmla="*/ 32 h 46"/>
                <a:gd name="T16" fmla="*/ 28 w 58"/>
                <a:gd name="T17" fmla="*/ 35 h 46"/>
                <a:gd name="T18" fmla="*/ 32 w 58"/>
                <a:gd name="T19" fmla="*/ 38 h 46"/>
                <a:gd name="T20" fmla="*/ 36 w 58"/>
                <a:gd name="T21" fmla="*/ 40 h 46"/>
                <a:gd name="T22" fmla="*/ 41 w 58"/>
                <a:gd name="T23" fmla="*/ 42 h 46"/>
                <a:gd name="T24" fmla="*/ 45 w 58"/>
                <a:gd name="T25" fmla="*/ 44 h 46"/>
                <a:gd name="T26" fmla="*/ 50 w 58"/>
                <a:gd name="T27" fmla="*/ 45 h 46"/>
                <a:gd name="T28" fmla="*/ 54 w 58"/>
                <a:gd name="T29" fmla="*/ 45 h 46"/>
                <a:gd name="T30" fmla="*/ 57 w 58"/>
                <a:gd name="T31" fmla="*/ 44 h 46"/>
                <a:gd name="T32" fmla="*/ 54 w 58"/>
                <a:gd name="T33" fmla="*/ 41 h 46"/>
                <a:gd name="T34" fmla="*/ 51 w 58"/>
                <a:gd name="T35" fmla="*/ 37 h 46"/>
                <a:gd name="T36" fmla="*/ 48 w 58"/>
                <a:gd name="T37" fmla="*/ 33 h 46"/>
                <a:gd name="T38" fmla="*/ 45 w 58"/>
                <a:gd name="T39" fmla="*/ 29 h 46"/>
                <a:gd name="T40" fmla="*/ 42 w 58"/>
                <a:gd name="T41" fmla="*/ 24 h 46"/>
                <a:gd name="T42" fmla="*/ 40 w 58"/>
                <a:gd name="T43" fmla="*/ 20 h 46"/>
                <a:gd name="T44" fmla="*/ 38 w 58"/>
                <a:gd name="T45" fmla="*/ 16 h 46"/>
                <a:gd name="T46" fmla="*/ 37 w 58"/>
                <a:gd name="T47" fmla="*/ 10 h 46"/>
                <a:gd name="T48" fmla="*/ 37 w 58"/>
                <a:gd name="T49" fmla="*/ 5 h 46"/>
                <a:gd name="T50" fmla="*/ 37 w 58"/>
                <a:gd name="T51" fmla="*/ 1 h 46"/>
                <a:gd name="T52" fmla="*/ 0 w 58"/>
                <a:gd name="T53" fmla="*/ 0 h 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
                <a:gd name="T82" fmla="*/ 0 h 46"/>
                <a:gd name="T83" fmla="*/ 58 w 58"/>
                <a:gd name="T84" fmla="*/ 46 h 4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 h="46">
                  <a:moveTo>
                    <a:pt x="0" y="0"/>
                  </a:moveTo>
                  <a:lnTo>
                    <a:pt x="2" y="5"/>
                  </a:lnTo>
                  <a:lnTo>
                    <a:pt x="5" y="9"/>
                  </a:lnTo>
                  <a:lnTo>
                    <a:pt x="9" y="14"/>
                  </a:lnTo>
                  <a:lnTo>
                    <a:pt x="12" y="18"/>
                  </a:lnTo>
                  <a:lnTo>
                    <a:pt x="16" y="23"/>
                  </a:lnTo>
                  <a:lnTo>
                    <a:pt x="21" y="28"/>
                  </a:lnTo>
                  <a:lnTo>
                    <a:pt x="24" y="32"/>
                  </a:lnTo>
                  <a:lnTo>
                    <a:pt x="28" y="35"/>
                  </a:lnTo>
                  <a:lnTo>
                    <a:pt x="32" y="38"/>
                  </a:lnTo>
                  <a:lnTo>
                    <a:pt x="36" y="40"/>
                  </a:lnTo>
                  <a:lnTo>
                    <a:pt x="41" y="42"/>
                  </a:lnTo>
                  <a:lnTo>
                    <a:pt x="45" y="44"/>
                  </a:lnTo>
                  <a:lnTo>
                    <a:pt x="50" y="45"/>
                  </a:lnTo>
                  <a:lnTo>
                    <a:pt x="54" y="45"/>
                  </a:lnTo>
                  <a:lnTo>
                    <a:pt x="57" y="44"/>
                  </a:lnTo>
                  <a:lnTo>
                    <a:pt x="54" y="41"/>
                  </a:lnTo>
                  <a:lnTo>
                    <a:pt x="51" y="37"/>
                  </a:lnTo>
                  <a:lnTo>
                    <a:pt x="48" y="33"/>
                  </a:lnTo>
                  <a:lnTo>
                    <a:pt x="45" y="29"/>
                  </a:lnTo>
                  <a:lnTo>
                    <a:pt x="42" y="24"/>
                  </a:lnTo>
                  <a:lnTo>
                    <a:pt x="40" y="20"/>
                  </a:lnTo>
                  <a:lnTo>
                    <a:pt x="38" y="16"/>
                  </a:lnTo>
                  <a:lnTo>
                    <a:pt x="37" y="10"/>
                  </a:lnTo>
                  <a:lnTo>
                    <a:pt x="37" y="5"/>
                  </a:lnTo>
                  <a:lnTo>
                    <a:pt x="37"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 name="Freeform 547" descr="50%"/>
            <p:cNvSpPr>
              <a:spLocks/>
            </p:cNvSpPr>
            <p:nvPr/>
          </p:nvSpPr>
          <p:spPr bwMode="auto">
            <a:xfrm>
              <a:off x="5249863" y="4195765"/>
              <a:ext cx="763588" cy="230188"/>
            </a:xfrm>
            <a:custGeom>
              <a:avLst/>
              <a:gdLst>
                <a:gd name="T0" fmla="*/ 5 w 481"/>
                <a:gd name="T1" fmla="*/ 85 h 145"/>
                <a:gd name="T2" fmla="*/ 20 w 481"/>
                <a:gd name="T3" fmla="*/ 80 h 145"/>
                <a:gd name="T4" fmla="*/ 42 w 481"/>
                <a:gd name="T5" fmla="*/ 73 h 145"/>
                <a:gd name="T6" fmla="*/ 65 w 481"/>
                <a:gd name="T7" fmla="*/ 68 h 145"/>
                <a:gd name="T8" fmla="*/ 89 w 481"/>
                <a:gd name="T9" fmla="*/ 63 h 145"/>
                <a:gd name="T10" fmla="*/ 112 w 481"/>
                <a:gd name="T11" fmla="*/ 58 h 145"/>
                <a:gd name="T12" fmla="*/ 132 w 481"/>
                <a:gd name="T13" fmla="*/ 54 h 145"/>
                <a:gd name="T14" fmla="*/ 143 w 481"/>
                <a:gd name="T15" fmla="*/ 48 h 145"/>
                <a:gd name="T16" fmla="*/ 155 w 481"/>
                <a:gd name="T17" fmla="*/ 37 h 145"/>
                <a:gd name="T18" fmla="*/ 171 w 481"/>
                <a:gd name="T19" fmla="*/ 20 h 145"/>
                <a:gd name="T20" fmla="*/ 188 w 481"/>
                <a:gd name="T21" fmla="*/ 5 h 145"/>
                <a:gd name="T22" fmla="*/ 200 w 481"/>
                <a:gd name="T23" fmla="*/ 17 h 145"/>
                <a:gd name="T24" fmla="*/ 207 w 481"/>
                <a:gd name="T25" fmla="*/ 43 h 145"/>
                <a:gd name="T26" fmla="*/ 211 w 481"/>
                <a:gd name="T27" fmla="*/ 53 h 145"/>
                <a:gd name="T28" fmla="*/ 239 w 481"/>
                <a:gd name="T29" fmla="*/ 57 h 145"/>
                <a:gd name="T30" fmla="*/ 267 w 481"/>
                <a:gd name="T31" fmla="*/ 63 h 145"/>
                <a:gd name="T32" fmla="*/ 288 w 481"/>
                <a:gd name="T33" fmla="*/ 63 h 145"/>
                <a:gd name="T34" fmla="*/ 310 w 481"/>
                <a:gd name="T35" fmla="*/ 58 h 145"/>
                <a:gd name="T36" fmla="*/ 327 w 481"/>
                <a:gd name="T37" fmla="*/ 70 h 145"/>
                <a:gd name="T38" fmla="*/ 344 w 481"/>
                <a:gd name="T39" fmla="*/ 75 h 145"/>
                <a:gd name="T40" fmla="*/ 365 w 481"/>
                <a:gd name="T41" fmla="*/ 75 h 145"/>
                <a:gd name="T42" fmla="*/ 388 w 481"/>
                <a:gd name="T43" fmla="*/ 66 h 145"/>
                <a:gd name="T44" fmla="*/ 413 w 481"/>
                <a:gd name="T45" fmla="*/ 45 h 145"/>
                <a:gd name="T46" fmla="*/ 442 w 481"/>
                <a:gd name="T47" fmla="*/ 20 h 145"/>
                <a:gd name="T48" fmla="*/ 471 w 481"/>
                <a:gd name="T49" fmla="*/ 11 h 145"/>
                <a:gd name="T50" fmla="*/ 472 w 481"/>
                <a:gd name="T51" fmla="*/ 19 h 145"/>
                <a:gd name="T52" fmla="*/ 458 w 481"/>
                <a:gd name="T53" fmla="*/ 37 h 145"/>
                <a:gd name="T54" fmla="*/ 442 w 481"/>
                <a:gd name="T55" fmla="*/ 54 h 145"/>
                <a:gd name="T56" fmla="*/ 431 w 481"/>
                <a:gd name="T57" fmla="*/ 71 h 145"/>
                <a:gd name="T58" fmla="*/ 431 w 481"/>
                <a:gd name="T59" fmla="*/ 89 h 145"/>
                <a:gd name="T60" fmla="*/ 443 w 481"/>
                <a:gd name="T61" fmla="*/ 108 h 145"/>
                <a:gd name="T62" fmla="*/ 457 w 481"/>
                <a:gd name="T63" fmla="*/ 122 h 145"/>
                <a:gd name="T64" fmla="*/ 470 w 481"/>
                <a:gd name="T65" fmla="*/ 133 h 145"/>
                <a:gd name="T66" fmla="*/ 471 w 481"/>
                <a:gd name="T67" fmla="*/ 138 h 145"/>
                <a:gd name="T68" fmla="*/ 453 w 481"/>
                <a:gd name="T69" fmla="*/ 138 h 145"/>
                <a:gd name="T70" fmla="*/ 437 w 481"/>
                <a:gd name="T71" fmla="*/ 134 h 145"/>
                <a:gd name="T72" fmla="*/ 421 w 481"/>
                <a:gd name="T73" fmla="*/ 126 h 145"/>
                <a:gd name="T74" fmla="*/ 396 w 481"/>
                <a:gd name="T75" fmla="*/ 109 h 145"/>
                <a:gd name="T76" fmla="*/ 365 w 481"/>
                <a:gd name="T77" fmla="*/ 107 h 145"/>
                <a:gd name="T78" fmla="*/ 328 w 481"/>
                <a:gd name="T79" fmla="*/ 111 h 145"/>
                <a:gd name="T80" fmla="*/ 304 w 481"/>
                <a:gd name="T81" fmla="*/ 121 h 145"/>
                <a:gd name="T82" fmla="*/ 296 w 481"/>
                <a:gd name="T83" fmla="*/ 132 h 145"/>
                <a:gd name="T84" fmla="*/ 263 w 481"/>
                <a:gd name="T85" fmla="*/ 131 h 145"/>
                <a:gd name="T86" fmla="*/ 235 w 481"/>
                <a:gd name="T87" fmla="*/ 140 h 145"/>
                <a:gd name="T88" fmla="*/ 130 w 481"/>
                <a:gd name="T89" fmla="*/ 144 h 145"/>
                <a:gd name="T90" fmla="*/ 70 w 481"/>
                <a:gd name="T91" fmla="*/ 138 h 145"/>
                <a:gd name="T92" fmla="*/ 17 w 481"/>
                <a:gd name="T93" fmla="*/ 120 h 145"/>
                <a:gd name="T94" fmla="*/ 17 w 481"/>
                <a:gd name="T95" fmla="*/ 110 h 145"/>
                <a:gd name="T96" fmla="*/ 5 w 481"/>
                <a:gd name="T97" fmla="*/ 99 h 145"/>
                <a:gd name="T98" fmla="*/ 1 w 481"/>
                <a:gd name="T99" fmla="*/ 92 h 14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81"/>
                <a:gd name="T151" fmla="*/ 0 h 145"/>
                <a:gd name="T152" fmla="*/ 481 w 481"/>
                <a:gd name="T153" fmla="*/ 145 h 14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81" h="145">
                  <a:moveTo>
                    <a:pt x="0" y="89"/>
                  </a:moveTo>
                  <a:lnTo>
                    <a:pt x="2" y="88"/>
                  </a:lnTo>
                  <a:lnTo>
                    <a:pt x="5" y="85"/>
                  </a:lnTo>
                  <a:lnTo>
                    <a:pt x="11" y="83"/>
                  </a:lnTo>
                  <a:lnTo>
                    <a:pt x="15" y="82"/>
                  </a:lnTo>
                  <a:lnTo>
                    <a:pt x="20" y="80"/>
                  </a:lnTo>
                  <a:lnTo>
                    <a:pt x="27" y="77"/>
                  </a:lnTo>
                  <a:lnTo>
                    <a:pt x="35" y="75"/>
                  </a:lnTo>
                  <a:lnTo>
                    <a:pt x="42" y="73"/>
                  </a:lnTo>
                  <a:lnTo>
                    <a:pt x="49" y="71"/>
                  </a:lnTo>
                  <a:lnTo>
                    <a:pt x="57" y="69"/>
                  </a:lnTo>
                  <a:lnTo>
                    <a:pt x="65" y="68"/>
                  </a:lnTo>
                  <a:lnTo>
                    <a:pt x="74" y="66"/>
                  </a:lnTo>
                  <a:lnTo>
                    <a:pt x="81" y="64"/>
                  </a:lnTo>
                  <a:lnTo>
                    <a:pt x="89" y="63"/>
                  </a:lnTo>
                  <a:lnTo>
                    <a:pt x="95" y="62"/>
                  </a:lnTo>
                  <a:lnTo>
                    <a:pt x="105" y="60"/>
                  </a:lnTo>
                  <a:lnTo>
                    <a:pt x="112" y="58"/>
                  </a:lnTo>
                  <a:lnTo>
                    <a:pt x="120" y="57"/>
                  </a:lnTo>
                  <a:lnTo>
                    <a:pt x="126" y="56"/>
                  </a:lnTo>
                  <a:lnTo>
                    <a:pt x="132" y="54"/>
                  </a:lnTo>
                  <a:lnTo>
                    <a:pt x="137" y="52"/>
                  </a:lnTo>
                  <a:lnTo>
                    <a:pt x="140" y="51"/>
                  </a:lnTo>
                  <a:lnTo>
                    <a:pt x="143" y="48"/>
                  </a:lnTo>
                  <a:lnTo>
                    <a:pt x="147" y="45"/>
                  </a:lnTo>
                  <a:lnTo>
                    <a:pt x="150" y="41"/>
                  </a:lnTo>
                  <a:lnTo>
                    <a:pt x="155" y="37"/>
                  </a:lnTo>
                  <a:lnTo>
                    <a:pt x="160" y="31"/>
                  </a:lnTo>
                  <a:lnTo>
                    <a:pt x="165" y="25"/>
                  </a:lnTo>
                  <a:lnTo>
                    <a:pt x="171" y="20"/>
                  </a:lnTo>
                  <a:lnTo>
                    <a:pt x="176" y="14"/>
                  </a:lnTo>
                  <a:lnTo>
                    <a:pt x="182" y="10"/>
                  </a:lnTo>
                  <a:lnTo>
                    <a:pt x="188" y="5"/>
                  </a:lnTo>
                  <a:lnTo>
                    <a:pt x="195" y="0"/>
                  </a:lnTo>
                  <a:lnTo>
                    <a:pt x="197" y="9"/>
                  </a:lnTo>
                  <a:lnTo>
                    <a:pt x="200" y="17"/>
                  </a:lnTo>
                  <a:lnTo>
                    <a:pt x="203" y="26"/>
                  </a:lnTo>
                  <a:lnTo>
                    <a:pt x="205" y="35"/>
                  </a:lnTo>
                  <a:lnTo>
                    <a:pt x="207" y="43"/>
                  </a:lnTo>
                  <a:lnTo>
                    <a:pt x="206" y="47"/>
                  </a:lnTo>
                  <a:lnTo>
                    <a:pt x="203" y="51"/>
                  </a:lnTo>
                  <a:lnTo>
                    <a:pt x="211" y="53"/>
                  </a:lnTo>
                  <a:lnTo>
                    <a:pt x="218" y="54"/>
                  </a:lnTo>
                  <a:lnTo>
                    <a:pt x="228" y="56"/>
                  </a:lnTo>
                  <a:lnTo>
                    <a:pt x="239" y="57"/>
                  </a:lnTo>
                  <a:lnTo>
                    <a:pt x="249" y="60"/>
                  </a:lnTo>
                  <a:lnTo>
                    <a:pt x="258" y="61"/>
                  </a:lnTo>
                  <a:lnTo>
                    <a:pt x="267" y="63"/>
                  </a:lnTo>
                  <a:lnTo>
                    <a:pt x="275" y="64"/>
                  </a:lnTo>
                  <a:lnTo>
                    <a:pt x="282" y="64"/>
                  </a:lnTo>
                  <a:lnTo>
                    <a:pt x="288" y="63"/>
                  </a:lnTo>
                  <a:lnTo>
                    <a:pt x="293" y="60"/>
                  </a:lnTo>
                  <a:lnTo>
                    <a:pt x="298" y="56"/>
                  </a:lnTo>
                  <a:lnTo>
                    <a:pt x="310" y="58"/>
                  </a:lnTo>
                  <a:lnTo>
                    <a:pt x="323" y="61"/>
                  </a:lnTo>
                  <a:lnTo>
                    <a:pt x="334" y="63"/>
                  </a:lnTo>
                  <a:lnTo>
                    <a:pt x="327" y="70"/>
                  </a:lnTo>
                  <a:lnTo>
                    <a:pt x="331" y="72"/>
                  </a:lnTo>
                  <a:lnTo>
                    <a:pt x="337" y="74"/>
                  </a:lnTo>
                  <a:lnTo>
                    <a:pt x="344" y="75"/>
                  </a:lnTo>
                  <a:lnTo>
                    <a:pt x="351" y="76"/>
                  </a:lnTo>
                  <a:lnTo>
                    <a:pt x="358" y="76"/>
                  </a:lnTo>
                  <a:lnTo>
                    <a:pt x="365" y="75"/>
                  </a:lnTo>
                  <a:lnTo>
                    <a:pt x="373" y="73"/>
                  </a:lnTo>
                  <a:lnTo>
                    <a:pt x="381" y="71"/>
                  </a:lnTo>
                  <a:lnTo>
                    <a:pt x="388" y="66"/>
                  </a:lnTo>
                  <a:lnTo>
                    <a:pt x="397" y="60"/>
                  </a:lnTo>
                  <a:lnTo>
                    <a:pt x="404" y="54"/>
                  </a:lnTo>
                  <a:lnTo>
                    <a:pt x="413" y="45"/>
                  </a:lnTo>
                  <a:lnTo>
                    <a:pt x="422" y="35"/>
                  </a:lnTo>
                  <a:lnTo>
                    <a:pt x="433" y="27"/>
                  </a:lnTo>
                  <a:lnTo>
                    <a:pt x="442" y="20"/>
                  </a:lnTo>
                  <a:lnTo>
                    <a:pt x="451" y="15"/>
                  </a:lnTo>
                  <a:lnTo>
                    <a:pt x="460" y="12"/>
                  </a:lnTo>
                  <a:lnTo>
                    <a:pt x="471" y="11"/>
                  </a:lnTo>
                  <a:lnTo>
                    <a:pt x="480" y="11"/>
                  </a:lnTo>
                  <a:lnTo>
                    <a:pt x="475" y="15"/>
                  </a:lnTo>
                  <a:lnTo>
                    <a:pt x="472" y="19"/>
                  </a:lnTo>
                  <a:lnTo>
                    <a:pt x="470" y="22"/>
                  </a:lnTo>
                  <a:lnTo>
                    <a:pt x="463" y="32"/>
                  </a:lnTo>
                  <a:lnTo>
                    <a:pt x="458" y="37"/>
                  </a:lnTo>
                  <a:lnTo>
                    <a:pt x="452" y="42"/>
                  </a:lnTo>
                  <a:lnTo>
                    <a:pt x="446" y="48"/>
                  </a:lnTo>
                  <a:lnTo>
                    <a:pt x="442" y="54"/>
                  </a:lnTo>
                  <a:lnTo>
                    <a:pt x="438" y="60"/>
                  </a:lnTo>
                  <a:lnTo>
                    <a:pt x="434" y="66"/>
                  </a:lnTo>
                  <a:lnTo>
                    <a:pt x="431" y="71"/>
                  </a:lnTo>
                  <a:lnTo>
                    <a:pt x="430" y="77"/>
                  </a:lnTo>
                  <a:lnTo>
                    <a:pt x="429" y="83"/>
                  </a:lnTo>
                  <a:lnTo>
                    <a:pt x="431" y="89"/>
                  </a:lnTo>
                  <a:lnTo>
                    <a:pt x="434" y="96"/>
                  </a:lnTo>
                  <a:lnTo>
                    <a:pt x="438" y="102"/>
                  </a:lnTo>
                  <a:lnTo>
                    <a:pt x="443" y="108"/>
                  </a:lnTo>
                  <a:lnTo>
                    <a:pt x="447" y="112"/>
                  </a:lnTo>
                  <a:lnTo>
                    <a:pt x="452" y="116"/>
                  </a:lnTo>
                  <a:lnTo>
                    <a:pt x="457" y="122"/>
                  </a:lnTo>
                  <a:lnTo>
                    <a:pt x="463" y="127"/>
                  </a:lnTo>
                  <a:lnTo>
                    <a:pt x="467" y="130"/>
                  </a:lnTo>
                  <a:lnTo>
                    <a:pt x="470" y="133"/>
                  </a:lnTo>
                  <a:lnTo>
                    <a:pt x="474" y="135"/>
                  </a:lnTo>
                  <a:lnTo>
                    <a:pt x="476" y="138"/>
                  </a:lnTo>
                  <a:lnTo>
                    <a:pt x="471" y="138"/>
                  </a:lnTo>
                  <a:lnTo>
                    <a:pt x="464" y="138"/>
                  </a:lnTo>
                  <a:lnTo>
                    <a:pt x="458" y="138"/>
                  </a:lnTo>
                  <a:lnTo>
                    <a:pt x="453" y="138"/>
                  </a:lnTo>
                  <a:lnTo>
                    <a:pt x="446" y="137"/>
                  </a:lnTo>
                  <a:lnTo>
                    <a:pt x="441" y="135"/>
                  </a:lnTo>
                  <a:lnTo>
                    <a:pt x="437" y="134"/>
                  </a:lnTo>
                  <a:lnTo>
                    <a:pt x="432" y="131"/>
                  </a:lnTo>
                  <a:lnTo>
                    <a:pt x="426" y="129"/>
                  </a:lnTo>
                  <a:lnTo>
                    <a:pt x="421" y="126"/>
                  </a:lnTo>
                  <a:lnTo>
                    <a:pt x="412" y="119"/>
                  </a:lnTo>
                  <a:lnTo>
                    <a:pt x="405" y="115"/>
                  </a:lnTo>
                  <a:lnTo>
                    <a:pt x="396" y="109"/>
                  </a:lnTo>
                  <a:lnTo>
                    <a:pt x="387" y="108"/>
                  </a:lnTo>
                  <a:lnTo>
                    <a:pt x="378" y="108"/>
                  </a:lnTo>
                  <a:lnTo>
                    <a:pt x="365" y="107"/>
                  </a:lnTo>
                  <a:lnTo>
                    <a:pt x="354" y="108"/>
                  </a:lnTo>
                  <a:lnTo>
                    <a:pt x="341" y="109"/>
                  </a:lnTo>
                  <a:lnTo>
                    <a:pt x="328" y="111"/>
                  </a:lnTo>
                  <a:lnTo>
                    <a:pt x="314" y="115"/>
                  </a:lnTo>
                  <a:lnTo>
                    <a:pt x="306" y="118"/>
                  </a:lnTo>
                  <a:lnTo>
                    <a:pt x="304" y="121"/>
                  </a:lnTo>
                  <a:lnTo>
                    <a:pt x="306" y="124"/>
                  </a:lnTo>
                  <a:lnTo>
                    <a:pt x="312" y="128"/>
                  </a:lnTo>
                  <a:lnTo>
                    <a:pt x="296" y="132"/>
                  </a:lnTo>
                  <a:lnTo>
                    <a:pt x="274" y="138"/>
                  </a:lnTo>
                  <a:lnTo>
                    <a:pt x="269" y="134"/>
                  </a:lnTo>
                  <a:lnTo>
                    <a:pt x="263" y="131"/>
                  </a:lnTo>
                  <a:lnTo>
                    <a:pt x="257" y="129"/>
                  </a:lnTo>
                  <a:lnTo>
                    <a:pt x="247" y="129"/>
                  </a:lnTo>
                  <a:lnTo>
                    <a:pt x="235" y="140"/>
                  </a:lnTo>
                  <a:lnTo>
                    <a:pt x="224" y="132"/>
                  </a:lnTo>
                  <a:lnTo>
                    <a:pt x="145" y="143"/>
                  </a:lnTo>
                  <a:lnTo>
                    <a:pt x="130" y="144"/>
                  </a:lnTo>
                  <a:lnTo>
                    <a:pt x="115" y="143"/>
                  </a:lnTo>
                  <a:lnTo>
                    <a:pt x="100" y="141"/>
                  </a:lnTo>
                  <a:lnTo>
                    <a:pt x="70" y="138"/>
                  </a:lnTo>
                  <a:lnTo>
                    <a:pt x="42" y="130"/>
                  </a:lnTo>
                  <a:lnTo>
                    <a:pt x="27" y="125"/>
                  </a:lnTo>
                  <a:lnTo>
                    <a:pt x="17" y="120"/>
                  </a:lnTo>
                  <a:lnTo>
                    <a:pt x="28" y="117"/>
                  </a:lnTo>
                  <a:lnTo>
                    <a:pt x="21" y="113"/>
                  </a:lnTo>
                  <a:lnTo>
                    <a:pt x="17" y="110"/>
                  </a:lnTo>
                  <a:lnTo>
                    <a:pt x="9" y="104"/>
                  </a:lnTo>
                  <a:lnTo>
                    <a:pt x="8" y="102"/>
                  </a:lnTo>
                  <a:lnTo>
                    <a:pt x="5" y="99"/>
                  </a:lnTo>
                  <a:lnTo>
                    <a:pt x="4" y="97"/>
                  </a:lnTo>
                  <a:lnTo>
                    <a:pt x="2" y="94"/>
                  </a:lnTo>
                  <a:lnTo>
                    <a:pt x="1" y="92"/>
                  </a:lnTo>
                  <a:lnTo>
                    <a:pt x="0" y="8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7" name="Group 548"/>
            <p:cNvGrpSpPr>
              <a:grpSpLocks/>
            </p:cNvGrpSpPr>
            <p:nvPr/>
          </p:nvGrpSpPr>
          <p:grpSpPr bwMode="auto">
            <a:xfrm>
              <a:off x="5313363" y="4341815"/>
              <a:ext cx="11113" cy="11113"/>
              <a:chOff x="2585" y="2625"/>
              <a:chExt cx="7" cy="7"/>
            </a:xfrm>
          </p:grpSpPr>
          <p:sp>
            <p:nvSpPr>
              <p:cNvPr id="154" name="Oval 549" descr="50%"/>
              <p:cNvSpPr>
                <a:spLocks noChangeArrowheads="1"/>
              </p:cNvSpPr>
              <p:nvPr/>
            </p:nvSpPr>
            <p:spPr bwMode="auto">
              <a:xfrm>
                <a:off x="2585" y="2625"/>
                <a:ext cx="7" cy="7"/>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5" name="Arc 550" descr="50%"/>
              <p:cNvSpPr>
                <a:spLocks/>
              </p:cNvSpPr>
              <p:nvPr/>
            </p:nvSpPr>
            <p:spPr bwMode="auto">
              <a:xfrm>
                <a:off x="2589" y="2628"/>
                <a:ext cx="2"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8" name="Group 551"/>
            <p:cNvGrpSpPr>
              <a:grpSpLocks/>
            </p:cNvGrpSpPr>
            <p:nvPr/>
          </p:nvGrpSpPr>
          <p:grpSpPr bwMode="auto">
            <a:xfrm>
              <a:off x="5356226" y="4367215"/>
              <a:ext cx="47625" cy="20638"/>
              <a:chOff x="2612" y="2641"/>
              <a:chExt cx="30" cy="13"/>
            </a:xfrm>
          </p:grpSpPr>
          <p:sp>
            <p:nvSpPr>
              <p:cNvPr id="149" name="Arc 552" descr="50%"/>
              <p:cNvSpPr>
                <a:spLocks/>
              </p:cNvSpPr>
              <p:nvPr/>
            </p:nvSpPr>
            <p:spPr bwMode="auto">
              <a:xfrm>
                <a:off x="2620" y="2641"/>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0" name="Arc 553" descr="50%"/>
              <p:cNvSpPr>
                <a:spLocks/>
              </p:cNvSpPr>
              <p:nvPr/>
            </p:nvSpPr>
            <p:spPr bwMode="auto">
              <a:xfrm>
                <a:off x="2612" y="2641"/>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1" name="Arc 554" descr="50%"/>
              <p:cNvSpPr>
                <a:spLocks/>
              </p:cNvSpPr>
              <p:nvPr/>
            </p:nvSpPr>
            <p:spPr bwMode="auto">
              <a:xfrm>
                <a:off x="2625" y="2641"/>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2" name="Arc 555" descr="50%"/>
              <p:cNvSpPr>
                <a:spLocks/>
              </p:cNvSpPr>
              <p:nvPr/>
            </p:nvSpPr>
            <p:spPr bwMode="auto">
              <a:xfrm>
                <a:off x="2633" y="2641"/>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3" name="Arc 556" descr="50%"/>
              <p:cNvSpPr>
                <a:spLocks/>
              </p:cNvSpPr>
              <p:nvPr/>
            </p:nvSpPr>
            <p:spPr bwMode="auto">
              <a:xfrm>
                <a:off x="2640" y="2641"/>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9" name="Freeform 557" descr="50%"/>
            <p:cNvSpPr>
              <a:spLocks/>
            </p:cNvSpPr>
            <p:nvPr/>
          </p:nvSpPr>
          <p:spPr bwMode="auto">
            <a:xfrm>
              <a:off x="5251451" y="4197352"/>
              <a:ext cx="747713" cy="144463"/>
            </a:xfrm>
            <a:custGeom>
              <a:avLst/>
              <a:gdLst>
                <a:gd name="T0" fmla="*/ 10 w 471"/>
                <a:gd name="T1" fmla="*/ 76 h 91"/>
                <a:gd name="T2" fmla="*/ 32 w 471"/>
                <a:gd name="T3" fmla="*/ 69 h 91"/>
                <a:gd name="T4" fmla="*/ 63 w 471"/>
                <a:gd name="T5" fmla="*/ 62 h 91"/>
                <a:gd name="T6" fmla="*/ 94 w 471"/>
                <a:gd name="T7" fmla="*/ 57 h 91"/>
                <a:gd name="T8" fmla="*/ 125 w 471"/>
                <a:gd name="T9" fmla="*/ 51 h 91"/>
                <a:gd name="T10" fmla="*/ 142 w 471"/>
                <a:gd name="T11" fmla="*/ 43 h 91"/>
                <a:gd name="T12" fmla="*/ 157 w 471"/>
                <a:gd name="T13" fmla="*/ 28 h 91"/>
                <a:gd name="T14" fmla="*/ 180 w 471"/>
                <a:gd name="T15" fmla="*/ 8 h 91"/>
                <a:gd name="T16" fmla="*/ 196 w 471"/>
                <a:gd name="T17" fmla="*/ 17 h 91"/>
                <a:gd name="T18" fmla="*/ 203 w 471"/>
                <a:gd name="T19" fmla="*/ 39 h 91"/>
                <a:gd name="T20" fmla="*/ 214 w 471"/>
                <a:gd name="T21" fmla="*/ 50 h 91"/>
                <a:gd name="T22" fmla="*/ 253 w 471"/>
                <a:gd name="T23" fmla="*/ 56 h 91"/>
                <a:gd name="T24" fmla="*/ 282 w 471"/>
                <a:gd name="T25" fmla="*/ 58 h 91"/>
                <a:gd name="T26" fmla="*/ 317 w 471"/>
                <a:gd name="T27" fmla="*/ 56 h 91"/>
                <a:gd name="T28" fmla="*/ 331 w 471"/>
                <a:gd name="T29" fmla="*/ 68 h 91"/>
                <a:gd name="T30" fmla="*/ 359 w 471"/>
                <a:gd name="T31" fmla="*/ 69 h 91"/>
                <a:gd name="T32" fmla="*/ 390 w 471"/>
                <a:gd name="T33" fmla="*/ 55 h 91"/>
                <a:gd name="T34" fmla="*/ 415 w 471"/>
                <a:gd name="T35" fmla="*/ 32 h 91"/>
                <a:gd name="T36" fmla="*/ 435 w 471"/>
                <a:gd name="T37" fmla="*/ 18 h 91"/>
                <a:gd name="T38" fmla="*/ 452 w 471"/>
                <a:gd name="T39" fmla="*/ 11 h 91"/>
                <a:gd name="T40" fmla="*/ 467 w 471"/>
                <a:gd name="T41" fmla="*/ 13 h 91"/>
                <a:gd name="T42" fmla="*/ 455 w 471"/>
                <a:gd name="T43" fmla="*/ 28 h 91"/>
                <a:gd name="T44" fmla="*/ 439 w 471"/>
                <a:gd name="T45" fmla="*/ 42 h 91"/>
                <a:gd name="T46" fmla="*/ 430 w 471"/>
                <a:gd name="T47" fmla="*/ 54 h 91"/>
                <a:gd name="T48" fmla="*/ 423 w 471"/>
                <a:gd name="T49" fmla="*/ 64 h 91"/>
                <a:gd name="T50" fmla="*/ 421 w 471"/>
                <a:gd name="T51" fmla="*/ 76 h 91"/>
                <a:gd name="T52" fmla="*/ 408 w 471"/>
                <a:gd name="T53" fmla="*/ 73 h 91"/>
                <a:gd name="T54" fmla="*/ 395 w 471"/>
                <a:gd name="T55" fmla="*/ 77 h 91"/>
                <a:gd name="T56" fmla="*/ 382 w 471"/>
                <a:gd name="T57" fmla="*/ 76 h 91"/>
                <a:gd name="T58" fmla="*/ 366 w 471"/>
                <a:gd name="T59" fmla="*/ 77 h 91"/>
                <a:gd name="T60" fmla="*/ 350 w 471"/>
                <a:gd name="T61" fmla="*/ 75 h 91"/>
                <a:gd name="T62" fmla="*/ 332 w 471"/>
                <a:gd name="T63" fmla="*/ 76 h 91"/>
                <a:gd name="T64" fmla="*/ 314 w 471"/>
                <a:gd name="T65" fmla="*/ 79 h 91"/>
                <a:gd name="T66" fmla="*/ 296 w 471"/>
                <a:gd name="T67" fmla="*/ 80 h 91"/>
                <a:gd name="T68" fmla="*/ 278 w 471"/>
                <a:gd name="T69" fmla="*/ 80 h 91"/>
                <a:gd name="T70" fmla="*/ 262 w 471"/>
                <a:gd name="T71" fmla="*/ 82 h 91"/>
                <a:gd name="T72" fmla="*/ 245 w 471"/>
                <a:gd name="T73" fmla="*/ 85 h 91"/>
                <a:gd name="T74" fmla="*/ 224 w 471"/>
                <a:gd name="T75" fmla="*/ 85 h 91"/>
                <a:gd name="T76" fmla="*/ 206 w 471"/>
                <a:gd name="T77" fmla="*/ 86 h 91"/>
                <a:gd name="T78" fmla="*/ 188 w 471"/>
                <a:gd name="T79" fmla="*/ 84 h 91"/>
                <a:gd name="T80" fmla="*/ 171 w 471"/>
                <a:gd name="T81" fmla="*/ 85 h 91"/>
                <a:gd name="T82" fmla="*/ 156 w 471"/>
                <a:gd name="T83" fmla="*/ 84 h 91"/>
                <a:gd name="T84" fmla="*/ 139 w 471"/>
                <a:gd name="T85" fmla="*/ 85 h 91"/>
                <a:gd name="T86" fmla="*/ 120 w 471"/>
                <a:gd name="T87" fmla="*/ 86 h 91"/>
                <a:gd name="T88" fmla="*/ 96 w 471"/>
                <a:gd name="T89" fmla="*/ 90 h 91"/>
                <a:gd name="T90" fmla="*/ 69 w 471"/>
                <a:gd name="T91" fmla="*/ 90 h 91"/>
                <a:gd name="T92" fmla="*/ 46 w 471"/>
                <a:gd name="T93" fmla="*/ 87 h 91"/>
                <a:gd name="T94" fmla="*/ 25 w 471"/>
                <a:gd name="T95" fmla="*/ 88 h 91"/>
                <a:gd name="T96" fmla="*/ 5 w 471"/>
                <a:gd name="T97" fmla="*/ 84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71"/>
                <a:gd name="T148" fmla="*/ 0 h 91"/>
                <a:gd name="T149" fmla="*/ 471 w 471"/>
                <a:gd name="T150" fmla="*/ 91 h 9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71" h="91">
                  <a:moveTo>
                    <a:pt x="0" y="82"/>
                  </a:moveTo>
                  <a:lnTo>
                    <a:pt x="3" y="80"/>
                  </a:lnTo>
                  <a:lnTo>
                    <a:pt x="6" y="78"/>
                  </a:lnTo>
                  <a:lnTo>
                    <a:pt x="10" y="76"/>
                  </a:lnTo>
                  <a:lnTo>
                    <a:pt x="14" y="75"/>
                  </a:lnTo>
                  <a:lnTo>
                    <a:pt x="19" y="73"/>
                  </a:lnTo>
                  <a:lnTo>
                    <a:pt x="27" y="72"/>
                  </a:lnTo>
                  <a:lnTo>
                    <a:pt x="32" y="69"/>
                  </a:lnTo>
                  <a:lnTo>
                    <a:pt x="39" y="67"/>
                  </a:lnTo>
                  <a:lnTo>
                    <a:pt x="47" y="65"/>
                  </a:lnTo>
                  <a:lnTo>
                    <a:pt x="55" y="63"/>
                  </a:lnTo>
                  <a:lnTo>
                    <a:pt x="63" y="62"/>
                  </a:lnTo>
                  <a:lnTo>
                    <a:pt x="71" y="61"/>
                  </a:lnTo>
                  <a:lnTo>
                    <a:pt x="79" y="60"/>
                  </a:lnTo>
                  <a:lnTo>
                    <a:pt x="87" y="58"/>
                  </a:lnTo>
                  <a:lnTo>
                    <a:pt x="94" y="57"/>
                  </a:lnTo>
                  <a:lnTo>
                    <a:pt x="101" y="55"/>
                  </a:lnTo>
                  <a:lnTo>
                    <a:pt x="110" y="54"/>
                  </a:lnTo>
                  <a:lnTo>
                    <a:pt x="117" y="52"/>
                  </a:lnTo>
                  <a:lnTo>
                    <a:pt x="125" y="51"/>
                  </a:lnTo>
                  <a:lnTo>
                    <a:pt x="130" y="50"/>
                  </a:lnTo>
                  <a:lnTo>
                    <a:pt x="135" y="49"/>
                  </a:lnTo>
                  <a:lnTo>
                    <a:pt x="139" y="46"/>
                  </a:lnTo>
                  <a:lnTo>
                    <a:pt x="142" y="43"/>
                  </a:lnTo>
                  <a:lnTo>
                    <a:pt x="145" y="40"/>
                  </a:lnTo>
                  <a:lnTo>
                    <a:pt x="147" y="38"/>
                  </a:lnTo>
                  <a:lnTo>
                    <a:pt x="152" y="33"/>
                  </a:lnTo>
                  <a:lnTo>
                    <a:pt x="157" y="28"/>
                  </a:lnTo>
                  <a:lnTo>
                    <a:pt x="162" y="23"/>
                  </a:lnTo>
                  <a:lnTo>
                    <a:pt x="168" y="18"/>
                  </a:lnTo>
                  <a:lnTo>
                    <a:pt x="173" y="13"/>
                  </a:lnTo>
                  <a:lnTo>
                    <a:pt x="180" y="8"/>
                  </a:lnTo>
                  <a:lnTo>
                    <a:pt x="186" y="4"/>
                  </a:lnTo>
                  <a:lnTo>
                    <a:pt x="191" y="0"/>
                  </a:lnTo>
                  <a:lnTo>
                    <a:pt x="193" y="8"/>
                  </a:lnTo>
                  <a:lnTo>
                    <a:pt x="196" y="17"/>
                  </a:lnTo>
                  <a:lnTo>
                    <a:pt x="199" y="24"/>
                  </a:lnTo>
                  <a:lnTo>
                    <a:pt x="201" y="32"/>
                  </a:lnTo>
                  <a:lnTo>
                    <a:pt x="202" y="36"/>
                  </a:lnTo>
                  <a:lnTo>
                    <a:pt x="203" y="39"/>
                  </a:lnTo>
                  <a:lnTo>
                    <a:pt x="202" y="43"/>
                  </a:lnTo>
                  <a:lnTo>
                    <a:pt x="199" y="47"/>
                  </a:lnTo>
                  <a:lnTo>
                    <a:pt x="206" y="49"/>
                  </a:lnTo>
                  <a:lnTo>
                    <a:pt x="214" y="50"/>
                  </a:lnTo>
                  <a:lnTo>
                    <a:pt x="224" y="51"/>
                  </a:lnTo>
                  <a:lnTo>
                    <a:pt x="234" y="53"/>
                  </a:lnTo>
                  <a:lnTo>
                    <a:pt x="245" y="55"/>
                  </a:lnTo>
                  <a:lnTo>
                    <a:pt x="253" y="56"/>
                  </a:lnTo>
                  <a:lnTo>
                    <a:pt x="262" y="58"/>
                  </a:lnTo>
                  <a:lnTo>
                    <a:pt x="269" y="59"/>
                  </a:lnTo>
                  <a:lnTo>
                    <a:pt x="276" y="59"/>
                  </a:lnTo>
                  <a:lnTo>
                    <a:pt x="282" y="58"/>
                  </a:lnTo>
                  <a:lnTo>
                    <a:pt x="288" y="55"/>
                  </a:lnTo>
                  <a:lnTo>
                    <a:pt x="293" y="51"/>
                  </a:lnTo>
                  <a:lnTo>
                    <a:pt x="305" y="53"/>
                  </a:lnTo>
                  <a:lnTo>
                    <a:pt x="317" y="56"/>
                  </a:lnTo>
                  <a:lnTo>
                    <a:pt x="326" y="58"/>
                  </a:lnTo>
                  <a:lnTo>
                    <a:pt x="321" y="64"/>
                  </a:lnTo>
                  <a:lnTo>
                    <a:pt x="325" y="66"/>
                  </a:lnTo>
                  <a:lnTo>
                    <a:pt x="331" y="68"/>
                  </a:lnTo>
                  <a:lnTo>
                    <a:pt x="338" y="69"/>
                  </a:lnTo>
                  <a:lnTo>
                    <a:pt x="345" y="70"/>
                  </a:lnTo>
                  <a:lnTo>
                    <a:pt x="352" y="70"/>
                  </a:lnTo>
                  <a:lnTo>
                    <a:pt x="359" y="69"/>
                  </a:lnTo>
                  <a:lnTo>
                    <a:pt x="366" y="68"/>
                  </a:lnTo>
                  <a:lnTo>
                    <a:pt x="374" y="65"/>
                  </a:lnTo>
                  <a:lnTo>
                    <a:pt x="382" y="61"/>
                  </a:lnTo>
                  <a:lnTo>
                    <a:pt x="390" y="55"/>
                  </a:lnTo>
                  <a:lnTo>
                    <a:pt x="397" y="49"/>
                  </a:lnTo>
                  <a:lnTo>
                    <a:pt x="405" y="41"/>
                  </a:lnTo>
                  <a:lnTo>
                    <a:pt x="409" y="38"/>
                  </a:lnTo>
                  <a:lnTo>
                    <a:pt x="415" y="32"/>
                  </a:lnTo>
                  <a:lnTo>
                    <a:pt x="420" y="28"/>
                  </a:lnTo>
                  <a:lnTo>
                    <a:pt x="425" y="25"/>
                  </a:lnTo>
                  <a:lnTo>
                    <a:pt x="430" y="21"/>
                  </a:lnTo>
                  <a:lnTo>
                    <a:pt x="435" y="18"/>
                  </a:lnTo>
                  <a:lnTo>
                    <a:pt x="440" y="17"/>
                  </a:lnTo>
                  <a:lnTo>
                    <a:pt x="443" y="14"/>
                  </a:lnTo>
                  <a:lnTo>
                    <a:pt x="447" y="13"/>
                  </a:lnTo>
                  <a:lnTo>
                    <a:pt x="452" y="11"/>
                  </a:lnTo>
                  <a:lnTo>
                    <a:pt x="456" y="11"/>
                  </a:lnTo>
                  <a:lnTo>
                    <a:pt x="462" y="10"/>
                  </a:lnTo>
                  <a:lnTo>
                    <a:pt x="470" y="10"/>
                  </a:lnTo>
                  <a:lnTo>
                    <a:pt x="467" y="13"/>
                  </a:lnTo>
                  <a:lnTo>
                    <a:pt x="463" y="17"/>
                  </a:lnTo>
                  <a:lnTo>
                    <a:pt x="461" y="19"/>
                  </a:lnTo>
                  <a:lnTo>
                    <a:pt x="458" y="24"/>
                  </a:lnTo>
                  <a:lnTo>
                    <a:pt x="455" y="28"/>
                  </a:lnTo>
                  <a:lnTo>
                    <a:pt x="450" y="32"/>
                  </a:lnTo>
                  <a:lnTo>
                    <a:pt x="444" y="37"/>
                  </a:lnTo>
                  <a:lnTo>
                    <a:pt x="441" y="39"/>
                  </a:lnTo>
                  <a:lnTo>
                    <a:pt x="439" y="42"/>
                  </a:lnTo>
                  <a:lnTo>
                    <a:pt x="436" y="46"/>
                  </a:lnTo>
                  <a:lnTo>
                    <a:pt x="434" y="49"/>
                  </a:lnTo>
                  <a:lnTo>
                    <a:pt x="432" y="51"/>
                  </a:lnTo>
                  <a:lnTo>
                    <a:pt x="430" y="54"/>
                  </a:lnTo>
                  <a:lnTo>
                    <a:pt x="428" y="57"/>
                  </a:lnTo>
                  <a:lnTo>
                    <a:pt x="426" y="60"/>
                  </a:lnTo>
                  <a:lnTo>
                    <a:pt x="425" y="62"/>
                  </a:lnTo>
                  <a:lnTo>
                    <a:pt x="423" y="64"/>
                  </a:lnTo>
                  <a:lnTo>
                    <a:pt x="422" y="68"/>
                  </a:lnTo>
                  <a:lnTo>
                    <a:pt x="422" y="70"/>
                  </a:lnTo>
                  <a:lnTo>
                    <a:pt x="421" y="73"/>
                  </a:lnTo>
                  <a:lnTo>
                    <a:pt x="421" y="76"/>
                  </a:lnTo>
                  <a:lnTo>
                    <a:pt x="418" y="74"/>
                  </a:lnTo>
                  <a:lnTo>
                    <a:pt x="414" y="73"/>
                  </a:lnTo>
                  <a:lnTo>
                    <a:pt x="411" y="73"/>
                  </a:lnTo>
                  <a:lnTo>
                    <a:pt x="408" y="73"/>
                  </a:lnTo>
                  <a:lnTo>
                    <a:pt x="404" y="74"/>
                  </a:lnTo>
                  <a:lnTo>
                    <a:pt x="402" y="76"/>
                  </a:lnTo>
                  <a:lnTo>
                    <a:pt x="399" y="76"/>
                  </a:lnTo>
                  <a:lnTo>
                    <a:pt x="395" y="77"/>
                  </a:lnTo>
                  <a:lnTo>
                    <a:pt x="392" y="78"/>
                  </a:lnTo>
                  <a:lnTo>
                    <a:pt x="388" y="77"/>
                  </a:lnTo>
                  <a:lnTo>
                    <a:pt x="384" y="77"/>
                  </a:lnTo>
                  <a:lnTo>
                    <a:pt x="382" y="76"/>
                  </a:lnTo>
                  <a:lnTo>
                    <a:pt x="379" y="75"/>
                  </a:lnTo>
                  <a:lnTo>
                    <a:pt x="375" y="75"/>
                  </a:lnTo>
                  <a:lnTo>
                    <a:pt x="371" y="76"/>
                  </a:lnTo>
                  <a:lnTo>
                    <a:pt x="366" y="77"/>
                  </a:lnTo>
                  <a:lnTo>
                    <a:pt x="363" y="76"/>
                  </a:lnTo>
                  <a:lnTo>
                    <a:pt x="359" y="76"/>
                  </a:lnTo>
                  <a:lnTo>
                    <a:pt x="355" y="75"/>
                  </a:lnTo>
                  <a:lnTo>
                    <a:pt x="350" y="75"/>
                  </a:lnTo>
                  <a:lnTo>
                    <a:pt x="347" y="76"/>
                  </a:lnTo>
                  <a:lnTo>
                    <a:pt x="341" y="77"/>
                  </a:lnTo>
                  <a:lnTo>
                    <a:pt x="337" y="77"/>
                  </a:lnTo>
                  <a:lnTo>
                    <a:pt x="332" y="76"/>
                  </a:lnTo>
                  <a:lnTo>
                    <a:pt x="328" y="76"/>
                  </a:lnTo>
                  <a:lnTo>
                    <a:pt x="323" y="77"/>
                  </a:lnTo>
                  <a:lnTo>
                    <a:pt x="320" y="78"/>
                  </a:lnTo>
                  <a:lnTo>
                    <a:pt x="314" y="79"/>
                  </a:lnTo>
                  <a:lnTo>
                    <a:pt x="310" y="80"/>
                  </a:lnTo>
                  <a:lnTo>
                    <a:pt x="305" y="80"/>
                  </a:lnTo>
                  <a:lnTo>
                    <a:pt x="301" y="80"/>
                  </a:lnTo>
                  <a:lnTo>
                    <a:pt x="296" y="80"/>
                  </a:lnTo>
                  <a:lnTo>
                    <a:pt x="291" y="78"/>
                  </a:lnTo>
                  <a:lnTo>
                    <a:pt x="286" y="80"/>
                  </a:lnTo>
                  <a:lnTo>
                    <a:pt x="282" y="80"/>
                  </a:lnTo>
                  <a:lnTo>
                    <a:pt x="278" y="80"/>
                  </a:lnTo>
                  <a:lnTo>
                    <a:pt x="274" y="80"/>
                  </a:lnTo>
                  <a:lnTo>
                    <a:pt x="270" y="80"/>
                  </a:lnTo>
                  <a:lnTo>
                    <a:pt x="266" y="80"/>
                  </a:lnTo>
                  <a:lnTo>
                    <a:pt x="262" y="82"/>
                  </a:lnTo>
                  <a:lnTo>
                    <a:pt x="259" y="83"/>
                  </a:lnTo>
                  <a:lnTo>
                    <a:pt x="254" y="84"/>
                  </a:lnTo>
                  <a:lnTo>
                    <a:pt x="250" y="84"/>
                  </a:lnTo>
                  <a:lnTo>
                    <a:pt x="245" y="85"/>
                  </a:lnTo>
                  <a:lnTo>
                    <a:pt x="240" y="86"/>
                  </a:lnTo>
                  <a:lnTo>
                    <a:pt x="234" y="85"/>
                  </a:lnTo>
                  <a:lnTo>
                    <a:pt x="228" y="85"/>
                  </a:lnTo>
                  <a:lnTo>
                    <a:pt x="224" y="85"/>
                  </a:lnTo>
                  <a:lnTo>
                    <a:pt x="218" y="86"/>
                  </a:lnTo>
                  <a:lnTo>
                    <a:pt x="214" y="86"/>
                  </a:lnTo>
                  <a:lnTo>
                    <a:pt x="210" y="86"/>
                  </a:lnTo>
                  <a:lnTo>
                    <a:pt x="206" y="86"/>
                  </a:lnTo>
                  <a:lnTo>
                    <a:pt x="201" y="86"/>
                  </a:lnTo>
                  <a:lnTo>
                    <a:pt x="196" y="84"/>
                  </a:lnTo>
                  <a:lnTo>
                    <a:pt x="192" y="84"/>
                  </a:lnTo>
                  <a:lnTo>
                    <a:pt x="188" y="84"/>
                  </a:lnTo>
                  <a:lnTo>
                    <a:pt x="184" y="84"/>
                  </a:lnTo>
                  <a:lnTo>
                    <a:pt x="180" y="84"/>
                  </a:lnTo>
                  <a:lnTo>
                    <a:pt x="175" y="84"/>
                  </a:lnTo>
                  <a:lnTo>
                    <a:pt x="171" y="85"/>
                  </a:lnTo>
                  <a:lnTo>
                    <a:pt x="167" y="85"/>
                  </a:lnTo>
                  <a:lnTo>
                    <a:pt x="164" y="84"/>
                  </a:lnTo>
                  <a:lnTo>
                    <a:pt x="160" y="84"/>
                  </a:lnTo>
                  <a:lnTo>
                    <a:pt x="156" y="84"/>
                  </a:lnTo>
                  <a:lnTo>
                    <a:pt x="152" y="84"/>
                  </a:lnTo>
                  <a:lnTo>
                    <a:pt x="149" y="84"/>
                  </a:lnTo>
                  <a:lnTo>
                    <a:pt x="145" y="84"/>
                  </a:lnTo>
                  <a:lnTo>
                    <a:pt x="139" y="85"/>
                  </a:lnTo>
                  <a:lnTo>
                    <a:pt x="135" y="85"/>
                  </a:lnTo>
                  <a:lnTo>
                    <a:pt x="130" y="84"/>
                  </a:lnTo>
                  <a:lnTo>
                    <a:pt x="125" y="85"/>
                  </a:lnTo>
                  <a:lnTo>
                    <a:pt x="120" y="86"/>
                  </a:lnTo>
                  <a:lnTo>
                    <a:pt x="116" y="88"/>
                  </a:lnTo>
                  <a:lnTo>
                    <a:pt x="111" y="89"/>
                  </a:lnTo>
                  <a:lnTo>
                    <a:pt x="104" y="90"/>
                  </a:lnTo>
                  <a:lnTo>
                    <a:pt x="96" y="90"/>
                  </a:lnTo>
                  <a:lnTo>
                    <a:pt x="89" y="90"/>
                  </a:lnTo>
                  <a:lnTo>
                    <a:pt x="82" y="90"/>
                  </a:lnTo>
                  <a:lnTo>
                    <a:pt x="74" y="90"/>
                  </a:lnTo>
                  <a:lnTo>
                    <a:pt x="69" y="90"/>
                  </a:lnTo>
                  <a:lnTo>
                    <a:pt x="65" y="90"/>
                  </a:lnTo>
                  <a:lnTo>
                    <a:pt x="60" y="90"/>
                  </a:lnTo>
                  <a:lnTo>
                    <a:pt x="54" y="90"/>
                  </a:lnTo>
                  <a:lnTo>
                    <a:pt x="46" y="87"/>
                  </a:lnTo>
                  <a:lnTo>
                    <a:pt x="40" y="87"/>
                  </a:lnTo>
                  <a:lnTo>
                    <a:pt x="35" y="88"/>
                  </a:lnTo>
                  <a:lnTo>
                    <a:pt x="29" y="88"/>
                  </a:lnTo>
                  <a:lnTo>
                    <a:pt x="25" y="88"/>
                  </a:lnTo>
                  <a:lnTo>
                    <a:pt x="20" y="87"/>
                  </a:lnTo>
                  <a:lnTo>
                    <a:pt x="15" y="86"/>
                  </a:lnTo>
                  <a:lnTo>
                    <a:pt x="10" y="85"/>
                  </a:lnTo>
                  <a:lnTo>
                    <a:pt x="5" y="84"/>
                  </a:lnTo>
                  <a:lnTo>
                    <a:pt x="0" y="83"/>
                  </a:lnTo>
                  <a:lnTo>
                    <a:pt x="0" y="8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20" name="Group 558"/>
            <p:cNvGrpSpPr>
              <a:grpSpLocks/>
            </p:cNvGrpSpPr>
            <p:nvPr/>
          </p:nvGrpSpPr>
          <p:grpSpPr bwMode="auto">
            <a:xfrm>
              <a:off x="5403851" y="4379915"/>
              <a:ext cx="109538" cy="80963"/>
              <a:chOff x="2642" y="2649"/>
              <a:chExt cx="69" cy="51"/>
            </a:xfrm>
          </p:grpSpPr>
          <p:sp>
            <p:nvSpPr>
              <p:cNvPr id="147" name="Freeform 559" descr="50%"/>
              <p:cNvSpPr>
                <a:spLocks/>
              </p:cNvSpPr>
              <p:nvPr/>
            </p:nvSpPr>
            <p:spPr bwMode="auto">
              <a:xfrm>
                <a:off x="2642" y="2655"/>
                <a:ext cx="69" cy="45"/>
              </a:xfrm>
              <a:custGeom>
                <a:avLst/>
                <a:gdLst>
                  <a:gd name="T0" fmla="*/ 64 w 69"/>
                  <a:gd name="T1" fmla="*/ 39 h 45"/>
                  <a:gd name="T2" fmla="*/ 60 w 69"/>
                  <a:gd name="T3" fmla="*/ 35 h 45"/>
                  <a:gd name="T4" fmla="*/ 58 w 69"/>
                  <a:gd name="T5" fmla="*/ 33 h 45"/>
                  <a:gd name="T6" fmla="*/ 56 w 69"/>
                  <a:gd name="T7" fmla="*/ 31 h 45"/>
                  <a:gd name="T8" fmla="*/ 54 w 69"/>
                  <a:gd name="T9" fmla="*/ 28 h 45"/>
                  <a:gd name="T10" fmla="*/ 52 w 69"/>
                  <a:gd name="T11" fmla="*/ 26 h 45"/>
                  <a:gd name="T12" fmla="*/ 50 w 69"/>
                  <a:gd name="T13" fmla="*/ 23 h 45"/>
                  <a:gd name="T14" fmla="*/ 48 w 69"/>
                  <a:gd name="T15" fmla="*/ 21 h 45"/>
                  <a:gd name="T16" fmla="*/ 47 w 69"/>
                  <a:gd name="T17" fmla="*/ 17 h 45"/>
                  <a:gd name="T18" fmla="*/ 46 w 69"/>
                  <a:gd name="T19" fmla="*/ 14 h 45"/>
                  <a:gd name="T20" fmla="*/ 45 w 69"/>
                  <a:gd name="T21" fmla="*/ 11 h 45"/>
                  <a:gd name="T22" fmla="*/ 44 w 69"/>
                  <a:gd name="T23" fmla="*/ 8 h 45"/>
                  <a:gd name="T24" fmla="*/ 44 w 69"/>
                  <a:gd name="T25" fmla="*/ 4 h 45"/>
                  <a:gd name="T26" fmla="*/ 44 w 69"/>
                  <a:gd name="T27" fmla="*/ 0 h 45"/>
                  <a:gd name="T28" fmla="*/ 0 w 69"/>
                  <a:gd name="T29" fmla="*/ 0 h 45"/>
                  <a:gd name="T30" fmla="*/ 1 w 69"/>
                  <a:gd name="T31" fmla="*/ 3 h 45"/>
                  <a:gd name="T32" fmla="*/ 3 w 69"/>
                  <a:gd name="T33" fmla="*/ 6 h 45"/>
                  <a:gd name="T34" fmla="*/ 5 w 69"/>
                  <a:gd name="T35" fmla="*/ 9 h 45"/>
                  <a:gd name="T36" fmla="*/ 8 w 69"/>
                  <a:gd name="T37" fmla="*/ 12 h 45"/>
                  <a:gd name="T38" fmla="*/ 11 w 69"/>
                  <a:gd name="T39" fmla="*/ 16 h 45"/>
                  <a:gd name="T40" fmla="*/ 14 w 69"/>
                  <a:gd name="T41" fmla="*/ 19 h 45"/>
                  <a:gd name="T42" fmla="*/ 18 w 69"/>
                  <a:gd name="T43" fmla="*/ 22 h 45"/>
                  <a:gd name="T44" fmla="*/ 21 w 69"/>
                  <a:gd name="T45" fmla="*/ 25 h 45"/>
                  <a:gd name="T46" fmla="*/ 25 w 69"/>
                  <a:gd name="T47" fmla="*/ 28 h 45"/>
                  <a:gd name="T48" fmla="*/ 30 w 69"/>
                  <a:gd name="T49" fmla="*/ 32 h 45"/>
                  <a:gd name="T50" fmla="*/ 34 w 69"/>
                  <a:gd name="T51" fmla="*/ 34 h 45"/>
                  <a:gd name="T52" fmla="*/ 38 w 69"/>
                  <a:gd name="T53" fmla="*/ 36 h 45"/>
                  <a:gd name="T54" fmla="*/ 41 w 69"/>
                  <a:gd name="T55" fmla="*/ 38 h 45"/>
                  <a:gd name="T56" fmla="*/ 45 w 69"/>
                  <a:gd name="T57" fmla="*/ 39 h 45"/>
                  <a:gd name="T58" fmla="*/ 49 w 69"/>
                  <a:gd name="T59" fmla="*/ 41 h 45"/>
                  <a:gd name="T60" fmla="*/ 53 w 69"/>
                  <a:gd name="T61" fmla="*/ 42 h 45"/>
                  <a:gd name="T62" fmla="*/ 58 w 69"/>
                  <a:gd name="T63" fmla="*/ 43 h 45"/>
                  <a:gd name="T64" fmla="*/ 62 w 69"/>
                  <a:gd name="T65" fmla="*/ 43 h 45"/>
                  <a:gd name="T66" fmla="*/ 65 w 69"/>
                  <a:gd name="T67" fmla="*/ 43 h 45"/>
                  <a:gd name="T68" fmla="*/ 68 w 69"/>
                  <a:gd name="T69" fmla="*/ 44 h 45"/>
                  <a:gd name="T70" fmla="*/ 64 w 69"/>
                  <a:gd name="T71" fmla="*/ 39 h 4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9"/>
                  <a:gd name="T109" fmla="*/ 0 h 45"/>
                  <a:gd name="T110" fmla="*/ 69 w 69"/>
                  <a:gd name="T111" fmla="*/ 45 h 4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9" h="45">
                    <a:moveTo>
                      <a:pt x="64" y="39"/>
                    </a:moveTo>
                    <a:lnTo>
                      <a:pt x="60" y="35"/>
                    </a:lnTo>
                    <a:lnTo>
                      <a:pt x="58" y="33"/>
                    </a:lnTo>
                    <a:lnTo>
                      <a:pt x="56" y="31"/>
                    </a:lnTo>
                    <a:lnTo>
                      <a:pt x="54" y="28"/>
                    </a:lnTo>
                    <a:lnTo>
                      <a:pt x="52" y="26"/>
                    </a:lnTo>
                    <a:lnTo>
                      <a:pt x="50" y="23"/>
                    </a:lnTo>
                    <a:lnTo>
                      <a:pt x="48" y="21"/>
                    </a:lnTo>
                    <a:lnTo>
                      <a:pt x="47" y="17"/>
                    </a:lnTo>
                    <a:lnTo>
                      <a:pt x="46" y="14"/>
                    </a:lnTo>
                    <a:lnTo>
                      <a:pt x="45" y="11"/>
                    </a:lnTo>
                    <a:lnTo>
                      <a:pt x="44" y="8"/>
                    </a:lnTo>
                    <a:lnTo>
                      <a:pt x="44" y="4"/>
                    </a:lnTo>
                    <a:lnTo>
                      <a:pt x="44" y="0"/>
                    </a:lnTo>
                    <a:lnTo>
                      <a:pt x="0" y="0"/>
                    </a:lnTo>
                    <a:lnTo>
                      <a:pt x="1" y="3"/>
                    </a:lnTo>
                    <a:lnTo>
                      <a:pt x="3" y="6"/>
                    </a:lnTo>
                    <a:lnTo>
                      <a:pt x="5" y="9"/>
                    </a:lnTo>
                    <a:lnTo>
                      <a:pt x="8" y="12"/>
                    </a:lnTo>
                    <a:lnTo>
                      <a:pt x="11" y="16"/>
                    </a:lnTo>
                    <a:lnTo>
                      <a:pt x="14" y="19"/>
                    </a:lnTo>
                    <a:lnTo>
                      <a:pt x="18" y="22"/>
                    </a:lnTo>
                    <a:lnTo>
                      <a:pt x="21" y="25"/>
                    </a:lnTo>
                    <a:lnTo>
                      <a:pt x="25" y="28"/>
                    </a:lnTo>
                    <a:lnTo>
                      <a:pt x="30" y="32"/>
                    </a:lnTo>
                    <a:lnTo>
                      <a:pt x="34" y="34"/>
                    </a:lnTo>
                    <a:lnTo>
                      <a:pt x="38" y="36"/>
                    </a:lnTo>
                    <a:lnTo>
                      <a:pt x="41" y="38"/>
                    </a:lnTo>
                    <a:lnTo>
                      <a:pt x="45" y="39"/>
                    </a:lnTo>
                    <a:lnTo>
                      <a:pt x="49" y="41"/>
                    </a:lnTo>
                    <a:lnTo>
                      <a:pt x="53" y="42"/>
                    </a:lnTo>
                    <a:lnTo>
                      <a:pt x="58" y="43"/>
                    </a:lnTo>
                    <a:lnTo>
                      <a:pt x="62" y="43"/>
                    </a:lnTo>
                    <a:lnTo>
                      <a:pt x="65" y="43"/>
                    </a:lnTo>
                    <a:lnTo>
                      <a:pt x="68" y="44"/>
                    </a:lnTo>
                    <a:lnTo>
                      <a:pt x="64" y="3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48" name="Freeform 560" descr="50%"/>
              <p:cNvSpPr>
                <a:spLocks/>
              </p:cNvSpPr>
              <p:nvPr/>
            </p:nvSpPr>
            <p:spPr bwMode="auto">
              <a:xfrm>
                <a:off x="2643" y="2649"/>
                <a:ext cx="36" cy="6"/>
              </a:xfrm>
              <a:custGeom>
                <a:avLst/>
                <a:gdLst>
                  <a:gd name="T0" fmla="*/ 0 w 36"/>
                  <a:gd name="T1" fmla="*/ 5 h 6"/>
                  <a:gd name="T2" fmla="*/ 0 w 36"/>
                  <a:gd name="T3" fmla="*/ 3 h 6"/>
                  <a:gd name="T4" fmla="*/ 1 w 36"/>
                  <a:gd name="T5" fmla="*/ 0 h 6"/>
                  <a:gd name="T6" fmla="*/ 35 w 36"/>
                  <a:gd name="T7" fmla="*/ 0 h 6"/>
                  <a:gd name="T8" fmla="*/ 35 w 36"/>
                  <a:gd name="T9" fmla="*/ 5 h 6"/>
                  <a:gd name="T10" fmla="*/ 0 w 36"/>
                  <a:gd name="T11" fmla="*/ 5 h 6"/>
                  <a:gd name="T12" fmla="*/ 0 60000 65536"/>
                  <a:gd name="T13" fmla="*/ 0 60000 65536"/>
                  <a:gd name="T14" fmla="*/ 0 60000 65536"/>
                  <a:gd name="T15" fmla="*/ 0 60000 65536"/>
                  <a:gd name="T16" fmla="*/ 0 60000 65536"/>
                  <a:gd name="T17" fmla="*/ 0 60000 65536"/>
                  <a:gd name="T18" fmla="*/ 0 w 36"/>
                  <a:gd name="T19" fmla="*/ 0 h 6"/>
                  <a:gd name="T20" fmla="*/ 36 w 36"/>
                  <a:gd name="T21" fmla="*/ 6 h 6"/>
                </a:gdLst>
                <a:ahLst/>
                <a:cxnLst>
                  <a:cxn ang="T12">
                    <a:pos x="T0" y="T1"/>
                  </a:cxn>
                  <a:cxn ang="T13">
                    <a:pos x="T2" y="T3"/>
                  </a:cxn>
                  <a:cxn ang="T14">
                    <a:pos x="T4" y="T5"/>
                  </a:cxn>
                  <a:cxn ang="T15">
                    <a:pos x="T6" y="T7"/>
                  </a:cxn>
                  <a:cxn ang="T16">
                    <a:pos x="T8" y="T9"/>
                  </a:cxn>
                  <a:cxn ang="T17">
                    <a:pos x="T10" y="T11"/>
                  </a:cxn>
                </a:cxnLst>
                <a:rect l="T18" t="T19" r="T20" b="T21"/>
                <a:pathLst>
                  <a:path w="36" h="6">
                    <a:moveTo>
                      <a:pt x="0" y="5"/>
                    </a:moveTo>
                    <a:lnTo>
                      <a:pt x="0" y="3"/>
                    </a:lnTo>
                    <a:lnTo>
                      <a:pt x="1" y="0"/>
                    </a:lnTo>
                    <a:lnTo>
                      <a:pt x="35" y="0"/>
                    </a:lnTo>
                    <a:lnTo>
                      <a:pt x="35" y="5"/>
                    </a:lnTo>
                    <a:lnTo>
                      <a:pt x="0" y="5"/>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21" name="Freeform 561" descr="50%"/>
            <p:cNvSpPr>
              <a:spLocks/>
            </p:cNvSpPr>
            <p:nvPr/>
          </p:nvSpPr>
          <p:spPr bwMode="auto">
            <a:xfrm>
              <a:off x="5441951" y="4595815"/>
              <a:ext cx="92075" cy="73025"/>
            </a:xfrm>
            <a:custGeom>
              <a:avLst/>
              <a:gdLst>
                <a:gd name="T0" fmla="*/ 0 w 58"/>
                <a:gd name="T1" fmla="*/ 0 h 46"/>
                <a:gd name="T2" fmla="*/ 2 w 58"/>
                <a:gd name="T3" fmla="*/ 5 h 46"/>
                <a:gd name="T4" fmla="*/ 5 w 58"/>
                <a:gd name="T5" fmla="*/ 9 h 46"/>
                <a:gd name="T6" fmla="*/ 9 w 58"/>
                <a:gd name="T7" fmla="*/ 14 h 46"/>
                <a:gd name="T8" fmla="*/ 12 w 58"/>
                <a:gd name="T9" fmla="*/ 18 h 46"/>
                <a:gd name="T10" fmla="*/ 16 w 58"/>
                <a:gd name="T11" fmla="*/ 23 h 46"/>
                <a:gd name="T12" fmla="*/ 21 w 58"/>
                <a:gd name="T13" fmla="*/ 28 h 46"/>
                <a:gd name="T14" fmla="*/ 24 w 58"/>
                <a:gd name="T15" fmla="*/ 32 h 46"/>
                <a:gd name="T16" fmla="*/ 28 w 58"/>
                <a:gd name="T17" fmla="*/ 35 h 46"/>
                <a:gd name="T18" fmla="*/ 32 w 58"/>
                <a:gd name="T19" fmla="*/ 38 h 46"/>
                <a:gd name="T20" fmla="*/ 36 w 58"/>
                <a:gd name="T21" fmla="*/ 40 h 46"/>
                <a:gd name="T22" fmla="*/ 41 w 58"/>
                <a:gd name="T23" fmla="*/ 42 h 46"/>
                <a:gd name="T24" fmla="*/ 45 w 58"/>
                <a:gd name="T25" fmla="*/ 44 h 46"/>
                <a:gd name="T26" fmla="*/ 50 w 58"/>
                <a:gd name="T27" fmla="*/ 45 h 46"/>
                <a:gd name="T28" fmla="*/ 54 w 58"/>
                <a:gd name="T29" fmla="*/ 45 h 46"/>
                <a:gd name="T30" fmla="*/ 57 w 58"/>
                <a:gd name="T31" fmla="*/ 44 h 46"/>
                <a:gd name="T32" fmla="*/ 54 w 58"/>
                <a:gd name="T33" fmla="*/ 41 h 46"/>
                <a:gd name="T34" fmla="*/ 51 w 58"/>
                <a:gd name="T35" fmla="*/ 37 h 46"/>
                <a:gd name="T36" fmla="*/ 48 w 58"/>
                <a:gd name="T37" fmla="*/ 33 h 46"/>
                <a:gd name="T38" fmla="*/ 45 w 58"/>
                <a:gd name="T39" fmla="*/ 29 h 46"/>
                <a:gd name="T40" fmla="*/ 42 w 58"/>
                <a:gd name="T41" fmla="*/ 24 h 46"/>
                <a:gd name="T42" fmla="*/ 40 w 58"/>
                <a:gd name="T43" fmla="*/ 20 h 46"/>
                <a:gd name="T44" fmla="*/ 38 w 58"/>
                <a:gd name="T45" fmla="*/ 16 h 46"/>
                <a:gd name="T46" fmla="*/ 37 w 58"/>
                <a:gd name="T47" fmla="*/ 10 h 46"/>
                <a:gd name="T48" fmla="*/ 37 w 58"/>
                <a:gd name="T49" fmla="*/ 5 h 46"/>
                <a:gd name="T50" fmla="*/ 37 w 58"/>
                <a:gd name="T51" fmla="*/ 1 h 46"/>
                <a:gd name="T52" fmla="*/ 0 w 58"/>
                <a:gd name="T53" fmla="*/ 0 h 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
                <a:gd name="T82" fmla="*/ 0 h 46"/>
                <a:gd name="T83" fmla="*/ 58 w 58"/>
                <a:gd name="T84" fmla="*/ 46 h 4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 h="46">
                  <a:moveTo>
                    <a:pt x="0" y="0"/>
                  </a:moveTo>
                  <a:lnTo>
                    <a:pt x="2" y="5"/>
                  </a:lnTo>
                  <a:lnTo>
                    <a:pt x="5" y="9"/>
                  </a:lnTo>
                  <a:lnTo>
                    <a:pt x="9" y="14"/>
                  </a:lnTo>
                  <a:lnTo>
                    <a:pt x="12" y="18"/>
                  </a:lnTo>
                  <a:lnTo>
                    <a:pt x="16" y="23"/>
                  </a:lnTo>
                  <a:lnTo>
                    <a:pt x="21" y="28"/>
                  </a:lnTo>
                  <a:lnTo>
                    <a:pt x="24" y="32"/>
                  </a:lnTo>
                  <a:lnTo>
                    <a:pt x="28" y="35"/>
                  </a:lnTo>
                  <a:lnTo>
                    <a:pt x="32" y="38"/>
                  </a:lnTo>
                  <a:lnTo>
                    <a:pt x="36" y="40"/>
                  </a:lnTo>
                  <a:lnTo>
                    <a:pt x="41" y="42"/>
                  </a:lnTo>
                  <a:lnTo>
                    <a:pt x="45" y="44"/>
                  </a:lnTo>
                  <a:lnTo>
                    <a:pt x="50" y="45"/>
                  </a:lnTo>
                  <a:lnTo>
                    <a:pt x="54" y="45"/>
                  </a:lnTo>
                  <a:lnTo>
                    <a:pt x="57" y="44"/>
                  </a:lnTo>
                  <a:lnTo>
                    <a:pt x="54" y="41"/>
                  </a:lnTo>
                  <a:lnTo>
                    <a:pt x="51" y="37"/>
                  </a:lnTo>
                  <a:lnTo>
                    <a:pt x="48" y="33"/>
                  </a:lnTo>
                  <a:lnTo>
                    <a:pt x="45" y="29"/>
                  </a:lnTo>
                  <a:lnTo>
                    <a:pt x="42" y="24"/>
                  </a:lnTo>
                  <a:lnTo>
                    <a:pt x="40" y="20"/>
                  </a:lnTo>
                  <a:lnTo>
                    <a:pt x="38" y="16"/>
                  </a:lnTo>
                  <a:lnTo>
                    <a:pt x="37" y="10"/>
                  </a:lnTo>
                  <a:lnTo>
                    <a:pt x="37" y="5"/>
                  </a:lnTo>
                  <a:lnTo>
                    <a:pt x="37"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22" name="Freeform 562" descr="50%"/>
            <p:cNvSpPr>
              <a:spLocks/>
            </p:cNvSpPr>
            <p:nvPr/>
          </p:nvSpPr>
          <p:spPr bwMode="auto">
            <a:xfrm>
              <a:off x="5249863" y="4424365"/>
              <a:ext cx="763588" cy="230188"/>
            </a:xfrm>
            <a:custGeom>
              <a:avLst/>
              <a:gdLst>
                <a:gd name="T0" fmla="*/ 5 w 481"/>
                <a:gd name="T1" fmla="*/ 85 h 145"/>
                <a:gd name="T2" fmla="*/ 20 w 481"/>
                <a:gd name="T3" fmla="*/ 80 h 145"/>
                <a:gd name="T4" fmla="*/ 42 w 481"/>
                <a:gd name="T5" fmla="*/ 73 h 145"/>
                <a:gd name="T6" fmla="*/ 65 w 481"/>
                <a:gd name="T7" fmla="*/ 68 h 145"/>
                <a:gd name="T8" fmla="*/ 89 w 481"/>
                <a:gd name="T9" fmla="*/ 63 h 145"/>
                <a:gd name="T10" fmla="*/ 112 w 481"/>
                <a:gd name="T11" fmla="*/ 58 h 145"/>
                <a:gd name="T12" fmla="*/ 132 w 481"/>
                <a:gd name="T13" fmla="*/ 54 h 145"/>
                <a:gd name="T14" fmla="*/ 143 w 481"/>
                <a:gd name="T15" fmla="*/ 48 h 145"/>
                <a:gd name="T16" fmla="*/ 155 w 481"/>
                <a:gd name="T17" fmla="*/ 37 h 145"/>
                <a:gd name="T18" fmla="*/ 171 w 481"/>
                <a:gd name="T19" fmla="*/ 20 h 145"/>
                <a:gd name="T20" fmla="*/ 188 w 481"/>
                <a:gd name="T21" fmla="*/ 5 h 145"/>
                <a:gd name="T22" fmla="*/ 200 w 481"/>
                <a:gd name="T23" fmla="*/ 17 h 145"/>
                <a:gd name="T24" fmla="*/ 207 w 481"/>
                <a:gd name="T25" fmla="*/ 43 h 145"/>
                <a:gd name="T26" fmla="*/ 211 w 481"/>
                <a:gd name="T27" fmla="*/ 53 h 145"/>
                <a:gd name="T28" fmla="*/ 239 w 481"/>
                <a:gd name="T29" fmla="*/ 57 h 145"/>
                <a:gd name="T30" fmla="*/ 267 w 481"/>
                <a:gd name="T31" fmla="*/ 63 h 145"/>
                <a:gd name="T32" fmla="*/ 288 w 481"/>
                <a:gd name="T33" fmla="*/ 63 h 145"/>
                <a:gd name="T34" fmla="*/ 310 w 481"/>
                <a:gd name="T35" fmla="*/ 58 h 145"/>
                <a:gd name="T36" fmla="*/ 327 w 481"/>
                <a:gd name="T37" fmla="*/ 70 h 145"/>
                <a:gd name="T38" fmla="*/ 344 w 481"/>
                <a:gd name="T39" fmla="*/ 75 h 145"/>
                <a:gd name="T40" fmla="*/ 365 w 481"/>
                <a:gd name="T41" fmla="*/ 75 h 145"/>
                <a:gd name="T42" fmla="*/ 388 w 481"/>
                <a:gd name="T43" fmla="*/ 66 h 145"/>
                <a:gd name="T44" fmla="*/ 413 w 481"/>
                <a:gd name="T45" fmla="*/ 45 h 145"/>
                <a:gd name="T46" fmla="*/ 442 w 481"/>
                <a:gd name="T47" fmla="*/ 20 h 145"/>
                <a:gd name="T48" fmla="*/ 471 w 481"/>
                <a:gd name="T49" fmla="*/ 11 h 145"/>
                <a:gd name="T50" fmla="*/ 472 w 481"/>
                <a:gd name="T51" fmla="*/ 19 h 145"/>
                <a:gd name="T52" fmla="*/ 458 w 481"/>
                <a:gd name="T53" fmla="*/ 37 h 145"/>
                <a:gd name="T54" fmla="*/ 442 w 481"/>
                <a:gd name="T55" fmla="*/ 54 h 145"/>
                <a:gd name="T56" fmla="*/ 431 w 481"/>
                <a:gd name="T57" fmla="*/ 71 h 145"/>
                <a:gd name="T58" fmla="*/ 431 w 481"/>
                <a:gd name="T59" fmla="*/ 89 h 145"/>
                <a:gd name="T60" fmla="*/ 443 w 481"/>
                <a:gd name="T61" fmla="*/ 108 h 145"/>
                <a:gd name="T62" fmla="*/ 457 w 481"/>
                <a:gd name="T63" fmla="*/ 122 h 145"/>
                <a:gd name="T64" fmla="*/ 470 w 481"/>
                <a:gd name="T65" fmla="*/ 133 h 145"/>
                <a:gd name="T66" fmla="*/ 471 w 481"/>
                <a:gd name="T67" fmla="*/ 138 h 145"/>
                <a:gd name="T68" fmla="*/ 453 w 481"/>
                <a:gd name="T69" fmla="*/ 138 h 145"/>
                <a:gd name="T70" fmla="*/ 437 w 481"/>
                <a:gd name="T71" fmla="*/ 134 h 145"/>
                <a:gd name="T72" fmla="*/ 421 w 481"/>
                <a:gd name="T73" fmla="*/ 126 h 145"/>
                <a:gd name="T74" fmla="*/ 396 w 481"/>
                <a:gd name="T75" fmla="*/ 109 h 145"/>
                <a:gd name="T76" fmla="*/ 365 w 481"/>
                <a:gd name="T77" fmla="*/ 107 h 145"/>
                <a:gd name="T78" fmla="*/ 328 w 481"/>
                <a:gd name="T79" fmla="*/ 111 h 145"/>
                <a:gd name="T80" fmla="*/ 304 w 481"/>
                <a:gd name="T81" fmla="*/ 121 h 145"/>
                <a:gd name="T82" fmla="*/ 296 w 481"/>
                <a:gd name="T83" fmla="*/ 132 h 145"/>
                <a:gd name="T84" fmla="*/ 263 w 481"/>
                <a:gd name="T85" fmla="*/ 131 h 145"/>
                <a:gd name="T86" fmla="*/ 235 w 481"/>
                <a:gd name="T87" fmla="*/ 140 h 145"/>
                <a:gd name="T88" fmla="*/ 130 w 481"/>
                <a:gd name="T89" fmla="*/ 144 h 145"/>
                <a:gd name="T90" fmla="*/ 70 w 481"/>
                <a:gd name="T91" fmla="*/ 138 h 145"/>
                <a:gd name="T92" fmla="*/ 17 w 481"/>
                <a:gd name="T93" fmla="*/ 120 h 145"/>
                <a:gd name="T94" fmla="*/ 17 w 481"/>
                <a:gd name="T95" fmla="*/ 110 h 145"/>
                <a:gd name="T96" fmla="*/ 5 w 481"/>
                <a:gd name="T97" fmla="*/ 99 h 145"/>
                <a:gd name="T98" fmla="*/ 1 w 481"/>
                <a:gd name="T99" fmla="*/ 92 h 14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81"/>
                <a:gd name="T151" fmla="*/ 0 h 145"/>
                <a:gd name="T152" fmla="*/ 481 w 481"/>
                <a:gd name="T153" fmla="*/ 145 h 14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81" h="145">
                  <a:moveTo>
                    <a:pt x="0" y="89"/>
                  </a:moveTo>
                  <a:lnTo>
                    <a:pt x="2" y="88"/>
                  </a:lnTo>
                  <a:lnTo>
                    <a:pt x="5" y="85"/>
                  </a:lnTo>
                  <a:lnTo>
                    <a:pt x="11" y="83"/>
                  </a:lnTo>
                  <a:lnTo>
                    <a:pt x="15" y="82"/>
                  </a:lnTo>
                  <a:lnTo>
                    <a:pt x="20" y="80"/>
                  </a:lnTo>
                  <a:lnTo>
                    <a:pt x="27" y="77"/>
                  </a:lnTo>
                  <a:lnTo>
                    <a:pt x="35" y="75"/>
                  </a:lnTo>
                  <a:lnTo>
                    <a:pt x="42" y="73"/>
                  </a:lnTo>
                  <a:lnTo>
                    <a:pt x="49" y="71"/>
                  </a:lnTo>
                  <a:lnTo>
                    <a:pt x="57" y="69"/>
                  </a:lnTo>
                  <a:lnTo>
                    <a:pt x="65" y="68"/>
                  </a:lnTo>
                  <a:lnTo>
                    <a:pt x="74" y="66"/>
                  </a:lnTo>
                  <a:lnTo>
                    <a:pt x="81" y="64"/>
                  </a:lnTo>
                  <a:lnTo>
                    <a:pt x="89" y="63"/>
                  </a:lnTo>
                  <a:lnTo>
                    <a:pt x="95" y="62"/>
                  </a:lnTo>
                  <a:lnTo>
                    <a:pt x="105" y="60"/>
                  </a:lnTo>
                  <a:lnTo>
                    <a:pt x="112" y="58"/>
                  </a:lnTo>
                  <a:lnTo>
                    <a:pt x="120" y="57"/>
                  </a:lnTo>
                  <a:lnTo>
                    <a:pt x="126" y="56"/>
                  </a:lnTo>
                  <a:lnTo>
                    <a:pt x="132" y="54"/>
                  </a:lnTo>
                  <a:lnTo>
                    <a:pt x="137" y="52"/>
                  </a:lnTo>
                  <a:lnTo>
                    <a:pt x="140" y="51"/>
                  </a:lnTo>
                  <a:lnTo>
                    <a:pt x="143" y="48"/>
                  </a:lnTo>
                  <a:lnTo>
                    <a:pt x="147" y="45"/>
                  </a:lnTo>
                  <a:lnTo>
                    <a:pt x="150" y="41"/>
                  </a:lnTo>
                  <a:lnTo>
                    <a:pt x="155" y="37"/>
                  </a:lnTo>
                  <a:lnTo>
                    <a:pt x="160" y="31"/>
                  </a:lnTo>
                  <a:lnTo>
                    <a:pt x="165" y="25"/>
                  </a:lnTo>
                  <a:lnTo>
                    <a:pt x="171" y="20"/>
                  </a:lnTo>
                  <a:lnTo>
                    <a:pt x="176" y="14"/>
                  </a:lnTo>
                  <a:lnTo>
                    <a:pt x="182" y="10"/>
                  </a:lnTo>
                  <a:lnTo>
                    <a:pt x="188" y="5"/>
                  </a:lnTo>
                  <a:lnTo>
                    <a:pt x="195" y="0"/>
                  </a:lnTo>
                  <a:lnTo>
                    <a:pt x="197" y="9"/>
                  </a:lnTo>
                  <a:lnTo>
                    <a:pt x="200" y="17"/>
                  </a:lnTo>
                  <a:lnTo>
                    <a:pt x="203" y="26"/>
                  </a:lnTo>
                  <a:lnTo>
                    <a:pt x="205" y="35"/>
                  </a:lnTo>
                  <a:lnTo>
                    <a:pt x="207" y="43"/>
                  </a:lnTo>
                  <a:lnTo>
                    <a:pt x="206" y="47"/>
                  </a:lnTo>
                  <a:lnTo>
                    <a:pt x="203" y="51"/>
                  </a:lnTo>
                  <a:lnTo>
                    <a:pt x="211" y="53"/>
                  </a:lnTo>
                  <a:lnTo>
                    <a:pt x="218" y="54"/>
                  </a:lnTo>
                  <a:lnTo>
                    <a:pt x="228" y="56"/>
                  </a:lnTo>
                  <a:lnTo>
                    <a:pt x="239" y="57"/>
                  </a:lnTo>
                  <a:lnTo>
                    <a:pt x="249" y="60"/>
                  </a:lnTo>
                  <a:lnTo>
                    <a:pt x="258" y="61"/>
                  </a:lnTo>
                  <a:lnTo>
                    <a:pt x="267" y="63"/>
                  </a:lnTo>
                  <a:lnTo>
                    <a:pt x="275" y="64"/>
                  </a:lnTo>
                  <a:lnTo>
                    <a:pt x="282" y="64"/>
                  </a:lnTo>
                  <a:lnTo>
                    <a:pt x="288" y="63"/>
                  </a:lnTo>
                  <a:lnTo>
                    <a:pt x="293" y="60"/>
                  </a:lnTo>
                  <a:lnTo>
                    <a:pt x="298" y="56"/>
                  </a:lnTo>
                  <a:lnTo>
                    <a:pt x="310" y="58"/>
                  </a:lnTo>
                  <a:lnTo>
                    <a:pt x="323" y="61"/>
                  </a:lnTo>
                  <a:lnTo>
                    <a:pt x="334" y="63"/>
                  </a:lnTo>
                  <a:lnTo>
                    <a:pt x="327" y="70"/>
                  </a:lnTo>
                  <a:lnTo>
                    <a:pt x="331" y="72"/>
                  </a:lnTo>
                  <a:lnTo>
                    <a:pt x="337" y="74"/>
                  </a:lnTo>
                  <a:lnTo>
                    <a:pt x="344" y="75"/>
                  </a:lnTo>
                  <a:lnTo>
                    <a:pt x="351" y="76"/>
                  </a:lnTo>
                  <a:lnTo>
                    <a:pt x="358" y="76"/>
                  </a:lnTo>
                  <a:lnTo>
                    <a:pt x="365" y="75"/>
                  </a:lnTo>
                  <a:lnTo>
                    <a:pt x="373" y="73"/>
                  </a:lnTo>
                  <a:lnTo>
                    <a:pt x="381" y="71"/>
                  </a:lnTo>
                  <a:lnTo>
                    <a:pt x="388" y="66"/>
                  </a:lnTo>
                  <a:lnTo>
                    <a:pt x="397" y="60"/>
                  </a:lnTo>
                  <a:lnTo>
                    <a:pt x="404" y="54"/>
                  </a:lnTo>
                  <a:lnTo>
                    <a:pt x="413" y="45"/>
                  </a:lnTo>
                  <a:lnTo>
                    <a:pt x="422" y="35"/>
                  </a:lnTo>
                  <a:lnTo>
                    <a:pt x="433" y="27"/>
                  </a:lnTo>
                  <a:lnTo>
                    <a:pt x="442" y="20"/>
                  </a:lnTo>
                  <a:lnTo>
                    <a:pt x="451" y="15"/>
                  </a:lnTo>
                  <a:lnTo>
                    <a:pt x="460" y="12"/>
                  </a:lnTo>
                  <a:lnTo>
                    <a:pt x="471" y="11"/>
                  </a:lnTo>
                  <a:lnTo>
                    <a:pt x="480" y="11"/>
                  </a:lnTo>
                  <a:lnTo>
                    <a:pt x="475" y="15"/>
                  </a:lnTo>
                  <a:lnTo>
                    <a:pt x="472" y="19"/>
                  </a:lnTo>
                  <a:lnTo>
                    <a:pt x="470" y="22"/>
                  </a:lnTo>
                  <a:lnTo>
                    <a:pt x="463" y="32"/>
                  </a:lnTo>
                  <a:lnTo>
                    <a:pt x="458" y="37"/>
                  </a:lnTo>
                  <a:lnTo>
                    <a:pt x="452" y="42"/>
                  </a:lnTo>
                  <a:lnTo>
                    <a:pt x="446" y="48"/>
                  </a:lnTo>
                  <a:lnTo>
                    <a:pt x="442" y="54"/>
                  </a:lnTo>
                  <a:lnTo>
                    <a:pt x="438" y="60"/>
                  </a:lnTo>
                  <a:lnTo>
                    <a:pt x="434" y="66"/>
                  </a:lnTo>
                  <a:lnTo>
                    <a:pt x="431" y="71"/>
                  </a:lnTo>
                  <a:lnTo>
                    <a:pt x="430" y="77"/>
                  </a:lnTo>
                  <a:lnTo>
                    <a:pt x="429" y="83"/>
                  </a:lnTo>
                  <a:lnTo>
                    <a:pt x="431" y="89"/>
                  </a:lnTo>
                  <a:lnTo>
                    <a:pt x="434" y="96"/>
                  </a:lnTo>
                  <a:lnTo>
                    <a:pt x="438" y="102"/>
                  </a:lnTo>
                  <a:lnTo>
                    <a:pt x="443" y="108"/>
                  </a:lnTo>
                  <a:lnTo>
                    <a:pt x="447" y="112"/>
                  </a:lnTo>
                  <a:lnTo>
                    <a:pt x="452" y="116"/>
                  </a:lnTo>
                  <a:lnTo>
                    <a:pt x="457" y="122"/>
                  </a:lnTo>
                  <a:lnTo>
                    <a:pt x="463" y="127"/>
                  </a:lnTo>
                  <a:lnTo>
                    <a:pt x="467" y="130"/>
                  </a:lnTo>
                  <a:lnTo>
                    <a:pt x="470" y="133"/>
                  </a:lnTo>
                  <a:lnTo>
                    <a:pt x="474" y="135"/>
                  </a:lnTo>
                  <a:lnTo>
                    <a:pt x="476" y="138"/>
                  </a:lnTo>
                  <a:lnTo>
                    <a:pt x="471" y="138"/>
                  </a:lnTo>
                  <a:lnTo>
                    <a:pt x="464" y="138"/>
                  </a:lnTo>
                  <a:lnTo>
                    <a:pt x="458" y="138"/>
                  </a:lnTo>
                  <a:lnTo>
                    <a:pt x="453" y="138"/>
                  </a:lnTo>
                  <a:lnTo>
                    <a:pt x="446" y="137"/>
                  </a:lnTo>
                  <a:lnTo>
                    <a:pt x="441" y="135"/>
                  </a:lnTo>
                  <a:lnTo>
                    <a:pt x="437" y="134"/>
                  </a:lnTo>
                  <a:lnTo>
                    <a:pt x="432" y="131"/>
                  </a:lnTo>
                  <a:lnTo>
                    <a:pt x="426" y="129"/>
                  </a:lnTo>
                  <a:lnTo>
                    <a:pt x="421" y="126"/>
                  </a:lnTo>
                  <a:lnTo>
                    <a:pt x="412" y="119"/>
                  </a:lnTo>
                  <a:lnTo>
                    <a:pt x="405" y="115"/>
                  </a:lnTo>
                  <a:lnTo>
                    <a:pt x="396" y="109"/>
                  </a:lnTo>
                  <a:lnTo>
                    <a:pt x="387" y="108"/>
                  </a:lnTo>
                  <a:lnTo>
                    <a:pt x="378" y="108"/>
                  </a:lnTo>
                  <a:lnTo>
                    <a:pt x="365" y="107"/>
                  </a:lnTo>
                  <a:lnTo>
                    <a:pt x="354" y="108"/>
                  </a:lnTo>
                  <a:lnTo>
                    <a:pt x="341" y="109"/>
                  </a:lnTo>
                  <a:lnTo>
                    <a:pt x="328" y="111"/>
                  </a:lnTo>
                  <a:lnTo>
                    <a:pt x="314" y="115"/>
                  </a:lnTo>
                  <a:lnTo>
                    <a:pt x="306" y="118"/>
                  </a:lnTo>
                  <a:lnTo>
                    <a:pt x="304" y="121"/>
                  </a:lnTo>
                  <a:lnTo>
                    <a:pt x="306" y="124"/>
                  </a:lnTo>
                  <a:lnTo>
                    <a:pt x="312" y="128"/>
                  </a:lnTo>
                  <a:lnTo>
                    <a:pt x="296" y="132"/>
                  </a:lnTo>
                  <a:lnTo>
                    <a:pt x="274" y="138"/>
                  </a:lnTo>
                  <a:lnTo>
                    <a:pt x="269" y="134"/>
                  </a:lnTo>
                  <a:lnTo>
                    <a:pt x="263" y="131"/>
                  </a:lnTo>
                  <a:lnTo>
                    <a:pt x="257" y="129"/>
                  </a:lnTo>
                  <a:lnTo>
                    <a:pt x="247" y="129"/>
                  </a:lnTo>
                  <a:lnTo>
                    <a:pt x="235" y="140"/>
                  </a:lnTo>
                  <a:lnTo>
                    <a:pt x="224" y="132"/>
                  </a:lnTo>
                  <a:lnTo>
                    <a:pt x="145" y="143"/>
                  </a:lnTo>
                  <a:lnTo>
                    <a:pt x="130" y="144"/>
                  </a:lnTo>
                  <a:lnTo>
                    <a:pt x="115" y="143"/>
                  </a:lnTo>
                  <a:lnTo>
                    <a:pt x="100" y="141"/>
                  </a:lnTo>
                  <a:lnTo>
                    <a:pt x="70" y="138"/>
                  </a:lnTo>
                  <a:lnTo>
                    <a:pt x="42" y="130"/>
                  </a:lnTo>
                  <a:lnTo>
                    <a:pt x="27" y="125"/>
                  </a:lnTo>
                  <a:lnTo>
                    <a:pt x="17" y="120"/>
                  </a:lnTo>
                  <a:lnTo>
                    <a:pt x="28" y="117"/>
                  </a:lnTo>
                  <a:lnTo>
                    <a:pt x="21" y="113"/>
                  </a:lnTo>
                  <a:lnTo>
                    <a:pt x="17" y="110"/>
                  </a:lnTo>
                  <a:lnTo>
                    <a:pt x="9" y="104"/>
                  </a:lnTo>
                  <a:lnTo>
                    <a:pt x="8" y="102"/>
                  </a:lnTo>
                  <a:lnTo>
                    <a:pt x="5" y="99"/>
                  </a:lnTo>
                  <a:lnTo>
                    <a:pt x="4" y="97"/>
                  </a:lnTo>
                  <a:lnTo>
                    <a:pt x="2" y="94"/>
                  </a:lnTo>
                  <a:lnTo>
                    <a:pt x="1" y="92"/>
                  </a:lnTo>
                  <a:lnTo>
                    <a:pt x="0" y="8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23" name="Group 563"/>
            <p:cNvGrpSpPr>
              <a:grpSpLocks/>
            </p:cNvGrpSpPr>
            <p:nvPr/>
          </p:nvGrpSpPr>
          <p:grpSpPr bwMode="auto">
            <a:xfrm>
              <a:off x="5313363" y="4570415"/>
              <a:ext cx="11113" cy="11113"/>
              <a:chOff x="2585" y="2769"/>
              <a:chExt cx="7" cy="7"/>
            </a:xfrm>
          </p:grpSpPr>
          <p:sp>
            <p:nvSpPr>
              <p:cNvPr id="145" name="Oval 564" descr="50%"/>
              <p:cNvSpPr>
                <a:spLocks noChangeArrowheads="1"/>
              </p:cNvSpPr>
              <p:nvPr/>
            </p:nvSpPr>
            <p:spPr bwMode="auto">
              <a:xfrm>
                <a:off x="2585" y="2769"/>
                <a:ext cx="7" cy="7"/>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46" name="Arc 565" descr="50%"/>
              <p:cNvSpPr>
                <a:spLocks/>
              </p:cNvSpPr>
              <p:nvPr/>
            </p:nvSpPr>
            <p:spPr bwMode="auto">
              <a:xfrm>
                <a:off x="2589" y="2772"/>
                <a:ext cx="2"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24" name="Group 566"/>
            <p:cNvGrpSpPr>
              <a:grpSpLocks/>
            </p:cNvGrpSpPr>
            <p:nvPr/>
          </p:nvGrpSpPr>
          <p:grpSpPr bwMode="auto">
            <a:xfrm>
              <a:off x="5356226" y="4595815"/>
              <a:ext cx="47625" cy="20638"/>
              <a:chOff x="2612" y="2785"/>
              <a:chExt cx="30" cy="13"/>
            </a:xfrm>
          </p:grpSpPr>
          <p:sp>
            <p:nvSpPr>
              <p:cNvPr id="140" name="Arc 567" descr="50%"/>
              <p:cNvSpPr>
                <a:spLocks/>
              </p:cNvSpPr>
              <p:nvPr/>
            </p:nvSpPr>
            <p:spPr bwMode="auto">
              <a:xfrm>
                <a:off x="2620" y="2785"/>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1" name="Arc 568" descr="50%"/>
              <p:cNvSpPr>
                <a:spLocks/>
              </p:cNvSpPr>
              <p:nvPr/>
            </p:nvSpPr>
            <p:spPr bwMode="auto">
              <a:xfrm>
                <a:off x="2612" y="2785"/>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2" name="Arc 569" descr="50%"/>
              <p:cNvSpPr>
                <a:spLocks/>
              </p:cNvSpPr>
              <p:nvPr/>
            </p:nvSpPr>
            <p:spPr bwMode="auto">
              <a:xfrm>
                <a:off x="2625" y="2785"/>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3" name="Arc 570" descr="50%"/>
              <p:cNvSpPr>
                <a:spLocks/>
              </p:cNvSpPr>
              <p:nvPr/>
            </p:nvSpPr>
            <p:spPr bwMode="auto">
              <a:xfrm>
                <a:off x="2633" y="2785"/>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4" name="Arc 571" descr="50%"/>
              <p:cNvSpPr>
                <a:spLocks/>
              </p:cNvSpPr>
              <p:nvPr/>
            </p:nvSpPr>
            <p:spPr bwMode="auto">
              <a:xfrm>
                <a:off x="2640" y="2785"/>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25" name="Freeform 572" descr="50%"/>
            <p:cNvSpPr>
              <a:spLocks/>
            </p:cNvSpPr>
            <p:nvPr/>
          </p:nvSpPr>
          <p:spPr bwMode="auto">
            <a:xfrm>
              <a:off x="5251451" y="4425952"/>
              <a:ext cx="747713" cy="144463"/>
            </a:xfrm>
            <a:custGeom>
              <a:avLst/>
              <a:gdLst>
                <a:gd name="T0" fmla="*/ 10 w 471"/>
                <a:gd name="T1" fmla="*/ 76 h 91"/>
                <a:gd name="T2" fmla="*/ 32 w 471"/>
                <a:gd name="T3" fmla="*/ 69 h 91"/>
                <a:gd name="T4" fmla="*/ 63 w 471"/>
                <a:gd name="T5" fmla="*/ 62 h 91"/>
                <a:gd name="T6" fmla="*/ 94 w 471"/>
                <a:gd name="T7" fmla="*/ 57 h 91"/>
                <a:gd name="T8" fmla="*/ 125 w 471"/>
                <a:gd name="T9" fmla="*/ 51 h 91"/>
                <a:gd name="T10" fmla="*/ 142 w 471"/>
                <a:gd name="T11" fmla="*/ 43 h 91"/>
                <a:gd name="T12" fmla="*/ 157 w 471"/>
                <a:gd name="T13" fmla="*/ 28 h 91"/>
                <a:gd name="T14" fmla="*/ 180 w 471"/>
                <a:gd name="T15" fmla="*/ 8 h 91"/>
                <a:gd name="T16" fmla="*/ 196 w 471"/>
                <a:gd name="T17" fmla="*/ 17 h 91"/>
                <a:gd name="T18" fmla="*/ 203 w 471"/>
                <a:gd name="T19" fmla="*/ 39 h 91"/>
                <a:gd name="T20" fmla="*/ 214 w 471"/>
                <a:gd name="T21" fmla="*/ 50 h 91"/>
                <a:gd name="T22" fmla="*/ 253 w 471"/>
                <a:gd name="T23" fmla="*/ 56 h 91"/>
                <a:gd name="T24" fmla="*/ 282 w 471"/>
                <a:gd name="T25" fmla="*/ 58 h 91"/>
                <a:gd name="T26" fmla="*/ 317 w 471"/>
                <a:gd name="T27" fmla="*/ 56 h 91"/>
                <a:gd name="T28" fmla="*/ 331 w 471"/>
                <a:gd name="T29" fmla="*/ 68 h 91"/>
                <a:gd name="T30" fmla="*/ 359 w 471"/>
                <a:gd name="T31" fmla="*/ 69 h 91"/>
                <a:gd name="T32" fmla="*/ 390 w 471"/>
                <a:gd name="T33" fmla="*/ 55 h 91"/>
                <a:gd name="T34" fmla="*/ 415 w 471"/>
                <a:gd name="T35" fmla="*/ 32 h 91"/>
                <a:gd name="T36" fmla="*/ 435 w 471"/>
                <a:gd name="T37" fmla="*/ 18 h 91"/>
                <a:gd name="T38" fmla="*/ 452 w 471"/>
                <a:gd name="T39" fmla="*/ 11 h 91"/>
                <a:gd name="T40" fmla="*/ 467 w 471"/>
                <a:gd name="T41" fmla="*/ 13 h 91"/>
                <a:gd name="T42" fmla="*/ 455 w 471"/>
                <a:gd name="T43" fmla="*/ 28 h 91"/>
                <a:gd name="T44" fmla="*/ 439 w 471"/>
                <a:gd name="T45" fmla="*/ 42 h 91"/>
                <a:gd name="T46" fmla="*/ 430 w 471"/>
                <a:gd name="T47" fmla="*/ 54 h 91"/>
                <a:gd name="T48" fmla="*/ 423 w 471"/>
                <a:gd name="T49" fmla="*/ 64 h 91"/>
                <a:gd name="T50" fmla="*/ 421 w 471"/>
                <a:gd name="T51" fmla="*/ 76 h 91"/>
                <a:gd name="T52" fmla="*/ 408 w 471"/>
                <a:gd name="T53" fmla="*/ 73 h 91"/>
                <a:gd name="T54" fmla="*/ 395 w 471"/>
                <a:gd name="T55" fmla="*/ 77 h 91"/>
                <a:gd name="T56" fmla="*/ 382 w 471"/>
                <a:gd name="T57" fmla="*/ 76 h 91"/>
                <a:gd name="T58" fmla="*/ 366 w 471"/>
                <a:gd name="T59" fmla="*/ 77 h 91"/>
                <a:gd name="T60" fmla="*/ 350 w 471"/>
                <a:gd name="T61" fmla="*/ 75 h 91"/>
                <a:gd name="T62" fmla="*/ 332 w 471"/>
                <a:gd name="T63" fmla="*/ 76 h 91"/>
                <a:gd name="T64" fmla="*/ 314 w 471"/>
                <a:gd name="T65" fmla="*/ 79 h 91"/>
                <a:gd name="T66" fmla="*/ 296 w 471"/>
                <a:gd name="T67" fmla="*/ 80 h 91"/>
                <a:gd name="T68" fmla="*/ 278 w 471"/>
                <a:gd name="T69" fmla="*/ 80 h 91"/>
                <a:gd name="T70" fmla="*/ 262 w 471"/>
                <a:gd name="T71" fmla="*/ 82 h 91"/>
                <a:gd name="T72" fmla="*/ 245 w 471"/>
                <a:gd name="T73" fmla="*/ 85 h 91"/>
                <a:gd name="T74" fmla="*/ 224 w 471"/>
                <a:gd name="T75" fmla="*/ 85 h 91"/>
                <a:gd name="T76" fmla="*/ 206 w 471"/>
                <a:gd name="T77" fmla="*/ 86 h 91"/>
                <a:gd name="T78" fmla="*/ 188 w 471"/>
                <a:gd name="T79" fmla="*/ 84 h 91"/>
                <a:gd name="T80" fmla="*/ 171 w 471"/>
                <a:gd name="T81" fmla="*/ 85 h 91"/>
                <a:gd name="T82" fmla="*/ 156 w 471"/>
                <a:gd name="T83" fmla="*/ 84 h 91"/>
                <a:gd name="T84" fmla="*/ 139 w 471"/>
                <a:gd name="T85" fmla="*/ 85 h 91"/>
                <a:gd name="T86" fmla="*/ 120 w 471"/>
                <a:gd name="T87" fmla="*/ 86 h 91"/>
                <a:gd name="T88" fmla="*/ 96 w 471"/>
                <a:gd name="T89" fmla="*/ 90 h 91"/>
                <a:gd name="T90" fmla="*/ 69 w 471"/>
                <a:gd name="T91" fmla="*/ 90 h 91"/>
                <a:gd name="T92" fmla="*/ 46 w 471"/>
                <a:gd name="T93" fmla="*/ 87 h 91"/>
                <a:gd name="T94" fmla="*/ 25 w 471"/>
                <a:gd name="T95" fmla="*/ 88 h 91"/>
                <a:gd name="T96" fmla="*/ 5 w 471"/>
                <a:gd name="T97" fmla="*/ 84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71"/>
                <a:gd name="T148" fmla="*/ 0 h 91"/>
                <a:gd name="T149" fmla="*/ 471 w 471"/>
                <a:gd name="T150" fmla="*/ 91 h 9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71" h="91">
                  <a:moveTo>
                    <a:pt x="0" y="82"/>
                  </a:moveTo>
                  <a:lnTo>
                    <a:pt x="3" y="80"/>
                  </a:lnTo>
                  <a:lnTo>
                    <a:pt x="6" y="78"/>
                  </a:lnTo>
                  <a:lnTo>
                    <a:pt x="10" y="76"/>
                  </a:lnTo>
                  <a:lnTo>
                    <a:pt x="14" y="75"/>
                  </a:lnTo>
                  <a:lnTo>
                    <a:pt x="19" y="73"/>
                  </a:lnTo>
                  <a:lnTo>
                    <a:pt x="27" y="72"/>
                  </a:lnTo>
                  <a:lnTo>
                    <a:pt x="32" y="69"/>
                  </a:lnTo>
                  <a:lnTo>
                    <a:pt x="39" y="67"/>
                  </a:lnTo>
                  <a:lnTo>
                    <a:pt x="47" y="65"/>
                  </a:lnTo>
                  <a:lnTo>
                    <a:pt x="55" y="63"/>
                  </a:lnTo>
                  <a:lnTo>
                    <a:pt x="63" y="62"/>
                  </a:lnTo>
                  <a:lnTo>
                    <a:pt x="71" y="61"/>
                  </a:lnTo>
                  <a:lnTo>
                    <a:pt x="79" y="60"/>
                  </a:lnTo>
                  <a:lnTo>
                    <a:pt x="87" y="58"/>
                  </a:lnTo>
                  <a:lnTo>
                    <a:pt x="94" y="57"/>
                  </a:lnTo>
                  <a:lnTo>
                    <a:pt x="101" y="55"/>
                  </a:lnTo>
                  <a:lnTo>
                    <a:pt x="110" y="54"/>
                  </a:lnTo>
                  <a:lnTo>
                    <a:pt x="117" y="52"/>
                  </a:lnTo>
                  <a:lnTo>
                    <a:pt x="125" y="51"/>
                  </a:lnTo>
                  <a:lnTo>
                    <a:pt x="130" y="50"/>
                  </a:lnTo>
                  <a:lnTo>
                    <a:pt x="135" y="49"/>
                  </a:lnTo>
                  <a:lnTo>
                    <a:pt x="139" y="46"/>
                  </a:lnTo>
                  <a:lnTo>
                    <a:pt x="142" y="43"/>
                  </a:lnTo>
                  <a:lnTo>
                    <a:pt x="145" y="40"/>
                  </a:lnTo>
                  <a:lnTo>
                    <a:pt x="147" y="38"/>
                  </a:lnTo>
                  <a:lnTo>
                    <a:pt x="152" y="33"/>
                  </a:lnTo>
                  <a:lnTo>
                    <a:pt x="157" y="28"/>
                  </a:lnTo>
                  <a:lnTo>
                    <a:pt x="162" y="23"/>
                  </a:lnTo>
                  <a:lnTo>
                    <a:pt x="168" y="18"/>
                  </a:lnTo>
                  <a:lnTo>
                    <a:pt x="173" y="13"/>
                  </a:lnTo>
                  <a:lnTo>
                    <a:pt x="180" y="8"/>
                  </a:lnTo>
                  <a:lnTo>
                    <a:pt x="186" y="4"/>
                  </a:lnTo>
                  <a:lnTo>
                    <a:pt x="191" y="0"/>
                  </a:lnTo>
                  <a:lnTo>
                    <a:pt x="193" y="8"/>
                  </a:lnTo>
                  <a:lnTo>
                    <a:pt x="196" y="17"/>
                  </a:lnTo>
                  <a:lnTo>
                    <a:pt x="199" y="24"/>
                  </a:lnTo>
                  <a:lnTo>
                    <a:pt x="201" y="32"/>
                  </a:lnTo>
                  <a:lnTo>
                    <a:pt x="202" y="36"/>
                  </a:lnTo>
                  <a:lnTo>
                    <a:pt x="203" y="39"/>
                  </a:lnTo>
                  <a:lnTo>
                    <a:pt x="202" y="43"/>
                  </a:lnTo>
                  <a:lnTo>
                    <a:pt x="199" y="47"/>
                  </a:lnTo>
                  <a:lnTo>
                    <a:pt x="206" y="49"/>
                  </a:lnTo>
                  <a:lnTo>
                    <a:pt x="214" y="50"/>
                  </a:lnTo>
                  <a:lnTo>
                    <a:pt x="224" y="51"/>
                  </a:lnTo>
                  <a:lnTo>
                    <a:pt x="234" y="53"/>
                  </a:lnTo>
                  <a:lnTo>
                    <a:pt x="245" y="55"/>
                  </a:lnTo>
                  <a:lnTo>
                    <a:pt x="253" y="56"/>
                  </a:lnTo>
                  <a:lnTo>
                    <a:pt x="262" y="58"/>
                  </a:lnTo>
                  <a:lnTo>
                    <a:pt x="269" y="59"/>
                  </a:lnTo>
                  <a:lnTo>
                    <a:pt x="276" y="59"/>
                  </a:lnTo>
                  <a:lnTo>
                    <a:pt x="282" y="58"/>
                  </a:lnTo>
                  <a:lnTo>
                    <a:pt x="288" y="55"/>
                  </a:lnTo>
                  <a:lnTo>
                    <a:pt x="293" y="51"/>
                  </a:lnTo>
                  <a:lnTo>
                    <a:pt x="305" y="53"/>
                  </a:lnTo>
                  <a:lnTo>
                    <a:pt x="317" y="56"/>
                  </a:lnTo>
                  <a:lnTo>
                    <a:pt x="326" y="58"/>
                  </a:lnTo>
                  <a:lnTo>
                    <a:pt x="321" y="64"/>
                  </a:lnTo>
                  <a:lnTo>
                    <a:pt x="325" y="66"/>
                  </a:lnTo>
                  <a:lnTo>
                    <a:pt x="331" y="68"/>
                  </a:lnTo>
                  <a:lnTo>
                    <a:pt x="338" y="69"/>
                  </a:lnTo>
                  <a:lnTo>
                    <a:pt x="345" y="70"/>
                  </a:lnTo>
                  <a:lnTo>
                    <a:pt x="352" y="70"/>
                  </a:lnTo>
                  <a:lnTo>
                    <a:pt x="359" y="69"/>
                  </a:lnTo>
                  <a:lnTo>
                    <a:pt x="366" y="68"/>
                  </a:lnTo>
                  <a:lnTo>
                    <a:pt x="374" y="65"/>
                  </a:lnTo>
                  <a:lnTo>
                    <a:pt x="382" y="61"/>
                  </a:lnTo>
                  <a:lnTo>
                    <a:pt x="390" y="55"/>
                  </a:lnTo>
                  <a:lnTo>
                    <a:pt x="397" y="49"/>
                  </a:lnTo>
                  <a:lnTo>
                    <a:pt x="405" y="41"/>
                  </a:lnTo>
                  <a:lnTo>
                    <a:pt x="409" y="38"/>
                  </a:lnTo>
                  <a:lnTo>
                    <a:pt x="415" y="32"/>
                  </a:lnTo>
                  <a:lnTo>
                    <a:pt x="420" y="28"/>
                  </a:lnTo>
                  <a:lnTo>
                    <a:pt x="425" y="25"/>
                  </a:lnTo>
                  <a:lnTo>
                    <a:pt x="430" y="21"/>
                  </a:lnTo>
                  <a:lnTo>
                    <a:pt x="435" y="18"/>
                  </a:lnTo>
                  <a:lnTo>
                    <a:pt x="440" y="17"/>
                  </a:lnTo>
                  <a:lnTo>
                    <a:pt x="443" y="14"/>
                  </a:lnTo>
                  <a:lnTo>
                    <a:pt x="447" y="13"/>
                  </a:lnTo>
                  <a:lnTo>
                    <a:pt x="452" y="11"/>
                  </a:lnTo>
                  <a:lnTo>
                    <a:pt x="456" y="11"/>
                  </a:lnTo>
                  <a:lnTo>
                    <a:pt x="462" y="10"/>
                  </a:lnTo>
                  <a:lnTo>
                    <a:pt x="470" y="10"/>
                  </a:lnTo>
                  <a:lnTo>
                    <a:pt x="467" y="13"/>
                  </a:lnTo>
                  <a:lnTo>
                    <a:pt x="463" y="17"/>
                  </a:lnTo>
                  <a:lnTo>
                    <a:pt x="461" y="19"/>
                  </a:lnTo>
                  <a:lnTo>
                    <a:pt x="458" y="24"/>
                  </a:lnTo>
                  <a:lnTo>
                    <a:pt x="455" y="28"/>
                  </a:lnTo>
                  <a:lnTo>
                    <a:pt x="450" y="32"/>
                  </a:lnTo>
                  <a:lnTo>
                    <a:pt x="444" y="37"/>
                  </a:lnTo>
                  <a:lnTo>
                    <a:pt x="441" y="39"/>
                  </a:lnTo>
                  <a:lnTo>
                    <a:pt x="439" y="42"/>
                  </a:lnTo>
                  <a:lnTo>
                    <a:pt x="436" y="46"/>
                  </a:lnTo>
                  <a:lnTo>
                    <a:pt x="434" y="49"/>
                  </a:lnTo>
                  <a:lnTo>
                    <a:pt x="432" y="51"/>
                  </a:lnTo>
                  <a:lnTo>
                    <a:pt x="430" y="54"/>
                  </a:lnTo>
                  <a:lnTo>
                    <a:pt x="428" y="57"/>
                  </a:lnTo>
                  <a:lnTo>
                    <a:pt x="426" y="60"/>
                  </a:lnTo>
                  <a:lnTo>
                    <a:pt x="425" y="62"/>
                  </a:lnTo>
                  <a:lnTo>
                    <a:pt x="423" y="64"/>
                  </a:lnTo>
                  <a:lnTo>
                    <a:pt x="422" y="68"/>
                  </a:lnTo>
                  <a:lnTo>
                    <a:pt x="422" y="70"/>
                  </a:lnTo>
                  <a:lnTo>
                    <a:pt x="421" y="73"/>
                  </a:lnTo>
                  <a:lnTo>
                    <a:pt x="421" y="76"/>
                  </a:lnTo>
                  <a:lnTo>
                    <a:pt x="418" y="74"/>
                  </a:lnTo>
                  <a:lnTo>
                    <a:pt x="414" y="73"/>
                  </a:lnTo>
                  <a:lnTo>
                    <a:pt x="411" y="73"/>
                  </a:lnTo>
                  <a:lnTo>
                    <a:pt x="408" y="73"/>
                  </a:lnTo>
                  <a:lnTo>
                    <a:pt x="404" y="74"/>
                  </a:lnTo>
                  <a:lnTo>
                    <a:pt x="402" y="76"/>
                  </a:lnTo>
                  <a:lnTo>
                    <a:pt x="399" y="76"/>
                  </a:lnTo>
                  <a:lnTo>
                    <a:pt x="395" y="77"/>
                  </a:lnTo>
                  <a:lnTo>
                    <a:pt x="392" y="78"/>
                  </a:lnTo>
                  <a:lnTo>
                    <a:pt x="388" y="77"/>
                  </a:lnTo>
                  <a:lnTo>
                    <a:pt x="384" y="77"/>
                  </a:lnTo>
                  <a:lnTo>
                    <a:pt x="382" y="76"/>
                  </a:lnTo>
                  <a:lnTo>
                    <a:pt x="379" y="75"/>
                  </a:lnTo>
                  <a:lnTo>
                    <a:pt x="375" y="75"/>
                  </a:lnTo>
                  <a:lnTo>
                    <a:pt x="371" y="76"/>
                  </a:lnTo>
                  <a:lnTo>
                    <a:pt x="366" y="77"/>
                  </a:lnTo>
                  <a:lnTo>
                    <a:pt x="363" y="76"/>
                  </a:lnTo>
                  <a:lnTo>
                    <a:pt x="359" y="76"/>
                  </a:lnTo>
                  <a:lnTo>
                    <a:pt x="355" y="75"/>
                  </a:lnTo>
                  <a:lnTo>
                    <a:pt x="350" y="75"/>
                  </a:lnTo>
                  <a:lnTo>
                    <a:pt x="347" y="76"/>
                  </a:lnTo>
                  <a:lnTo>
                    <a:pt x="341" y="77"/>
                  </a:lnTo>
                  <a:lnTo>
                    <a:pt x="337" y="77"/>
                  </a:lnTo>
                  <a:lnTo>
                    <a:pt x="332" y="76"/>
                  </a:lnTo>
                  <a:lnTo>
                    <a:pt x="328" y="76"/>
                  </a:lnTo>
                  <a:lnTo>
                    <a:pt x="323" y="77"/>
                  </a:lnTo>
                  <a:lnTo>
                    <a:pt x="320" y="78"/>
                  </a:lnTo>
                  <a:lnTo>
                    <a:pt x="314" y="79"/>
                  </a:lnTo>
                  <a:lnTo>
                    <a:pt x="310" y="80"/>
                  </a:lnTo>
                  <a:lnTo>
                    <a:pt x="305" y="80"/>
                  </a:lnTo>
                  <a:lnTo>
                    <a:pt x="301" y="80"/>
                  </a:lnTo>
                  <a:lnTo>
                    <a:pt x="296" y="80"/>
                  </a:lnTo>
                  <a:lnTo>
                    <a:pt x="291" y="78"/>
                  </a:lnTo>
                  <a:lnTo>
                    <a:pt x="286" y="80"/>
                  </a:lnTo>
                  <a:lnTo>
                    <a:pt x="282" y="80"/>
                  </a:lnTo>
                  <a:lnTo>
                    <a:pt x="278" y="80"/>
                  </a:lnTo>
                  <a:lnTo>
                    <a:pt x="274" y="80"/>
                  </a:lnTo>
                  <a:lnTo>
                    <a:pt x="270" y="80"/>
                  </a:lnTo>
                  <a:lnTo>
                    <a:pt x="266" y="80"/>
                  </a:lnTo>
                  <a:lnTo>
                    <a:pt x="262" y="82"/>
                  </a:lnTo>
                  <a:lnTo>
                    <a:pt x="259" y="83"/>
                  </a:lnTo>
                  <a:lnTo>
                    <a:pt x="254" y="84"/>
                  </a:lnTo>
                  <a:lnTo>
                    <a:pt x="250" y="84"/>
                  </a:lnTo>
                  <a:lnTo>
                    <a:pt x="245" y="85"/>
                  </a:lnTo>
                  <a:lnTo>
                    <a:pt x="240" y="86"/>
                  </a:lnTo>
                  <a:lnTo>
                    <a:pt x="234" y="85"/>
                  </a:lnTo>
                  <a:lnTo>
                    <a:pt x="228" y="85"/>
                  </a:lnTo>
                  <a:lnTo>
                    <a:pt x="224" y="85"/>
                  </a:lnTo>
                  <a:lnTo>
                    <a:pt x="218" y="86"/>
                  </a:lnTo>
                  <a:lnTo>
                    <a:pt x="214" y="86"/>
                  </a:lnTo>
                  <a:lnTo>
                    <a:pt x="210" y="86"/>
                  </a:lnTo>
                  <a:lnTo>
                    <a:pt x="206" y="86"/>
                  </a:lnTo>
                  <a:lnTo>
                    <a:pt x="201" y="86"/>
                  </a:lnTo>
                  <a:lnTo>
                    <a:pt x="196" y="84"/>
                  </a:lnTo>
                  <a:lnTo>
                    <a:pt x="192" y="84"/>
                  </a:lnTo>
                  <a:lnTo>
                    <a:pt x="188" y="84"/>
                  </a:lnTo>
                  <a:lnTo>
                    <a:pt x="184" y="84"/>
                  </a:lnTo>
                  <a:lnTo>
                    <a:pt x="180" y="84"/>
                  </a:lnTo>
                  <a:lnTo>
                    <a:pt x="175" y="84"/>
                  </a:lnTo>
                  <a:lnTo>
                    <a:pt x="171" y="85"/>
                  </a:lnTo>
                  <a:lnTo>
                    <a:pt x="167" y="85"/>
                  </a:lnTo>
                  <a:lnTo>
                    <a:pt x="164" y="84"/>
                  </a:lnTo>
                  <a:lnTo>
                    <a:pt x="160" y="84"/>
                  </a:lnTo>
                  <a:lnTo>
                    <a:pt x="156" y="84"/>
                  </a:lnTo>
                  <a:lnTo>
                    <a:pt x="152" y="84"/>
                  </a:lnTo>
                  <a:lnTo>
                    <a:pt x="149" y="84"/>
                  </a:lnTo>
                  <a:lnTo>
                    <a:pt x="145" y="84"/>
                  </a:lnTo>
                  <a:lnTo>
                    <a:pt x="139" y="85"/>
                  </a:lnTo>
                  <a:lnTo>
                    <a:pt x="135" y="85"/>
                  </a:lnTo>
                  <a:lnTo>
                    <a:pt x="130" y="84"/>
                  </a:lnTo>
                  <a:lnTo>
                    <a:pt x="125" y="85"/>
                  </a:lnTo>
                  <a:lnTo>
                    <a:pt x="120" y="86"/>
                  </a:lnTo>
                  <a:lnTo>
                    <a:pt x="116" y="88"/>
                  </a:lnTo>
                  <a:lnTo>
                    <a:pt x="111" y="89"/>
                  </a:lnTo>
                  <a:lnTo>
                    <a:pt x="104" y="90"/>
                  </a:lnTo>
                  <a:lnTo>
                    <a:pt x="96" y="90"/>
                  </a:lnTo>
                  <a:lnTo>
                    <a:pt x="89" y="90"/>
                  </a:lnTo>
                  <a:lnTo>
                    <a:pt x="82" y="90"/>
                  </a:lnTo>
                  <a:lnTo>
                    <a:pt x="74" y="90"/>
                  </a:lnTo>
                  <a:lnTo>
                    <a:pt x="69" y="90"/>
                  </a:lnTo>
                  <a:lnTo>
                    <a:pt x="65" y="90"/>
                  </a:lnTo>
                  <a:lnTo>
                    <a:pt x="60" y="90"/>
                  </a:lnTo>
                  <a:lnTo>
                    <a:pt x="54" y="90"/>
                  </a:lnTo>
                  <a:lnTo>
                    <a:pt x="46" y="87"/>
                  </a:lnTo>
                  <a:lnTo>
                    <a:pt x="40" y="87"/>
                  </a:lnTo>
                  <a:lnTo>
                    <a:pt x="35" y="88"/>
                  </a:lnTo>
                  <a:lnTo>
                    <a:pt x="29" y="88"/>
                  </a:lnTo>
                  <a:lnTo>
                    <a:pt x="25" y="88"/>
                  </a:lnTo>
                  <a:lnTo>
                    <a:pt x="20" y="87"/>
                  </a:lnTo>
                  <a:lnTo>
                    <a:pt x="15" y="86"/>
                  </a:lnTo>
                  <a:lnTo>
                    <a:pt x="10" y="85"/>
                  </a:lnTo>
                  <a:lnTo>
                    <a:pt x="5" y="84"/>
                  </a:lnTo>
                  <a:lnTo>
                    <a:pt x="0" y="83"/>
                  </a:lnTo>
                  <a:lnTo>
                    <a:pt x="0" y="8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26" name="Group 573"/>
            <p:cNvGrpSpPr>
              <a:grpSpLocks/>
            </p:cNvGrpSpPr>
            <p:nvPr/>
          </p:nvGrpSpPr>
          <p:grpSpPr bwMode="auto">
            <a:xfrm>
              <a:off x="5403851" y="4608515"/>
              <a:ext cx="109538" cy="80963"/>
              <a:chOff x="2642" y="2793"/>
              <a:chExt cx="69" cy="51"/>
            </a:xfrm>
          </p:grpSpPr>
          <p:sp>
            <p:nvSpPr>
              <p:cNvPr id="138" name="Freeform 574" descr="50%"/>
              <p:cNvSpPr>
                <a:spLocks/>
              </p:cNvSpPr>
              <p:nvPr/>
            </p:nvSpPr>
            <p:spPr bwMode="auto">
              <a:xfrm>
                <a:off x="2642" y="2799"/>
                <a:ext cx="69" cy="45"/>
              </a:xfrm>
              <a:custGeom>
                <a:avLst/>
                <a:gdLst>
                  <a:gd name="T0" fmla="*/ 64 w 69"/>
                  <a:gd name="T1" fmla="*/ 39 h 45"/>
                  <a:gd name="T2" fmla="*/ 60 w 69"/>
                  <a:gd name="T3" fmla="*/ 35 h 45"/>
                  <a:gd name="T4" fmla="*/ 58 w 69"/>
                  <a:gd name="T5" fmla="*/ 33 h 45"/>
                  <a:gd name="T6" fmla="*/ 56 w 69"/>
                  <a:gd name="T7" fmla="*/ 31 h 45"/>
                  <a:gd name="T8" fmla="*/ 54 w 69"/>
                  <a:gd name="T9" fmla="*/ 28 h 45"/>
                  <a:gd name="T10" fmla="*/ 52 w 69"/>
                  <a:gd name="T11" fmla="*/ 26 h 45"/>
                  <a:gd name="T12" fmla="*/ 50 w 69"/>
                  <a:gd name="T13" fmla="*/ 23 h 45"/>
                  <a:gd name="T14" fmla="*/ 48 w 69"/>
                  <a:gd name="T15" fmla="*/ 21 h 45"/>
                  <a:gd name="T16" fmla="*/ 47 w 69"/>
                  <a:gd name="T17" fmla="*/ 17 h 45"/>
                  <a:gd name="T18" fmla="*/ 46 w 69"/>
                  <a:gd name="T19" fmla="*/ 14 h 45"/>
                  <a:gd name="T20" fmla="*/ 45 w 69"/>
                  <a:gd name="T21" fmla="*/ 11 h 45"/>
                  <a:gd name="T22" fmla="*/ 44 w 69"/>
                  <a:gd name="T23" fmla="*/ 8 h 45"/>
                  <a:gd name="T24" fmla="*/ 44 w 69"/>
                  <a:gd name="T25" fmla="*/ 4 h 45"/>
                  <a:gd name="T26" fmla="*/ 44 w 69"/>
                  <a:gd name="T27" fmla="*/ 0 h 45"/>
                  <a:gd name="T28" fmla="*/ 0 w 69"/>
                  <a:gd name="T29" fmla="*/ 0 h 45"/>
                  <a:gd name="T30" fmla="*/ 1 w 69"/>
                  <a:gd name="T31" fmla="*/ 3 h 45"/>
                  <a:gd name="T32" fmla="*/ 3 w 69"/>
                  <a:gd name="T33" fmla="*/ 6 h 45"/>
                  <a:gd name="T34" fmla="*/ 5 w 69"/>
                  <a:gd name="T35" fmla="*/ 9 h 45"/>
                  <a:gd name="T36" fmla="*/ 8 w 69"/>
                  <a:gd name="T37" fmla="*/ 12 h 45"/>
                  <a:gd name="T38" fmla="*/ 11 w 69"/>
                  <a:gd name="T39" fmla="*/ 16 h 45"/>
                  <a:gd name="T40" fmla="*/ 14 w 69"/>
                  <a:gd name="T41" fmla="*/ 19 h 45"/>
                  <a:gd name="T42" fmla="*/ 18 w 69"/>
                  <a:gd name="T43" fmla="*/ 22 h 45"/>
                  <a:gd name="T44" fmla="*/ 21 w 69"/>
                  <a:gd name="T45" fmla="*/ 25 h 45"/>
                  <a:gd name="T46" fmla="*/ 25 w 69"/>
                  <a:gd name="T47" fmla="*/ 28 h 45"/>
                  <a:gd name="T48" fmla="*/ 30 w 69"/>
                  <a:gd name="T49" fmla="*/ 32 h 45"/>
                  <a:gd name="T50" fmla="*/ 34 w 69"/>
                  <a:gd name="T51" fmla="*/ 34 h 45"/>
                  <a:gd name="T52" fmla="*/ 38 w 69"/>
                  <a:gd name="T53" fmla="*/ 36 h 45"/>
                  <a:gd name="T54" fmla="*/ 41 w 69"/>
                  <a:gd name="T55" fmla="*/ 38 h 45"/>
                  <a:gd name="T56" fmla="*/ 45 w 69"/>
                  <a:gd name="T57" fmla="*/ 39 h 45"/>
                  <a:gd name="T58" fmla="*/ 49 w 69"/>
                  <a:gd name="T59" fmla="*/ 41 h 45"/>
                  <a:gd name="T60" fmla="*/ 53 w 69"/>
                  <a:gd name="T61" fmla="*/ 42 h 45"/>
                  <a:gd name="T62" fmla="*/ 58 w 69"/>
                  <a:gd name="T63" fmla="*/ 43 h 45"/>
                  <a:gd name="T64" fmla="*/ 62 w 69"/>
                  <a:gd name="T65" fmla="*/ 43 h 45"/>
                  <a:gd name="T66" fmla="*/ 65 w 69"/>
                  <a:gd name="T67" fmla="*/ 43 h 45"/>
                  <a:gd name="T68" fmla="*/ 68 w 69"/>
                  <a:gd name="T69" fmla="*/ 44 h 45"/>
                  <a:gd name="T70" fmla="*/ 64 w 69"/>
                  <a:gd name="T71" fmla="*/ 39 h 4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9"/>
                  <a:gd name="T109" fmla="*/ 0 h 45"/>
                  <a:gd name="T110" fmla="*/ 69 w 69"/>
                  <a:gd name="T111" fmla="*/ 45 h 4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9" h="45">
                    <a:moveTo>
                      <a:pt x="64" y="39"/>
                    </a:moveTo>
                    <a:lnTo>
                      <a:pt x="60" y="35"/>
                    </a:lnTo>
                    <a:lnTo>
                      <a:pt x="58" y="33"/>
                    </a:lnTo>
                    <a:lnTo>
                      <a:pt x="56" y="31"/>
                    </a:lnTo>
                    <a:lnTo>
                      <a:pt x="54" y="28"/>
                    </a:lnTo>
                    <a:lnTo>
                      <a:pt x="52" y="26"/>
                    </a:lnTo>
                    <a:lnTo>
                      <a:pt x="50" y="23"/>
                    </a:lnTo>
                    <a:lnTo>
                      <a:pt x="48" y="21"/>
                    </a:lnTo>
                    <a:lnTo>
                      <a:pt x="47" y="17"/>
                    </a:lnTo>
                    <a:lnTo>
                      <a:pt x="46" y="14"/>
                    </a:lnTo>
                    <a:lnTo>
                      <a:pt x="45" y="11"/>
                    </a:lnTo>
                    <a:lnTo>
                      <a:pt x="44" y="8"/>
                    </a:lnTo>
                    <a:lnTo>
                      <a:pt x="44" y="4"/>
                    </a:lnTo>
                    <a:lnTo>
                      <a:pt x="44" y="0"/>
                    </a:lnTo>
                    <a:lnTo>
                      <a:pt x="0" y="0"/>
                    </a:lnTo>
                    <a:lnTo>
                      <a:pt x="1" y="3"/>
                    </a:lnTo>
                    <a:lnTo>
                      <a:pt x="3" y="6"/>
                    </a:lnTo>
                    <a:lnTo>
                      <a:pt x="5" y="9"/>
                    </a:lnTo>
                    <a:lnTo>
                      <a:pt x="8" y="12"/>
                    </a:lnTo>
                    <a:lnTo>
                      <a:pt x="11" y="16"/>
                    </a:lnTo>
                    <a:lnTo>
                      <a:pt x="14" y="19"/>
                    </a:lnTo>
                    <a:lnTo>
                      <a:pt x="18" y="22"/>
                    </a:lnTo>
                    <a:lnTo>
                      <a:pt x="21" y="25"/>
                    </a:lnTo>
                    <a:lnTo>
                      <a:pt x="25" y="28"/>
                    </a:lnTo>
                    <a:lnTo>
                      <a:pt x="30" y="32"/>
                    </a:lnTo>
                    <a:lnTo>
                      <a:pt x="34" y="34"/>
                    </a:lnTo>
                    <a:lnTo>
                      <a:pt x="38" y="36"/>
                    </a:lnTo>
                    <a:lnTo>
                      <a:pt x="41" y="38"/>
                    </a:lnTo>
                    <a:lnTo>
                      <a:pt x="45" y="39"/>
                    </a:lnTo>
                    <a:lnTo>
                      <a:pt x="49" y="41"/>
                    </a:lnTo>
                    <a:lnTo>
                      <a:pt x="53" y="42"/>
                    </a:lnTo>
                    <a:lnTo>
                      <a:pt x="58" y="43"/>
                    </a:lnTo>
                    <a:lnTo>
                      <a:pt x="62" y="43"/>
                    </a:lnTo>
                    <a:lnTo>
                      <a:pt x="65" y="43"/>
                    </a:lnTo>
                    <a:lnTo>
                      <a:pt x="68" y="44"/>
                    </a:lnTo>
                    <a:lnTo>
                      <a:pt x="64" y="3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39" name="Freeform 575" descr="50%"/>
              <p:cNvSpPr>
                <a:spLocks/>
              </p:cNvSpPr>
              <p:nvPr/>
            </p:nvSpPr>
            <p:spPr bwMode="auto">
              <a:xfrm>
                <a:off x="2643" y="2793"/>
                <a:ext cx="36" cy="6"/>
              </a:xfrm>
              <a:custGeom>
                <a:avLst/>
                <a:gdLst>
                  <a:gd name="T0" fmla="*/ 0 w 36"/>
                  <a:gd name="T1" fmla="*/ 5 h 6"/>
                  <a:gd name="T2" fmla="*/ 0 w 36"/>
                  <a:gd name="T3" fmla="*/ 3 h 6"/>
                  <a:gd name="T4" fmla="*/ 1 w 36"/>
                  <a:gd name="T5" fmla="*/ 0 h 6"/>
                  <a:gd name="T6" fmla="*/ 35 w 36"/>
                  <a:gd name="T7" fmla="*/ 0 h 6"/>
                  <a:gd name="T8" fmla="*/ 35 w 36"/>
                  <a:gd name="T9" fmla="*/ 5 h 6"/>
                  <a:gd name="T10" fmla="*/ 0 w 36"/>
                  <a:gd name="T11" fmla="*/ 5 h 6"/>
                  <a:gd name="T12" fmla="*/ 0 60000 65536"/>
                  <a:gd name="T13" fmla="*/ 0 60000 65536"/>
                  <a:gd name="T14" fmla="*/ 0 60000 65536"/>
                  <a:gd name="T15" fmla="*/ 0 60000 65536"/>
                  <a:gd name="T16" fmla="*/ 0 60000 65536"/>
                  <a:gd name="T17" fmla="*/ 0 60000 65536"/>
                  <a:gd name="T18" fmla="*/ 0 w 36"/>
                  <a:gd name="T19" fmla="*/ 0 h 6"/>
                  <a:gd name="T20" fmla="*/ 36 w 36"/>
                  <a:gd name="T21" fmla="*/ 6 h 6"/>
                </a:gdLst>
                <a:ahLst/>
                <a:cxnLst>
                  <a:cxn ang="T12">
                    <a:pos x="T0" y="T1"/>
                  </a:cxn>
                  <a:cxn ang="T13">
                    <a:pos x="T2" y="T3"/>
                  </a:cxn>
                  <a:cxn ang="T14">
                    <a:pos x="T4" y="T5"/>
                  </a:cxn>
                  <a:cxn ang="T15">
                    <a:pos x="T6" y="T7"/>
                  </a:cxn>
                  <a:cxn ang="T16">
                    <a:pos x="T8" y="T9"/>
                  </a:cxn>
                  <a:cxn ang="T17">
                    <a:pos x="T10" y="T11"/>
                  </a:cxn>
                </a:cxnLst>
                <a:rect l="T18" t="T19" r="T20" b="T21"/>
                <a:pathLst>
                  <a:path w="36" h="6">
                    <a:moveTo>
                      <a:pt x="0" y="5"/>
                    </a:moveTo>
                    <a:lnTo>
                      <a:pt x="0" y="3"/>
                    </a:lnTo>
                    <a:lnTo>
                      <a:pt x="1" y="0"/>
                    </a:lnTo>
                    <a:lnTo>
                      <a:pt x="35" y="0"/>
                    </a:lnTo>
                    <a:lnTo>
                      <a:pt x="35" y="5"/>
                    </a:lnTo>
                    <a:lnTo>
                      <a:pt x="0" y="5"/>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27" name="Freeform 576" descr="50%"/>
            <p:cNvSpPr>
              <a:spLocks/>
            </p:cNvSpPr>
            <p:nvPr/>
          </p:nvSpPr>
          <p:spPr bwMode="auto">
            <a:xfrm>
              <a:off x="6280151" y="4595815"/>
              <a:ext cx="92075" cy="73025"/>
            </a:xfrm>
            <a:custGeom>
              <a:avLst/>
              <a:gdLst>
                <a:gd name="T0" fmla="*/ 0 w 58"/>
                <a:gd name="T1" fmla="*/ 0 h 46"/>
                <a:gd name="T2" fmla="*/ 2 w 58"/>
                <a:gd name="T3" fmla="*/ 5 h 46"/>
                <a:gd name="T4" fmla="*/ 5 w 58"/>
                <a:gd name="T5" fmla="*/ 9 h 46"/>
                <a:gd name="T6" fmla="*/ 9 w 58"/>
                <a:gd name="T7" fmla="*/ 14 h 46"/>
                <a:gd name="T8" fmla="*/ 12 w 58"/>
                <a:gd name="T9" fmla="*/ 18 h 46"/>
                <a:gd name="T10" fmla="*/ 16 w 58"/>
                <a:gd name="T11" fmla="*/ 23 h 46"/>
                <a:gd name="T12" fmla="*/ 21 w 58"/>
                <a:gd name="T13" fmla="*/ 28 h 46"/>
                <a:gd name="T14" fmla="*/ 24 w 58"/>
                <a:gd name="T15" fmla="*/ 32 h 46"/>
                <a:gd name="T16" fmla="*/ 28 w 58"/>
                <a:gd name="T17" fmla="*/ 35 h 46"/>
                <a:gd name="T18" fmla="*/ 32 w 58"/>
                <a:gd name="T19" fmla="*/ 38 h 46"/>
                <a:gd name="T20" fmla="*/ 36 w 58"/>
                <a:gd name="T21" fmla="*/ 40 h 46"/>
                <a:gd name="T22" fmla="*/ 41 w 58"/>
                <a:gd name="T23" fmla="*/ 42 h 46"/>
                <a:gd name="T24" fmla="*/ 45 w 58"/>
                <a:gd name="T25" fmla="*/ 44 h 46"/>
                <a:gd name="T26" fmla="*/ 50 w 58"/>
                <a:gd name="T27" fmla="*/ 45 h 46"/>
                <a:gd name="T28" fmla="*/ 54 w 58"/>
                <a:gd name="T29" fmla="*/ 45 h 46"/>
                <a:gd name="T30" fmla="*/ 57 w 58"/>
                <a:gd name="T31" fmla="*/ 44 h 46"/>
                <a:gd name="T32" fmla="*/ 54 w 58"/>
                <a:gd name="T33" fmla="*/ 41 h 46"/>
                <a:gd name="T34" fmla="*/ 51 w 58"/>
                <a:gd name="T35" fmla="*/ 37 h 46"/>
                <a:gd name="T36" fmla="*/ 48 w 58"/>
                <a:gd name="T37" fmla="*/ 33 h 46"/>
                <a:gd name="T38" fmla="*/ 45 w 58"/>
                <a:gd name="T39" fmla="*/ 29 h 46"/>
                <a:gd name="T40" fmla="*/ 42 w 58"/>
                <a:gd name="T41" fmla="*/ 24 h 46"/>
                <a:gd name="T42" fmla="*/ 40 w 58"/>
                <a:gd name="T43" fmla="*/ 20 h 46"/>
                <a:gd name="T44" fmla="*/ 38 w 58"/>
                <a:gd name="T45" fmla="*/ 16 h 46"/>
                <a:gd name="T46" fmla="*/ 37 w 58"/>
                <a:gd name="T47" fmla="*/ 10 h 46"/>
                <a:gd name="T48" fmla="*/ 37 w 58"/>
                <a:gd name="T49" fmla="*/ 5 h 46"/>
                <a:gd name="T50" fmla="*/ 37 w 58"/>
                <a:gd name="T51" fmla="*/ 1 h 46"/>
                <a:gd name="T52" fmla="*/ 0 w 58"/>
                <a:gd name="T53" fmla="*/ 0 h 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
                <a:gd name="T82" fmla="*/ 0 h 46"/>
                <a:gd name="T83" fmla="*/ 58 w 58"/>
                <a:gd name="T84" fmla="*/ 46 h 4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 h="46">
                  <a:moveTo>
                    <a:pt x="0" y="0"/>
                  </a:moveTo>
                  <a:lnTo>
                    <a:pt x="2" y="5"/>
                  </a:lnTo>
                  <a:lnTo>
                    <a:pt x="5" y="9"/>
                  </a:lnTo>
                  <a:lnTo>
                    <a:pt x="9" y="14"/>
                  </a:lnTo>
                  <a:lnTo>
                    <a:pt x="12" y="18"/>
                  </a:lnTo>
                  <a:lnTo>
                    <a:pt x="16" y="23"/>
                  </a:lnTo>
                  <a:lnTo>
                    <a:pt x="21" y="28"/>
                  </a:lnTo>
                  <a:lnTo>
                    <a:pt x="24" y="32"/>
                  </a:lnTo>
                  <a:lnTo>
                    <a:pt x="28" y="35"/>
                  </a:lnTo>
                  <a:lnTo>
                    <a:pt x="32" y="38"/>
                  </a:lnTo>
                  <a:lnTo>
                    <a:pt x="36" y="40"/>
                  </a:lnTo>
                  <a:lnTo>
                    <a:pt x="41" y="42"/>
                  </a:lnTo>
                  <a:lnTo>
                    <a:pt x="45" y="44"/>
                  </a:lnTo>
                  <a:lnTo>
                    <a:pt x="50" y="45"/>
                  </a:lnTo>
                  <a:lnTo>
                    <a:pt x="54" y="45"/>
                  </a:lnTo>
                  <a:lnTo>
                    <a:pt x="57" y="44"/>
                  </a:lnTo>
                  <a:lnTo>
                    <a:pt x="54" y="41"/>
                  </a:lnTo>
                  <a:lnTo>
                    <a:pt x="51" y="37"/>
                  </a:lnTo>
                  <a:lnTo>
                    <a:pt x="48" y="33"/>
                  </a:lnTo>
                  <a:lnTo>
                    <a:pt x="45" y="29"/>
                  </a:lnTo>
                  <a:lnTo>
                    <a:pt x="42" y="24"/>
                  </a:lnTo>
                  <a:lnTo>
                    <a:pt x="40" y="20"/>
                  </a:lnTo>
                  <a:lnTo>
                    <a:pt x="38" y="16"/>
                  </a:lnTo>
                  <a:lnTo>
                    <a:pt x="37" y="10"/>
                  </a:lnTo>
                  <a:lnTo>
                    <a:pt x="37" y="5"/>
                  </a:lnTo>
                  <a:lnTo>
                    <a:pt x="37"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28" name="Freeform 577" descr="50%"/>
            <p:cNvSpPr>
              <a:spLocks/>
            </p:cNvSpPr>
            <p:nvPr/>
          </p:nvSpPr>
          <p:spPr bwMode="auto">
            <a:xfrm>
              <a:off x="6088063" y="4424365"/>
              <a:ext cx="763588" cy="230188"/>
            </a:xfrm>
            <a:custGeom>
              <a:avLst/>
              <a:gdLst>
                <a:gd name="T0" fmla="*/ 5 w 481"/>
                <a:gd name="T1" fmla="*/ 85 h 145"/>
                <a:gd name="T2" fmla="*/ 20 w 481"/>
                <a:gd name="T3" fmla="*/ 80 h 145"/>
                <a:gd name="T4" fmla="*/ 42 w 481"/>
                <a:gd name="T5" fmla="*/ 73 h 145"/>
                <a:gd name="T6" fmla="*/ 65 w 481"/>
                <a:gd name="T7" fmla="*/ 68 h 145"/>
                <a:gd name="T8" fmla="*/ 89 w 481"/>
                <a:gd name="T9" fmla="*/ 63 h 145"/>
                <a:gd name="T10" fmla="*/ 112 w 481"/>
                <a:gd name="T11" fmla="*/ 58 h 145"/>
                <a:gd name="T12" fmla="*/ 132 w 481"/>
                <a:gd name="T13" fmla="*/ 54 h 145"/>
                <a:gd name="T14" fmla="*/ 143 w 481"/>
                <a:gd name="T15" fmla="*/ 48 h 145"/>
                <a:gd name="T16" fmla="*/ 155 w 481"/>
                <a:gd name="T17" fmla="*/ 37 h 145"/>
                <a:gd name="T18" fmla="*/ 171 w 481"/>
                <a:gd name="T19" fmla="*/ 20 h 145"/>
                <a:gd name="T20" fmla="*/ 188 w 481"/>
                <a:gd name="T21" fmla="*/ 5 h 145"/>
                <a:gd name="T22" fmla="*/ 200 w 481"/>
                <a:gd name="T23" fmla="*/ 17 h 145"/>
                <a:gd name="T24" fmla="*/ 207 w 481"/>
                <a:gd name="T25" fmla="*/ 43 h 145"/>
                <a:gd name="T26" fmla="*/ 211 w 481"/>
                <a:gd name="T27" fmla="*/ 53 h 145"/>
                <a:gd name="T28" fmla="*/ 239 w 481"/>
                <a:gd name="T29" fmla="*/ 57 h 145"/>
                <a:gd name="T30" fmla="*/ 267 w 481"/>
                <a:gd name="T31" fmla="*/ 63 h 145"/>
                <a:gd name="T32" fmla="*/ 288 w 481"/>
                <a:gd name="T33" fmla="*/ 63 h 145"/>
                <a:gd name="T34" fmla="*/ 310 w 481"/>
                <a:gd name="T35" fmla="*/ 58 h 145"/>
                <a:gd name="T36" fmla="*/ 327 w 481"/>
                <a:gd name="T37" fmla="*/ 70 h 145"/>
                <a:gd name="T38" fmla="*/ 344 w 481"/>
                <a:gd name="T39" fmla="*/ 75 h 145"/>
                <a:gd name="T40" fmla="*/ 365 w 481"/>
                <a:gd name="T41" fmla="*/ 75 h 145"/>
                <a:gd name="T42" fmla="*/ 388 w 481"/>
                <a:gd name="T43" fmla="*/ 66 h 145"/>
                <a:gd name="T44" fmla="*/ 413 w 481"/>
                <a:gd name="T45" fmla="*/ 45 h 145"/>
                <a:gd name="T46" fmla="*/ 442 w 481"/>
                <a:gd name="T47" fmla="*/ 20 h 145"/>
                <a:gd name="T48" fmla="*/ 471 w 481"/>
                <a:gd name="T49" fmla="*/ 11 h 145"/>
                <a:gd name="T50" fmla="*/ 472 w 481"/>
                <a:gd name="T51" fmla="*/ 19 h 145"/>
                <a:gd name="T52" fmla="*/ 458 w 481"/>
                <a:gd name="T53" fmla="*/ 37 h 145"/>
                <a:gd name="T54" fmla="*/ 442 w 481"/>
                <a:gd name="T55" fmla="*/ 54 h 145"/>
                <a:gd name="T56" fmla="*/ 431 w 481"/>
                <a:gd name="T57" fmla="*/ 71 h 145"/>
                <a:gd name="T58" fmla="*/ 431 w 481"/>
                <a:gd name="T59" fmla="*/ 89 h 145"/>
                <a:gd name="T60" fmla="*/ 443 w 481"/>
                <a:gd name="T61" fmla="*/ 108 h 145"/>
                <a:gd name="T62" fmla="*/ 457 w 481"/>
                <a:gd name="T63" fmla="*/ 122 h 145"/>
                <a:gd name="T64" fmla="*/ 470 w 481"/>
                <a:gd name="T65" fmla="*/ 133 h 145"/>
                <a:gd name="T66" fmla="*/ 471 w 481"/>
                <a:gd name="T67" fmla="*/ 138 h 145"/>
                <a:gd name="T68" fmla="*/ 453 w 481"/>
                <a:gd name="T69" fmla="*/ 138 h 145"/>
                <a:gd name="T70" fmla="*/ 437 w 481"/>
                <a:gd name="T71" fmla="*/ 134 h 145"/>
                <a:gd name="T72" fmla="*/ 421 w 481"/>
                <a:gd name="T73" fmla="*/ 126 h 145"/>
                <a:gd name="T74" fmla="*/ 396 w 481"/>
                <a:gd name="T75" fmla="*/ 109 h 145"/>
                <a:gd name="T76" fmla="*/ 365 w 481"/>
                <a:gd name="T77" fmla="*/ 107 h 145"/>
                <a:gd name="T78" fmla="*/ 328 w 481"/>
                <a:gd name="T79" fmla="*/ 111 h 145"/>
                <a:gd name="T80" fmla="*/ 304 w 481"/>
                <a:gd name="T81" fmla="*/ 121 h 145"/>
                <a:gd name="T82" fmla="*/ 296 w 481"/>
                <a:gd name="T83" fmla="*/ 132 h 145"/>
                <a:gd name="T84" fmla="*/ 263 w 481"/>
                <a:gd name="T85" fmla="*/ 131 h 145"/>
                <a:gd name="T86" fmla="*/ 235 w 481"/>
                <a:gd name="T87" fmla="*/ 140 h 145"/>
                <a:gd name="T88" fmla="*/ 130 w 481"/>
                <a:gd name="T89" fmla="*/ 144 h 145"/>
                <a:gd name="T90" fmla="*/ 70 w 481"/>
                <a:gd name="T91" fmla="*/ 138 h 145"/>
                <a:gd name="T92" fmla="*/ 17 w 481"/>
                <a:gd name="T93" fmla="*/ 120 h 145"/>
                <a:gd name="T94" fmla="*/ 17 w 481"/>
                <a:gd name="T95" fmla="*/ 110 h 145"/>
                <a:gd name="T96" fmla="*/ 5 w 481"/>
                <a:gd name="T97" fmla="*/ 99 h 145"/>
                <a:gd name="T98" fmla="*/ 1 w 481"/>
                <a:gd name="T99" fmla="*/ 92 h 14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81"/>
                <a:gd name="T151" fmla="*/ 0 h 145"/>
                <a:gd name="T152" fmla="*/ 481 w 481"/>
                <a:gd name="T153" fmla="*/ 145 h 14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81" h="145">
                  <a:moveTo>
                    <a:pt x="0" y="89"/>
                  </a:moveTo>
                  <a:lnTo>
                    <a:pt x="2" y="88"/>
                  </a:lnTo>
                  <a:lnTo>
                    <a:pt x="5" y="85"/>
                  </a:lnTo>
                  <a:lnTo>
                    <a:pt x="11" y="83"/>
                  </a:lnTo>
                  <a:lnTo>
                    <a:pt x="15" y="82"/>
                  </a:lnTo>
                  <a:lnTo>
                    <a:pt x="20" y="80"/>
                  </a:lnTo>
                  <a:lnTo>
                    <a:pt x="27" y="77"/>
                  </a:lnTo>
                  <a:lnTo>
                    <a:pt x="35" y="75"/>
                  </a:lnTo>
                  <a:lnTo>
                    <a:pt x="42" y="73"/>
                  </a:lnTo>
                  <a:lnTo>
                    <a:pt x="49" y="71"/>
                  </a:lnTo>
                  <a:lnTo>
                    <a:pt x="57" y="69"/>
                  </a:lnTo>
                  <a:lnTo>
                    <a:pt x="65" y="68"/>
                  </a:lnTo>
                  <a:lnTo>
                    <a:pt x="74" y="66"/>
                  </a:lnTo>
                  <a:lnTo>
                    <a:pt x="81" y="64"/>
                  </a:lnTo>
                  <a:lnTo>
                    <a:pt x="89" y="63"/>
                  </a:lnTo>
                  <a:lnTo>
                    <a:pt x="95" y="62"/>
                  </a:lnTo>
                  <a:lnTo>
                    <a:pt x="105" y="60"/>
                  </a:lnTo>
                  <a:lnTo>
                    <a:pt x="112" y="58"/>
                  </a:lnTo>
                  <a:lnTo>
                    <a:pt x="120" y="57"/>
                  </a:lnTo>
                  <a:lnTo>
                    <a:pt x="126" y="56"/>
                  </a:lnTo>
                  <a:lnTo>
                    <a:pt x="132" y="54"/>
                  </a:lnTo>
                  <a:lnTo>
                    <a:pt x="137" y="52"/>
                  </a:lnTo>
                  <a:lnTo>
                    <a:pt x="140" y="51"/>
                  </a:lnTo>
                  <a:lnTo>
                    <a:pt x="143" y="48"/>
                  </a:lnTo>
                  <a:lnTo>
                    <a:pt x="147" y="45"/>
                  </a:lnTo>
                  <a:lnTo>
                    <a:pt x="150" y="41"/>
                  </a:lnTo>
                  <a:lnTo>
                    <a:pt x="155" y="37"/>
                  </a:lnTo>
                  <a:lnTo>
                    <a:pt x="160" y="31"/>
                  </a:lnTo>
                  <a:lnTo>
                    <a:pt x="165" y="25"/>
                  </a:lnTo>
                  <a:lnTo>
                    <a:pt x="171" y="20"/>
                  </a:lnTo>
                  <a:lnTo>
                    <a:pt x="176" y="14"/>
                  </a:lnTo>
                  <a:lnTo>
                    <a:pt x="182" y="10"/>
                  </a:lnTo>
                  <a:lnTo>
                    <a:pt x="188" y="5"/>
                  </a:lnTo>
                  <a:lnTo>
                    <a:pt x="195" y="0"/>
                  </a:lnTo>
                  <a:lnTo>
                    <a:pt x="197" y="9"/>
                  </a:lnTo>
                  <a:lnTo>
                    <a:pt x="200" y="17"/>
                  </a:lnTo>
                  <a:lnTo>
                    <a:pt x="203" y="26"/>
                  </a:lnTo>
                  <a:lnTo>
                    <a:pt x="205" y="35"/>
                  </a:lnTo>
                  <a:lnTo>
                    <a:pt x="207" y="43"/>
                  </a:lnTo>
                  <a:lnTo>
                    <a:pt x="206" y="47"/>
                  </a:lnTo>
                  <a:lnTo>
                    <a:pt x="203" y="51"/>
                  </a:lnTo>
                  <a:lnTo>
                    <a:pt x="211" y="53"/>
                  </a:lnTo>
                  <a:lnTo>
                    <a:pt x="218" y="54"/>
                  </a:lnTo>
                  <a:lnTo>
                    <a:pt x="228" y="56"/>
                  </a:lnTo>
                  <a:lnTo>
                    <a:pt x="239" y="57"/>
                  </a:lnTo>
                  <a:lnTo>
                    <a:pt x="249" y="60"/>
                  </a:lnTo>
                  <a:lnTo>
                    <a:pt x="258" y="61"/>
                  </a:lnTo>
                  <a:lnTo>
                    <a:pt x="267" y="63"/>
                  </a:lnTo>
                  <a:lnTo>
                    <a:pt x="275" y="64"/>
                  </a:lnTo>
                  <a:lnTo>
                    <a:pt x="282" y="64"/>
                  </a:lnTo>
                  <a:lnTo>
                    <a:pt x="288" y="63"/>
                  </a:lnTo>
                  <a:lnTo>
                    <a:pt x="293" y="60"/>
                  </a:lnTo>
                  <a:lnTo>
                    <a:pt x="298" y="56"/>
                  </a:lnTo>
                  <a:lnTo>
                    <a:pt x="310" y="58"/>
                  </a:lnTo>
                  <a:lnTo>
                    <a:pt x="323" y="61"/>
                  </a:lnTo>
                  <a:lnTo>
                    <a:pt x="334" y="63"/>
                  </a:lnTo>
                  <a:lnTo>
                    <a:pt x="327" y="70"/>
                  </a:lnTo>
                  <a:lnTo>
                    <a:pt x="331" y="72"/>
                  </a:lnTo>
                  <a:lnTo>
                    <a:pt x="337" y="74"/>
                  </a:lnTo>
                  <a:lnTo>
                    <a:pt x="344" y="75"/>
                  </a:lnTo>
                  <a:lnTo>
                    <a:pt x="351" y="76"/>
                  </a:lnTo>
                  <a:lnTo>
                    <a:pt x="358" y="76"/>
                  </a:lnTo>
                  <a:lnTo>
                    <a:pt x="365" y="75"/>
                  </a:lnTo>
                  <a:lnTo>
                    <a:pt x="373" y="73"/>
                  </a:lnTo>
                  <a:lnTo>
                    <a:pt x="381" y="71"/>
                  </a:lnTo>
                  <a:lnTo>
                    <a:pt x="388" y="66"/>
                  </a:lnTo>
                  <a:lnTo>
                    <a:pt x="397" y="60"/>
                  </a:lnTo>
                  <a:lnTo>
                    <a:pt x="404" y="54"/>
                  </a:lnTo>
                  <a:lnTo>
                    <a:pt x="413" y="45"/>
                  </a:lnTo>
                  <a:lnTo>
                    <a:pt x="422" y="35"/>
                  </a:lnTo>
                  <a:lnTo>
                    <a:pt x="433" y="27"/>
                  </a:lnTo>
                  <a:lnTo>
                    <a:pt x="442" y="20"/>
                  </a:lnTo>
                  <a:lnTo>
                    <a:pt x="451" y="15"/>
                  </a:lnTo>
                  <a:lnTo>
                    <a:pt x="460" y="12"/>
                  </a:lnTo>
                  <a:lnTo>
                    <a:pt x="471" y="11"/>
                  </a:lnTo>
                  <a:lnTo>
                    <a:pt x="480" y="11"/>
                  </a:lnTo>
                  <a:lnTo>
                    <a:pt x="475" y="15"/>
                  </a:lnTo>
                  <a:lnTo>
                    <a:pt x="472" y="19"/>
                  </a:lnTo>
                  <a:lnTo>
                    <a:pt x="470" y="22"/>
                  </a:lnTo>
                  <a:lnTo>
                    <a:pt x="463" y="32"/>
                  </a:lnTo>
                  <a:lnTo>
                    <a:pt x="458" y="37"/>
                  </a:lnTo>
                  <a:lnTo>
                    <a:pt x="452" y="42"/>
                  </a:lnTo>
                  <a:lnTo>
                    <a:pt x="446" y="48"/>
                  </a:lnTo>
                  <a:lnTo>
                    <a:pt x="442" y="54"/>
                  </a:lnTo>
                  <a:lnTo>
                    <a:pt x="438" y="60"/>
                  </a:lnTo>
                  <a:lnTo>
                    <a:pt x="434" y="66"/>
                  </a:lnTo>
                  <a:lnTo>
                    <a:pt x="431" y="71"/>
                  </a:lnTo>
                  <a:lnTo>
                    <a:pt x="430" y="77"/>
                  </a:lnTo>
                  <a:lnTo>
                    <a:pt x="429" y="83"/>
                  </a:lnTo>
                  <a:lnTo>
                    <a:pt x="431" y="89"/>
                  </a:lnTo>
                  <a:lnTo>
                    <a:pt x="434" y="96"/>
                  </a:lnTo>
                  <a:lnTo>
                    <a:pt x="438" y="102"/>
                  </a:lnTo>
                  <a:lnTo>
                    <a:pt x="443" y="108"/>
                  </a:lnTo>
                  <a:lnTo>
                    <a:pt x="447" y="112"/>
                  </a:lnTo>
                  <a:lnTo>
                    <a:pt x="452" y="116"/>
                  </a:lnTo>
                  <a:lnTo>
                    <a:pt x="457" y="122"/>
                  </a:lnTo>
                  <a:lnTo>
                    <a:pt x="463" y="127"/>
                  </a:lnTo>
                  <a:lnTo>
                    <a:pt x="467" y="130"/>
                  </a:lnTo>
                  <a:lnTo>
                    <a:pt x="470" y="133"/>
                  </a:lnTo>
                  <a:lnTo>
                    <a:pt x="474" y="135"/>
                  </a:lnTo>
                  <a:lnTo>
                    <a:pt x="476" y="138"/>
                  </a:lnTo>
                  <a:lnTo>
                    <a:pt x="471" y="138"/>
                  </a:lnTo>
                  <a:lnTo>
                    <a:pt x="464" y="138"/>
                  </a:lnTo>
                  <a:lnTo>
                    <a:pt x="458" y="138"/>
                  </a:lnTo>
                  <a:lnTo>
                    <a:pt x="453" y="138"/>
                  </a:lnTo>
                  <a:lnTo>
                    <a:pt x="446" y="137"/>
                  </a:lnTo>
                  <a:lnTo>
                    <a:pt x="441" y="135"/>
                  </a:lnTo>
                  <a:lnTo>
                    <a:pt x="437" y="134"/>
                  </a:lnTo>
                  <a:lnTo>
                    <a:pt x="432" y="131"/>
                  </a:lnTo>
                  <a:lnTo>
                    <a:pt x="426" y="129"/>
                  </a:lnTo>
                  <a:lnTo>
                    <a:pt x="421" y="126"/>
                  </a:lnTo>
                  <a:lnTo>
                    <a:pt x="412" y="119"/>
                  </a:lnTo>
                  <a:lnTo>
                    <a:pt x="405" y="115"/>
                  </a:lnTo>
                  <a:lnTo>
                    <a:pt x="396" y="109"/>
                  </a:lnTo>
                  <a:lnTo>
                    <a:pt x="387" y="108"/>
                  </a:lnTo>
                  <a:lnTo>
                    <a:pt x="378" y="108"/>
                  </a:lnTo>
                  <a:lnTo>
                    <a:pt x="365" y="107"/>
                  </a:lnTo>
                  <a:lnTo>
                    <a:pt x="354" y="108"/>
                  </a:lnTo>
                  <a:lnTo>
                    <a:pt x="341" y="109"/>
                  </a:lnTo>
                  <a:lnTo>
                    <a:pt x="328" y="111"/>
                  </a:lnTo>
                  <a:lnTo>
                    <a:pt x="314" y="115"/>
                  </a:lnTo>
                  <a:lnTo>
                    <a:pt x="306" y="118"/>
                  </a:lnTo>
                  <a:lnTo>
                    <a:pt x="304" y="121"/>
                  </a:lnTo>
                  <a:lnTo>
                    <a:pt x="306" y="124"/>
                  </a:lnTo>
                  <a:lnTo>
                    <a:pt x="312" y="128"/>
                  </a:lnTo>
                  <a:lnTo>
                    <a:pt x="296" y="132"/>
                  </a:lnTo>
                  <a:lnTo>
                    <a:pt x="274" y="138"/>
                  </a:lnTo>
                  <a:lnTo>
                    <a:pt x="269" y="134"/>
                  </a:lnTo>
                  <a:lnTo>
                    <a:pt x="263" y="131"/>
                  </a:lnTo>
                  <a:lnTo>
                    <a:pt x="257" y="129"/>
                  </a:lnTo>
                  <a:lnTo>
                    <a:pt x="247" y="129"/>
                  </a:lnTo>
                  <a:lnTo>
                    <a:pt x="235" y="140"/>
                  </a:lnTo>
                  <a:lnTo>
                    <a:pt x="224" y="132"/>
                  </a:lnTo>
                  <a:lnTo>
                    <a:pt x="145" y="143"/>
                  </a:lnTo>
                  <a:lnTo>
                    <a:pt x="130" y="144"/>
                  </a:lnTo>
                  <a:lnTo>
                    <a:pt x="115" y="143"/>
                  </a:lnTo>
                  <a:lnTo>
                    <a:pt x="100" y="141"/>
                  </a:lnTo>
                  <a:lnTo>
                    <a:pt x="70" y="138"/>
                  </a:lnTo>
                  <a:lnTo>
                    <a:pt x="42" y="130"/>
                  </a:lnTo>
                  <a:lnTo>
                    <a:pt x="27" y="125"/>
                  </a:lnTo>
                  <a:lnTo>
                    <a:pt x="17" y="120"/>
                  </a:lnTo>
                  <a:lnTo>
                    <a:pt x="28" y="117"/>
                  </a:lnTo>
                  <a:lnTo>
                    <a:pt x="21" y="113"/>
                  </a:lnTo>
                  <a:lnTo>
                    <a:pt x="17" y="110"/>
                  </a:lnTo>
                  <a:lnTo>
                    <a:pt x="9" y="104"/>
                  </a:lnTo>
                  <a:lnTo>
                    <a:pt x="8" y="102"/>
                  </a:lnTo>
                  <a:lnTo>
                    <a:pt x="5" y="99"/>
                  </a:lnTo>
                  <a:lnTo>
                    <a:pt x="4" y="97"/>
                  </a:lnTo>
                  <a:lnTo>
                    <a:pt x="2" y="94"/>
                  </a:lnTo>
                  <a:lnTo>
                    <a:pt x="1" y="92"/>
                  </a:lnTo>
                  <a:lnTo>
                    <a:pt x="0" y="8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29" name="Group 578"/>
            <p:cNvGrpSpPr>
              <a:grpSpLocks/>
            </p:cNvGrpSpPr>
            <p:nvPr/>
          </p:nvGrpSpPr>
          <p:grpSpPr bwMode="auto">
            <a:xfrm>
              <a:off x="6151563" y="4570415"/>
              <a:ext cx="11113" cy="11113"/>
              <a:chOff x="3113" y="2769"/>
              <a:chExt cx="7" cy="7"/>
            </a:xfrm>
          </p:grpSpPr>
          <p:sp>
            <p:nvSpPr>
              <p:cNvPr id="136" name="Oval 579" descr="50%"/>
              <p:cNvSpPr>
                <a:spLocks noChangeArrowheads="1"/>
              </p:cNvSpPr>
              <p:nvPr/>
            </p:nvSpPr>
            <p:spPr bwMode="auto">
              <a:xfrm>
                <a:off x="3113" y="2769"/>
                <a:ext cx="7" cy="7"/>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37" name="Arc 580" descr="50%"/>
              <p:cNvSpPr>
                <a:spLocks/>
              </p:cNvSpPr>
              <p:nvPr/>
            </p:nvSpPr>
            <p:spPr bwMode="auto">
              <a:xfrm>
                <a:off x="3117" y="2772"/>
                <a:ext cx="2"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30" name="Group 581"/>
            <p:cNvGrpSpPr>
              <a:grpSpLocks/>
            </p:cNvGrpSpPr>
            <p:nvPr/>
          </p:nvGrpSpPr>
          <p:grpSpPr bwMode="auto">
            <a:xfrm>
              <a:off x="6194426" y="4595815"/>
              <a:ext cx="47625" cy="20638"/>
              <a:chOff x="3140" y="2785"/>
              <a:chExt cx="30" cy="13"/>
            </a:xfrm>
          </p:grpSpPr>
          <p:sp>
            <p:nvSpPr>
              <p:cNvPr id="131" name="Arc 582" descr="50%"/>
              <p:cNvSpPr>
                <a:spLocks/>
              </p:cNvSpPr>
              <p:nvPr/>
            </p:nvSpPr>
            <p:spPr bwMode="auto">
              <a:xfrm>
                <a:off x="3148" y="2785"/>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32" name="Arc 583" descr="50%"/>
              <p:cNvSpPr>
                <a:spLocks/>
              </p:cNvSpPr>
              <p:nvPr/>
            </p:nvSpPr>
            <p:spPr bwMode="auto">
              <a:xfrm>
                <a:off x="3140" y="2785"/>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33" name="Arc 584" descr="50%"/>
              <p:cNvSpPr>
                <a:spLocks/>
              </p:cNvSpPr>
              <p:nvPr/>
            </p:nvSpPr>
            <p:spPr bwMode="auto">
              <a:xfrm>
                <a:off x="3153" y="2785"/>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34" name="Arc 585" descr="50%"/>
              <p:cNvSpPr>
                <a:spLocks/>
              </p:cNvSpPr>
              <p:nvPr/>
            </p:nvSpPr>
            <p:spPr bwMode="auto">
              <a:xfrm>
                <a:off x="3161" y="2785"/>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35" name="Arc 586" descr="50%"/>
              <p:cNvSpPr>
                <a:spLocks/>
              </p:cNvSpPr>
              <p:nvPr/>
            </p:nvSpPr>
            <p:spPr bwMode="auto">
              <a:xfrm>
                <a:off x="3168" y="2785"/>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31" name="Freeform 587" descr="50%"/>
            <p:cNvSpPr>
              <a:spLocks/>
            </p:cNvSpPr>
            <p:nvPr/>
          </p:nvSpPr>
          <p:spPr bwMode="auto">
            <a:xfrm>
              <a:off x="6089651" y="4425952"/>
              <a:ext cx="747713" cy="144463"/>
            </a:xfrm>
            <a:custGeom>
              <a:avLst/>
              <a:gdLst>
                <a:gd name="T0" fmla="*/ 10 w 471"/>
                <a:gd name="T1" fmla="*/ 76 h 91"/>
                <a:gd name="T2" fmla="*/ 32 w 471"/>
                <a:gd name="T3" fmla="*/ 69 h 91"/>
                <a:gd name="T4" fmla="*/ 63 w 471"/>
                <a:gd name="T5" fmla="*/ 62 h 91"/>
                <a:gd name="T6" fmla="*/ 94 w 471"/>
                <a:gd name="T7" fmla="*/ 57 h 91"/>
                <a:gd name="T8" fmla="*/ 125 w 471"/>
                <a:gd name="T9" fmla="*/ 51 h 91"/>
                <a:gd name="T10" fmla="*/ 142 w 471"/>
                <a:gd name="T11" fmla="*/ 43 h 91"/>
                <a:gd name="T12" fmla="*/ 157 w 471"/>
                <a:gd name="T13" fmla="*/ 28 h 91"/>
                <a:gd name="T14" fmla="*/ 180 w 471"/>
                <a:gd name="T15" fmla="*/ 8 h 91"/>
                <a:gd name="T16" fmla="*/ 196 w 471"/>
                <a:gd name="T17" fmla="*/ 17 h 91"/>
                <a:gd name="T18" fmla="*/ 203 w 471"/>
                <a:gd name="T19" fmla="*/ 39 h 91"/>
                <a:gd name="T20" fmla="*/ 214 w 471"/>
                <a:gd name="T21" fmla="*/ 50 h 91"/>
                <a:gd name="T22" fmla="*/ 253 w 471"/>
                <a:gd name="T23" fmla="*/ 56 h 91"/>
                <a:gd name="T24" fmla="*/ 282 w 471"/>
                <a:gd name="T25" fmla="*/ 58 h 91"/>
                <a:gd name="T26" fmla="*/ 317 w 471"/>
                <a:gd name="T27" fmla="*/ 56 h 91"/>
                <a:gd name="T28" fmla="*/ 331 w 471"/>
                <a:gd name="T29" fmla="*/ 68 h 91"/>
                <a:gd name="T30" fmla="*/ 359 w 471"/>
                <a:gd name="T31" fmla="*/ 69 h 91"/>
                <a:gd name="T32" fmla="*/ 390 w 471"/>
                <a:gd name="T33" fmla="*/ 55 h 91"/>
                <a:gd name="T34" fmla="*/ 415 w 471"/>
                <a:gd name="T35" fmla="*/ 32 h 91"/>
                <a:gd name="T36" fmla="*/ 435 w 471"/>
                <a:gd name="T37" fmla="*/ 18 h 91"/>
                <a:gd name="T38" fmla="*/ 452 w 471"/>
                <a:gd name="T39" fmla="*/ 11 h 91"/>
                <a:gd name="T40" fmla="*/ 467 w 471"/>
                <a:gd name="T41" fmla="*/ 13 h 91"/>
                <a:gd name="T42" fmla="*/ 455 w 471"/>
                <a:gd name="T43" fmla="*/ 28 h 91"/>
                <a:gd name="T44" fmla="*/ 439 w 471"/>
                <a:gd name="T45" fmla="*/ 42 h 91"/>
                <a:gd name="T46" fmla="*/ 430 w 471"/>
                <a:gd name="T47" fmla="*/ 54 h 91"/>
                <a:gd name="T48" fmla="*/ 423 w 471"/>
                <a:gd name="T49" fmla="*/ 64 h 91"/>
                <a:gd name="T50" fmla="*/ 421 w 471"/>
                <a:gd name="T51" fmla="*/ 76 h 91"/>
                <a:gd name="T52" fmla="*/ 408 w 471"/>
                <a:gd name="T53" fmla="*/ 73 h 91"/>
                <a:gd name="T54" fmla="*/ 395 w 471"/>
                <a:gd name="T55" fmla="*/ 77 h 91"/>
                <a:gd name="T56" fmla="*/ 382 w 471"/>
                <a:gd name="T57" fmla="*/ 76 h 91"/>
                <a:gd name="T58" fmla="*/ 366 w 471"/>
                <a:gd name="T59" fmla="*/ 77 h 91"/>
                <a:gd name="T60" fmla="*/ 350 w 471"/>
                <a:gd name="T61" fmla="*/ 75 h 91"/>
                <a:gd name="T62" fmla="*/ 332 w 471"/>
                <a:gd name="T63" fmla="*/ 76 h 91"/>
                <a:gd name="T64" fmla="*/ 314 w 471"/>
                <a:gd name="T65" fmla="*/ 79 h 91"/>
                <a:gd name="T66" fmla="*/ 296 w 471"/>
                <a:gd name="T67" fmla="*/ 80 h 91"/>
                <a:gd name="T68" fmla="*/ 278 w 471"/>
                <a:gd name="T69" fmla="*/ 80 h 91"/>
                <a:gd name="T70" fmla="*/ 262 w 471"/>
                <a:gd name="T71" fmla="*/ 82 h 91"/>
                <a:gd name="T72" fmla="*/ 245 w 471"/>
                <a:gd name="T73" fmla="*/ 85 h 91"/>
                <a:gd name="T74" fmla="*/ 224 w 471"/>
                <a:gd name="T75" fmla="*/ 85 h 91"/>
                <a:gd name="T76" fmla="*/ 206 w 471"/>
                <a:gd name="T77" fmla="*/ 86 h 91"/>
                <a:gd name="T78" fmla="*/ 188 w 471"/>
                <a:gd name="T79" fmla="*/ 84 h 91"/>
                <a:gd name="T80" fmla="*/ 171 w 471"/>
                <a:gd name="T81" fmla="*/ 85 h 91"/>
                <a:gd name="T82" fmla="*/ 156 w 471"/>
                <a:gd name="T83" fmla="*/ 84 h 91"/>
                <a:gd name="T84" fmla="*/ 139 w 471"/>
                <a:gd name="T85" fmla="*/ 85 h 91"/>
                <a:gd name="T86" fmla="*/ 120 w 471"/>
                <a:gd name="T87" fmla="*/ 86 h 91"/>
                <a:gd name="T88" fmla="*/ 96 w 471"/>
                <a:gd name="T89" fmla="*/ 90 h 91"/>
                <a:gd name="T90" fmla="*/ 69 w 471"/>
                <a:gd name="T91" fmla="*/ 90 h 91"/>
                <a:gd name="T92" fmla="*/ 46 w 471"/>
                <a:gd name="T93" fmla="*/ 87 h 91"/>
                <a:gd name="T94" fmla="*/ 25 w 471"/>
                <a:gd name="T95" fmla="*/ 88 h 91"/>
                <a:gd name="T96" fmla="*/ 5 w 471"/>
                <a:gd name="T97" fmla="*/ 84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71"/>
                <a:gd name="T148" fmla="*/ 0 h 91"/>
                <a:gd name="T149" fmla="*/ 471 w 471"/>
                <a:gd name="T150" fmla="*/ 91 h 9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71" h="91">
                  <a:moveTo>
                    <a:pt x="0" y="82"/>
                  </a:moveTo>
                  <a:lnTo>
                    <a:pt x="3" y="80"/>
                  </a:lnTo>
                  <a:lnTo>
                    <a:pt x="6" y="78"/>
                  </a:lnTo>
                  <a:lnTo>
                    <a:pt x="10" y="76"/>
                  </a:lnTo>
                  <a:lnTo>
                    <a:pt x="14" y="75"/>
                  </a:lnTo>
                  <a:lnTo>
                    <a:pt x="19" y="73"/>
                  </a:lnTo>
                  <a:lnTo>
                    <a:pt x="27" y="72"/>
                  </a:lnTo>
                  <a:lnTo>
                    <a:pt x="32" y="69"/>
                  </a:lnTo>
                  <a:lnTo>
                    <a:pt x="39" y="67"/>
                  </a:lnTo>
                  <a:lnTo>
                    <a:pt x="47" y="65"/>
                  </a:lnTo>
                  <a:lnTo>
                    <a:pt x="55" y="63"/>
                  </a:lnTo>
                  <a:lnTo>
                    <a:pt x="63" y="62"/>
                  </a:lnTo>
                  <a:lnTo>
                    <a:pt x="71" y="61"/>
                  </a:lnTo>
                  <a:lnTo>
                    <a:pt x="79" y="60"/>
                  </a:lnTo>
                  <a:lnTo>
                    <a:pt x="87" y="58"/>
                  </a:lnTo>
                  <a:lnTo>
                    <a:pt x="94" y="57"/>
                  </a:lnTo>
                  <a:lnTo>
                    <a:pt x="101" y="55"/>
                  </a:lnTo>
                  <a:lnTo>
                    <a:pt x="110" y="54"/>
                  </a:lnTo>
                  <a:lnTo>
                    <a:pt x="117" y="52"/>
                  </a:lnTo>
                  <a:lnTo>
                    <a:pt x="125" y="51"/>
                  </a:lnTo>
                  <a:lnTo>
                    <a:pt x="130" y="50"/>
                  </a:lnTo>
                  <a:lnTo>
                    <a:pt x="135" y="49"/>
                  </a:lnTo>
                  <a:lnTo>
                    <a:pt x="139" y="46"/>
                  </a:lnTo>
                  <a:lnTo>
                    <a:pt x="142" y="43"/>
                  </a:lnTo>
                  <a:lnTo>
                    <a:pt x="145" y="40"/>
                  </a:lnTo>
                  <a:lnTo>
                    <a:pt x="147" y="38"/>
                  </a:lnTo>
                  <a:lnTo>
                    <a:pt x="152" y="33"/>
                  </a:lnTo>
                  <a:lnTo>
                    <a:pt x="157" y="28"/>
                  </a:lnTo>
                  <a:lnTo>
                    <a:pt x="162" y="23"/>
                  </a:lnTo>
                  <a:lnTo>
                    <a:pt x="168" y="18"/>
                  </a:lnTo>
                  <a:lnTo>
                    <a:pt x="173" y="13"/>
                  </a:lnTo>
                  <a:lnTo>
                    <a:pt x="180" y="8"/>
                  </a:lnTo>
                  <a:lnTo>
                    <a:pt x="186" y="4"/>
                  </a:lnTo>
                  <a:lnTo>
                    <a:pt x="191" y="0"/>
                  </a:lnTo>
                  <a:lnTo>
                    <a:pt x="193" y="8"/>
                  </a:lnTo>
                  <a:lnTo>
                    <a:pt x="196" y="17"/>
                  </a:lnTo>
                  <a:lnTo>
                    <a:pt x="199" y="24"/>
                  </a:lnTo>
                  <a:lnTo>
                    <a:pt x="201" y="32"/>
                  </a:lnTo>
                  <a:lnTo>
                    <a:pt x="202" y="36"/>
                  </a:lnTo>
                  <a:lnTo>
                    <a:pt x="203" y="39"/>
                  </a:lnTo>
                  <a:lnTo>
                    <a:pt x="202" y="43"/>
                  </a:lnTo>
                  <a:lnTo>
                    <a:pt x="199" y="47"/>
                  </a:lnTo>
                  <a:lnTo>
                    <a:pt x="206" y="49"/>
                  </a:lnTo>
                  <a:lnTo>
                    <a:pt x="214" y="50"/>
                  </a:lnTo>
                  <a:lnTo>
                    <a:pt x="224" y="51"/>
                  </a:lnTo>
                  <a:lnTo>
                    <a:pt x="234" y="53"/>
                  </a:lnTo>
                  <a:lnTo>
                    <a:pt x="245" y="55"/>
                  </a:lnTo>
                  <a:lnTo>
                    <a:pt x="253" y="56"/>
                  </a:lnTo>
                  <a:lnTo>
                    <a:pt x="262" y="58"/>
                  </a:lnTo>
                  <a:lnTo>
                    <a:pt x="269" y="59"/>
                  </a:lnTo>
                  <a:lnTo>
                    <a:pt x="276" y="59"/>
                  </a:lnTo>
                  <a:lnTo>
                    <a:pt x="282" y="58"/>
                  </a:lnTo>
                  <a:lnTo>
                    <a:pt x="288" y="55"/>
                  </a:lnTo>
                  <a:lnTo>
                    <a:pt x="293" y="51"/>
                  </a:lnTo>
                  <a:lnTo>
                    <a:pt x="305" y="53"/>
                  </a:lnTo>
                  <a:lnTo>
                    <a:pt x="317" y="56"/>
                  </a:lnTo>
                  <a:lnTo>
                    <a:pt x="326" y="58"/>
                  </a:lnTo>
                  <a:lnTo>
                    <a:pt x="321" y="64"/>
                  </a:lnTo>
                  <a:lnTo>
                    <a:pt x="325" y="66"/>
                  </a:lnTo>
                  <a:lnTo>
                    <a:pt x="331" y="68"/>
                  </a:lnTo>
                  <a:lnTo>
                    <a:pt x="338" y="69"/>
                  </a:lnTo>
                  <a:lnTo>
                    <a:pt x="345" y="70"/>
                  </a:lnTo>
                  <a:lnTo>
                    <a:pt x="352" y="70"/>
                  </a:lnTo>
                  <a:lnTo>
                    <a:pt x="359" y="69"/>
                  </a:lnTo>
                  <a:lnTo>
                    <a:pt x="366" y="68"/>
                  </a:lnTo>
                  <a:lnTo>
                    <a:pt x="374" y="65"/>
                  </a:lnTo>
                  <a:lnTo>
                    <a:pt x="382" y="61"/>
                  </a:lnTo>
                  <a:lnTo>
                    <a:pt x="390" y="55"/>
                  </a:lnTo>
                  <a:lnTo>
                    <a:pt x="397" y="49"/>
                  </a:lnTo>
                  <a:lnTo>
                    <a:pt x="405" y="41"/>
                  </a:lnTo>
                  <a:lnTo>
                    <a:pt x="409" y="38"/>
                  </a:lnTo>
                  <a:lnTo>
                    <a:pt x="415" y="32"/>
                  </a:lnTo>
                  <a:lnTo>
                    <a:pt x="420" y="28"/>
                  </a:lnTo>
                  <a:lnTo>
                    <a:pt x="425" y="25"/>
                  </a:lnTo>
                  <a:lnTo>
                    <a:pt x="430" y="21"/>
                  </a:lnTo>
                  <a:lnTo>
                    <a:pt x="435" y="18"/>
                  </a:lnTo>
                  <a:lnTo>
                    <a:pt x="440" y="17"/>
                  </a:lnTo>
                  <a:lnTo>
                    <a:pt x="443" y="14"/>
                  </a:lnTo>
                  <a:lnTo>
                    <a:pt x="447" y="13"/>
                  </a:lnTo>
                  <a:lnTo>
                    <a:pt x="452" y="11"/>
                  </a:lnTo>
                  <a:lnTo>
                    <a:pt x="456" y="11"/>
                  </a:lnTo>
                  <a:lnTo>
                    <a:pt x="462" y="10"/>
                  </a:lnTo>
                  <a:lnTo>
                    <a:pt x="470" y="10"/>
                  </a:lnTo>
                  <a:lnTo>
                    <a:pt x="467" y="13"/>
                  </a:lnTo>
                  <a:lnTo>
                    <a:pt x="463" y="17"/>
                  </a:lnTo>
                  <a:lnTo>
                    <a:pt x="461" y="19"/>
                  </a:lnTo>
                  <a:lnTo>
                    <a:pt x="458" y="24"/>
                  </a:lnTo>
                  <a:lnTo>
                    <a:pt x="455" y="28"/>
                  </a:lnTo>
                  <a:lnTo>
                    <a:pt x="450" y="32"/>
                  </a:lnTo>
                  <a:lnTo>
                    <a:pt x="444" y="37"/>
                  </a:lnTo>
                  <a:lnTo>
                    <a:pt x="441" y="39"/>
                  </a:lnTo>
                  <a:lnTo>
                    <a:pt x="439" y="42"/>
                  </a:lnTo>
                  <a:lnTo>
                    <a:pt x="436" y="46"/>
                  </a:lnTo>
                  <a:lnTo>
                    <a:pt x="434" y="49"/>
                  </a:lnTo>
                  <a:lnTo>
                    <a:pt x="432" y="51"/>
                  </a:lnTo>
                  <a:lnTo>
                    <a:pt x="430" y="54"/>
                  </a:lnTo>
                  <a:lnTo>
                    <a:pt x="428" y="57"/>
                  </a:lnTo>
                  <a:lnTo>
                    <a:pt x="426" y="60"/>
                  </a:lnTo>
                  <a:lnTo>
                    <a:pt x="425" y="62"/>
                  </a:lnTo>
                  <a:lnTo>
                    <a:pt x="423" y="64"/>
                  </a:lnTo>
                  <a:lnTo>
                    <a:pt x="422" y="68"/>
                  </a:lnTo>
                  <a:lnTo>
                    <a:pt x="422" y="70"/>
                  </a:lnTo>
                  <a:lnTo>
                    <a:pt x="421" y="73"/>
                  </a:lnTo>
                  <a:lnTo>
                    <a:pt x="421" y="76"/>
                  </a:lnTo>
                  <a:lnTo>
                    <a:pt x="418" y="74"/>
                  </a:lnTo>
                  <a:lnTo>
                    <a:pt x="414" y="73"/>
                  </a:lnTo>
                  <a:lnTo>
                    <a:pt x="411" y="73"/>
                  </a:lnTo>
                  <a:lnTo>
                    <a:pt x="408" y="73"/>
                  </a:lnTo>
                  <a:lnTo>
                    <a:pt x="404" y="74"/>
                  </a:lnTo>
                  <a:lnTo>
                    <a:pt x="402" y="76"/>
                  </a:lnTo>
                  <a:lnTo>
                    <a:pt x="399" y="76"/>
                  </a:lnTo>
                  <a:lnTo>
                    <a:pt x="395" y="77"/>
                  </a:lnTo>
                  <a:lnTo>
                    <a:pt x="392" y="78"/>
                  </a:lnTo>
                  <a:lnTo>
                    <a:pt x="388" y="77"/>
                  </a:lnTo>
                  <a:lnTo>
                    <a:pt x="384" y="77"/>
                  </a:lnTo>
                  <a:lnTo>
                    <a:pt x="382" y="76"/>
                  </a:lnTo>
                  <a:lnTo>
                    <a:pt x="379" y="75"/>
                  </a:lnTo>
                  <a:lnTo>
                    <a:pt x="375" y="75"/>
                  </a:lnTo>
                  <a:lnTo>
                    <a:pt x="371" y="76"/>
                  </a:lnTo>
                  <a:lnTo>
                    <a:pt x="366" y="77"/>
                  </a:lnTo>
                  <a:lnTo>
                    <a:pt x="363" y="76"/>
                  </a:lnTo>
                  <a:lnTo>
                    <a:pt x="359" y="76"/>
                  </a:lnTo>
                  <a:lnTo>
                    <a:pt x="355" y="75"/>
                  </a:lnTo>
                  <a:lnTo>
                    <a:pt x="350" y="75"/>
                  </a:lnTo>
                  <a:lnTo>
                    <a:pt x="347" y="76"/>
                  </a:lnTo>
                  <a:lnTo>
                    <a:pt x="341" y="77"/>
                  </a:lnTo>
                  <a:lnTo>
                    <a:pt x="337" y="77"/>
                  </a:lnTo>
                  <a:lnTo>
                    <a:pt x="332" y="76"/>
                  </a:lnTo>
                  <a:lnTo>
                    <a:pt x="328" y="76"/>
                  </a:lnTo>
                  <a:lnTo>
                    <a:pt x="323" y="77"/>
                  </a:lnTo>
                  <a:lnTo>
                    <a:pt x="320" y="78"/>
                  </a:lnTo>
                  <a:lnTo>
                    <a:pt x="314" y="79"/>
                  </a:lnTo>
                  <a:lnTo>
                    <a:pt x="310" y="80"/>
                  </a:lnTo>
                  <a:lnTo>
                    <a:pt x="305" y="80"/>
                  </a:lnTo>
                  <a:lnTo>
                    <a:pt x="301" y="80"/>
                  </a:lnTo>
                  <a:lnTo>
                    <a:pt x="296" y="80"/>
                  </a:lnTo>
                  <a:lnTo>
                    <a:pt x="291" y="78"/>
                  </a:lnTo>
                  <a:lnTo>
                    <a:pt x="286" y="80"/>
                  </a:lnTo>
                  <a:lnTo>
                    <a:pt x="282" y="80"/>
                  </a:lnTo>
                  <a:lnTo>
                    <a:pt x="278" y="80"/>
                  </a:lnTo>
                  <a:lnTo>
                    <a:pt x="274" y="80"/>
                  </a:lnTo>
                  <a:lnTo>
                    <a:pt x="270" y="80"/>
                  </a:lnTo>
                  <a:lnTo>
                    <a:pt x="266" y="80"/>
                  </a:lnTo>
                  <a:lnTo>
                    <a:pt x="262" y="82"/>
                  </a:lnTo>
                  <a:lnTo>
                    <a:pt x="259" y="83"/>
                  </a:lnTo>
                  <a:lnTo>
                    <a:pt x="254" y="84"/>
                  </a:lnTo>
                  <a:lnTo>
                    <a:pt x="250" y="84"/>
                  </a:lnTo>
                  <a:lnTo>
                    <a:pt x="245" y="85"/>
                  </a:lnTo>
                  <a:lnTo>
                    <a:pt x="240" y="86"/>
                  </a:lnTo>
                  <a:lnTo>
                    <a:pt x="234" y="85"/>
                  </a:lnTo>
                  <a:lnTo>
                    <a:pt x="228" y="85"/>
                  </a:lnTo>
                  <a:lnTo>
                    <a:pt x="224" y="85"/>
                  </a:lnTo>
                  <a:lnTo>
                    <a:pt x="218" y="86"/>
                  </a:lnTo>
                  <a:lnTo>
                    <a:pt x="214" y="86"/>
                  </a:lnTo>
                  <a:lnTo>
                    <a:pt x="210" y="86"/>
                  </a:lnTo>
                  <a:lnTo>
                    <a:pt x="206" y="86"/>
                  </a:lnTo>
                  <a:lnTo>
                    <a:pt x="201" y="86"/>
                  </a:lnTo>
                  <a:lnTo>
                    <a:pt x="196" y="84"/>
                  </a:lnTo>
                  <a:lnTo>
                    <a:pt x="192" y="84"/>
                  </a:lnTo>
                  <a:lnTo>
                    <a:pt x="188" y="84"/>
                  </a:lnTo>
                  <a:lnTo>
                    <a:pt x="184" y="84"/>
                  </a:lnTo>
                  <a:lnTo>
                    <a:pt x="180" y="84"/>
                  </a:lnTo>
                  <a:lnTo>
                    <a:pt x="175" y="84"/>
                  </a:lnTo>
                  <a:lnTo>
                    <a:pt x="171" y="85"/>
                  </a:lnTo>
                  <a:lnTo>
                    <a:pt x="167" y="85"/>
                  </a:lnTo>
                  <a:lnTo>
                    <a:pt x="164" y="84"/>
                  </a:lnTo>
                  <a:lnTo>
                    <a:pt x="160" y="84"/>
                  </a:lnTo>
                  <a:lnTo>
                    <a:pt x="156" y="84"/>
                  </a:lnTo>
                  <a:lnTo>
                    <a:pt x="152" y="84"/>
                  </a:lnTo>
                  <a:lnTo>
                    <a:pt x="149" y="84"/>
                  </a:lnTo>
                  <a:lnTo>
                    <a:pt x="145" y="84"/>
                  </a:lnTo>
                  <a:lnTo>
                    <a:pt x="139" y="85"/>
                  </a:lnTo>
                  <a:lnTo>
                    <a:pt x="135" y="85"/>
                  </a:lnTo>
                  <a:lnTo>
                    <a:pt x="130" y="84"/>
                  </a:lnTo>
                  <a:lnTo>
                    <a:pt x="125" y="85"/>
                  </a:lnTo>
                  <a:lnTo>
                    <a:pt x="120" y="86"/>
                  </a:lnTo>
                  <a:lnTo>
                    <a:pt x="116" y="88"/>
                  </a:lnTo>
                  <a:lnTo>
                    <a:pt x="111" y="89"/>
                  </a:lnTo>
                  <a:lnTo>
                    <a:pt x="104" y="90"/>
                  </a:lnTo>
                  <a:lnTo>
                    <a:pt x="96" y="90"/>
                  </a:lnTo>
                  <a:lnTo>
                    <a:pt x="89" y="90"/>
                  </a:lnTo>
                  <a:lnTo>
                    <a:pt x="82" y="90"/>
                  </a:lnTo>
                  <a:lnTo>
                    <a:pt x="74" y="90"/>
                  </a:lnTo>
                  <a:lnTo>
                    <a:pt x="69" y="90"/>
                  </a:lnTo>
                  <a:lnTo>
                    <a:pt x="65" y="90"/>
                  </a:lnTo>
                  <a:lnTo>
                    <a:pt x="60" y="90"/>
                  </a:lnTo>
                  <a:lnTo>
                    <a:pt x="54" y="90"/>
                  </a:lnTo>
                  <a:lnTo>
                    <a:pt x="46" y="87"/>
                  </a:lnTo>
                  <a:lnTo>
                    <a:pt x="40" y="87"/>
                  </a:lnTo>
                  <a:lnTo>
                    <a:pt x="35" y="88"/>
                  </a:lnTo>
                  <a:lnTo>
                    <a:pt x="29" y="88"/>
                  </a:lnTo>
                  <a:lnTo>
                    <a:pt x="25" y="88"/>
                  </a:lnTo>
                  <a:lnTo>
                    <a:pt x="20" y="87"/>
                  </a:lnTo>
                  <a:lnTo>
                    <a:pt x="15" y="86"/>
                  </a:lnTo>
                  <a:lnTo>
                    <a:pt x="10" y="85"/>
                  </a:lnTo>
                  <a:lnTo>
                    <a:pt x="5" y="84"/>
                  </a:lnTo>
                  <a:lnTo>
                    <a:pt x="0" y="83"/>
                  </a:lnTo>
                  <a:lnTo>
                    <a:pt x="0" y="8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32" name="Group 588"/>
            <p:cNvGrpSpPr>
              <a:grpSpLocks/>
            </p:cNvGrpSpPr>
            <p:nvPr/>
          </p:nvGrpSpPr>
          <p:grpSpPr bwMode="auto">
            <a:xfrm>
              <a:off x="6242051" y="4608515"/>
              <a:ext cx="109538" cy="80963"/>
              <a:chOff x="3170" y="2793"/>
              <a:chExt cx="69" cy="51"/>
            </a:xfrm>
          </p:grpSpPr>
          <p:sp>
            <p:nvSpPr>
              <p:cNvPr id="129" name="Freeform 589" descr="50%"/>
              <p:cNvSpPr>
                <a:spLocks/>
              </p:cNvSpPr>
              <p:nvPr/>
            </p:nvSpPr>
            <p:spPr bwMode="auto">
              <a:xfrm>
                <a:off x="3170" y="2799"/>
                <a:ext cx="69" cy="45"/>
              </a:xfrm>
              <a:custGeom>
                <a:avLst/>
                <a:gdLst>
                  <a:gd name="T0" fmla="*/ 64 w 69"/>
                  <a:gd name="T1" fmla="*/ 39 h 45"/>
                  <a:gd name="T2" fmla="*/ 60 w 69"/>
                  <a:gd name="T3" fmla="*/ 35 h 45"/>
                  <a:gd name="T4" fmla="*/ 58 w 69"/>
                  <a:gd name="T5" fmla="*/ 33 h 45"/>
                  <a:gd name="T6" fmla="*/ 56 w 69"/>
                  <a:gd name="T7" fmla="*/ 31 h 45"/>
                  <a:gd name="T8" fmla="*/ 54 w 69"/>
                  <a:gd name="T9" fmla="*/ 28 h 45"/>
                  <a:gd name="T10" fmla="*/ 52 w 69"/>
                  <a:gd name="T11" fmla="*/ 26 h 45"/>
                  <a:gd name="T12" fmla="*/ 50 w 69"/>
                  <a:gd name="T13" fmla="*/ 23 h 45"/>
                  <a:gd name="T14" fmla="*/ 48 w 69"/>
                  <a:gd name="T15" fmla="*/ 21 h 45"/>
                  <a:gd name="T16" fmla="*/ 47 w 69"/>
                  <a:gd name="T17" fmla="*/ 17 h 45"/>
                  <a:gd name="T18" fmla="*/ 46 w 69"/>
                  <a:gd name="T19" fmla="*/ 14 h 45"/>
                  <a:gd name="T20" fmla="*/ 45 w 69"/>
                  <a:gd name="T21" fmla="*/ 11 h 45"/>
                  <a:gd name="T22" fmla="*/ 44 w 69"/>
                  <a:gd name="T23" fmla="*/ 8 h 45"/>
                  <a:gd name="T24" fmla="*/ 44 w 69"/>
                  <a:gd name="T25" fmla="*/ 4 h 45"/>
                  <a:gd name="T26" fmla="*/ 44 w 69"/>
                  <a:gd name="T27" fmla="*/ 0 h 45"/>
                  <a:gd name="T28" fmla="*/ 0 w 69"/>
                  <a:gd name="T29" fmla="*/ 0 h 45"/>
                  <a:gd name="T30" fmla="*/ 1 w 69"/>
                  <a:gd name="T31" fmla="*/ 3 h 45"/>
                  <a:gd name="T32" fmla="*/ 3 w 69"/>
                  <a:gd name="T33" fmla="*/ 6 h 45"/>
                  <a:gd name="T34" fmla="*/ 5 w 69"/>
                  <a:gd name="T35" fmla="*/ 9 h 45"/>
                  <a:gd name="T36" fmla="*/ 8 w 69"/>
                  <a:gd name="T37" fmla="*/ 12 h 45"/>
                  <a:gd name="T38" fmla="*/ 11 w 69"/>
                  <a:gd name="T39" fmla="*/ 16 h 45"/>
                  <a:gd name="T40" fmla="*/ 14 w 69"/>
                  <a:gd name="T41" fmla="*/ 19 h 45"/>
                  <a:gd name="T42" fmla="*/ 18 w 69"/>
                  <a:gd name="T43" fmla="*/ 22 h 45"/>
                  <a:gd name="T44" fmla="*/ 21 w 69"/>
                  <a:gd name="T45" fmla="*/ 25 h 45"/>
                  <a:gd name="T46" fmla="*/ 25 w 69"/>
                  <a:gd name="T47" fmla="*/ 28 h 45"/>
                  <a:gd name="T48" fmla="*/ 30 w 69"/>
                  <a:gd name="T49" fmla="*/ 32 h 45"/>
                  <a:gd name="T50" fmla="*/ 34 w 69"/>
                  <a:gd name="T51" fmla="*/ 34 h 45"/>
                  <a:gd name="T52" fmla="*/ 38 w 69"/>
                  <a:gd name="T53" fmla="*/ 36 h 45"/>
                  <a:gd name="T54" fmla="*/ 41 w 69"/>
                  <a:gd name="T55" fmla="*/ 38 h 45"/>
                  <a:gd name="T56" fmla="*/ 45 w 69"/>
                  <a:gd name="T57" fmla="*/ 39 h 45"/>
                  <a:gd name="T58" fmla="*/ 49 w 69"/>
                  <a:gd name="T59" fmla="*/ 41 h 45"/>
                  <a:gd name="T60" fmla="*/ 53 w 69"/>
                  <a:gd name="T61" fmla="*/ 42 h 45"/>
                  <a:gd name="T62" fmla="*/ 58 w 69"/>
                  <a:gd name="T63" fmla="*/ 43 h 45"/>
                  <a:gd name="T64" fmla="*/ 62 w 69"/>
                  <a:gd name="T65" fmla="*/ 43 h 45"/>
                  <a:gd name="T66" fmla="*/ 65 w 69"/>
                  <a:gd name="T67" fmla="*/ 43 h 45"/>
                  <a:gd name="T68" fmla="*/ 68 w 69"/>
                  <a:gd name="T69" fmla="*/ 44 h 45"/>
                  <a:gd name="T70" fmla="*/ 64 w 69"/>
                  <a:gd name="T71" fmla="*/ 39 h 4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9"/>
                  <a:gd name="T109" fmla="*/ 0 h 45"/>
                  <a:gd name="T110" fmla="*/ 69 w 69"/>
                  <a:gd name="T111" fmla="*/ 45 h 4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9" h="45">
                    <a:moveTo>
                      <a:pt x="64" y="39"/>
                    </a:moveTo>
                    <a:lnTo>
                      <a:pt x="60" y="35"/>
                    </a:lnTo>
                    <a:lnTo>
                      <a:pt x="58" y="33"/>
                    </a:lnTo>
                    <a:lnTo>
                      <a:pt x="56" y="31"/>
                    </a:lnTo>
                    <a:lnTo>
                      <a:pt x="54" y="28"/>
                    </a:lnTo>
                    <a:lnTo>
                      <a:pt x="52" y="26"/>
                    </a:lnTo>
                    <a:lnTo>
                      <a:pt x="50" y="23"/>
                    </a:lnTo>
                    <a:lnTo>
                      <a:pt x="48" y="21"/>
                    </a:lnTo>
                    <a:lnTo>
                      <a:pt x="47" y="17"/>
                    </a:lnTo>
                    <a:lnTo>
                      <a:pt x="46" y="14"/>
                    </a:lnTo>
                    <a:lnTo>
                      <a:pt x="45" y="11"/>
                    </a:lnTo>
                    <a:lnTo>
                      <a:pt x="44" y="8"/>
                    </a:lnTo>
                    <a:lnTo>
                      <a:pt x="44" y="4"/>
                    </a:lnTo>
                    <a:lnTo>
                      <a:pt x="44" y="0"/>
                    </a:lnTo>
                    <a:lnTo>
                      <a:pt x="0" y="0"/>
                    </a:lnTo>
                    <a:lnTo>
                      <a:pt x="1" y="3"/>
                    </a:lnTo>
                    <a:lnTo>
                      <a:pt x="3" y="6"/>
                    </a:lnTo>
                    <a:lnTo>
                      <a:pt x="5" y="9"/>
                    </a:lnTo>
                    <a:lnTo>
                      <a:pt x="8" y="12"/>
                    </a:lnTo>
                    <a:lnTo>
                      <a:pt x="11" y="16"/>
                    </a:lnTo>
                    <a:lnTo>
                      <a:pt x="14" y="19"/>
                    </a:lnTo>
                    <a:lnTo>
                      <a:pt x="18" y="22"/>
                    </a:lnTo>
                    <a:lnTo>
                      <a:pt x="21" y="25"/>
                    </a:lnTo>
                    <a:lnTo>
                      <a:pt x="25" y="28"/>
                    </a:lnTo>
                    <a:lnTo>
                      <a:pt x="30" y="32"/>
                    </a:lnTo>
                    <a:lnTo>
                      <a:pt x="34" y="34"/>
                    </a:lnTo>
                    <a:lnTo>
                      <a:pt x="38" y="36"/>
                    </a:lnTo>
                    <a:lnTo>
                      <a:pt x="41" y="38"/>
                    </a:lnTo>
                    <a:lnTo>
                      <a:pt x="45" y="39"/>
                    </a:lnTo>
                    <a:lnTo>
                      <a:pt x="49" y="41"/>
                    </a:lnTo>
                    <a:lnTo>
                      <a:pt x="53" y="42"/>
                    </a:lnTo>
                    <a:lnTo>
                      <a:pt x="58" y="43"/>
                    </a:lnTo>
                    <a:lnTo>
                      <a:pt x="62" y="43"/>
                    </a:lnTo>
                    <a:lnTo>
                      <a:pt x="65" y="43"/>
                    </a:lnTo>
                    <a:lnTo>
                      <a:pt x="68" y="44"/>
                    </a:lnTo>
                    <a:lnTo>
                      <a:pt x="64" y="3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30" name="Freeform 590" descr="50%"/>
              <p:cNvSpPr>
                <a:spLocks/>
              </p:cNvSpPr>
              <p:nvPr/>
            </p:nvSpPr>
            <p:spPr bwMode="auto">
              <a:xfrm>
                <a:off x="3171" y="2793"/>
                <a:ext cx="36" cy="6"/>
              </a:xfrm>
              <a:custGeom>
                <a:avLst/>
                <a:gdLst>
                  <a:gd name="T0" fmla="*/ 0 w 36"/>
                  <a:gd name="T1" fmla="*/ 5 h 6"/>
                  <a:gd name="T2" fmla="*/ 0 w 36"/>
                  <a:gd name="T3" fmla="*/ 3 h 6"/>
                  <a:gd name="T4" fmla="*/ 1 w 36"/>
                  <a:gd name="T5" fmla="*/ 0 h 6"/>
                  <a:gd name="T6" fmla="*/ 35 w 36"/>
                  <a:gd name="T7" fmla="*/ 0 h 6"/>
                  <a:gd name="T8" fmla="*/ 35 w 36"/>
                  <a:gd name="T9" fmla="*/ 5 h 6"/>
                  <a:gd name="T10" fmla="*/ 0 w 36"/>
                  <a:gd name="T11" fmla="*/ 5 h 6"/>
                  <a:gd name="T12" fmla="*/ 0 60000 65536"/>
                  <a:gd name="T13" fmla="*/ 0 60000 65536"/>
                  <a:gd name="T14" fmla="*/ 0 60000 65536"/>
                  <a:gd name="T15" fmla="*/ 0 60000 65536"/>
                  <a:gd name="T16" fmla="*/ 0 60000 65536"/>
                  <a:gd name="T17" fmla="*/ 0 60000 65536"/>
                  <a:gd name="T18" fmla="*/ 0 w 36"/>
                  <a:gd name="T19" fmla="*/ 0 h 6"/>
                  <a:gd name="T20" fmla="*/ 36 w 36"/>
                  <a:gd name="T21" fmla="*/ 6 h 6"/>
                </a:gdLst>
                <a:ahLst/>
                <a:cxnLst>
                  <a:cxn ang="T12">
                    <a:pos x="T0" y="T1"/>
                  </a:cxn>
                  <a:cxn ang="T13">
                    <a:pos x="T2" y="T3"/>
                  </a:cxn>
                  <a:cxn ang="T14">
                    <a:pos x="T4" y="T5"/>
                  </a:cxn>
                  <a:cxn ang="T15">
                    <a:pos x="T6" y="T7"/>
                  </a:cxn>
                  <a:cxn ang="T16">
                    <a:pos x="T8" y="T9"/>
                  </a:cxn>
                  <a:cxn ang="T17">
                    <a:pos x="T10" y="T11"/>
                  </a:cxn>
                </a:cxnLst>
                <a:rect l="T18" t="T19" r="T20" b="T21"/>
                <a:pathLst>
                  <a:path w="36" h="6">
                    <a:moveTo>
                      <a:pt x="0" y="5"/>
                    </a:moveTo>
                    <a:lnTo>
                      <a:pt x="0" y="3"/>
                    </a:lnTo>
                    <a:lnTo>
                      <a:pt x="1" y="0"/>
                    </a:lnTo>
                    <a:lnTo>
                      <a:pt x="35" y="0"/>
                    </a:lnTo>
                    <a:lnTo>
                      <a:pt x="35" y="5"/>
                    </a:lnTo>
                    <a:lnTo>
                      <a:pt x="0" y="5"/>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33" name="Freeform 591" descr="50%"/>
            <p:cNvSpPr>
              <a:spLocks/>
            </p:cNvSpPr>
            <p:nvPr/>
          </p:nvSpPr>
          <p:spPr bwMode="auto">
            <a:xfrm>
              <a:off x="7232651" y="4462465"/>
              <a:ext cx="92075" cy="73025"/>
            </a:xfrm>
            <a:custGeom>
              <a:avLst/>
              <a:gdLst>
                <a:gd name="T0" fmla="*/ 0 w 58"/>
                <a:gd name="T1" fmla="*/ 0 h 46"/>
                <a:gd name="T2" fmla="*/ 2 w 58"/>
                <a:gd name="T3" fmla="*/ 5 h 46"/>
                <a:gd name="T4" fmla="*/ 5 w 58"/>
                <a:gd name="T5" fmla="*/ 9 h 46"/>
                <a:gd name="T6" fmla="*/ 9 w 58"/>
                <a:gd name="T7" fmla="*/ 14 h 46"/>
                <a:gd name="T8" fmla="*/ 12 w 58"/>
                <a:gd name="T9" fmla="*/ 18 h 46"/>
                <a:gd name="T10" fmla="*/ 16 w 58"/>
                <a:gd name="T11" fmla="*/ 23 h 46"/>
                <a:gd name="T12" fmla="*/ 21 w 58"/>
                <a:gd name="T13" fmla="*/ 28 h 46"/>
                <a:gd name="T14" fmla="*/ 24 w 58"/>
                <a:gd name="T15" fmla="*/ 32 h 46"/>
                <a:gd name="T16" fmla="*/ 28 w 58"/>
                <a:gd name="T17" fmla="*/ 35 h 46"/>
                <a:gd name="T18" fmla="*/ 32 w 58"/>
                <a:gd name="T19" fmla="*/ 38 h 46"/>
                <a:gd name="T20" fmla="*/ 36 w 58"/>
                <a:gd name="T21" fmla="*/ 40 h 46"/>
                <a:gd name="T22" fmla="*/ 41 w 58"/>
                <a:gd name="T23" fmla="*/ 42 h 46"/>
                <a:gd name="T24" fmla="*/ 45 w 58"/>
                <a:gd name="T25" fmla="*/ 44 h 46"/>
                <a:gd name="T26" fmla="*/ 50 w 58"/>
                <a:gd name="T27" fmla="*/ 45 h 46"/>
                <a:gd name="T28" fmla="*/ 54 w 58"/>
                <a:gd name="T29" fmla="*/ 45 h 46"/>
                <a:gd name="T30" fmla="*/ 57 w 58"/>
                <a:gd name="T31" fmla="*/ 44 h 46"/>
                <a:gd name="T32" fmla="*/ 54 w 58"/>
                <a:gd name="T33" fmla="*/ 41 h 46"/>
                <a:gd name="T34" fmla="*/ 51 w 58"/>
                <a:gd name="T35" fmla="*/ 37 h 46"/>
                <a:gd name="T36" fmla="*/ 48 w 58"/>
                <a:gd name="T37" fmla="*/ 33 h 46"/>
                <a:gd name="T38" fmla="*/ 45 w 58"/>
                <a:gd name="T39" fmla="*/ 29 h 46"/>
                <a:gd name="T40" fmla="*/ 42 w 58"/>
                <a:gd name="T41" fmla="*/ 24 h 46"/>
                <a:gd name="T42" fmla="*/ 40 w 58"/>
                <a:gd name="T43" fmla="*/ 20 h 46"/>
                <a:gd name="T44" fmla="*/ 38 w 58"/>
                <a:gd name="T45" fmla="*/ 16 h 46"/>
                <a:gd name="T46" fmla="*/ 37 w 58"/>
                <a:gd name="T47" fmla="*/ 10 h 46"/>
                <a:gd name="T48" fmla="*/ 37 w 58"/>
                <a:gd name="T49" fmla="*/ 5 h 46"/>
                <a:gd name="T50" fmla="*/ 37 w 58"/>
                <a:gd name="T51" fmla="*/ 1 h 46"/>
                <a:gd name="T52" fmla="*/ 0 w 58"/>
                <a:gd name="T53" fmla="*/ 0 h 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
                <a:gd name="T82" fmla="*/ 0 h 46"/>
                <a:gd name="T83" fmla="*/ 58 w 58"/>
                <a:gd name="T84" fmla="*/ 46 h 4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 h="46">
                  <a:moveTo>
                    <a:pt x="0" y="0"/>
                  </a:moveTo>
                  <a:lnTo>
                    <a:pt x="2" y="5"/>
                  </a:lnTo>
                  <a:lnTo>
                    <a:pt x="5" y="9"/>
                  </a:lnTo>
                  <a:lnTo>
                    <a:pt x="9" y="14"/>
                  </a:lnTo>
                  <a:lnTo>
                    <a:pt x="12" y="18"/>
                  </a:lnTo>
                  <a:lnTo>
                    <a:pt x="16" y="23"/>
                  </a:lnTo>
                  <a:lnTo>
                    <a:pt x="21" y="28"/>
                  </a:lnTo>
                  <a:lnTo>
                    <a:pt x="24" y="32"/>
                  </a:lnTo>
                  <a:lnTo>
                    <a:pt x="28" y="35"/>
                  </a:lnTo>
                  <a:lnTo>
                    <a:pt x="32" y="38"/>
                  </a:lnTo>
                  <a:lnTo>
                    <a:pt x="36" y="40"/>
                  </a:lnTo>
                  <a:lnTo>
                    <a:pt x="41" y="42"/>
                  </a:lnTo>
                  <a:lnTo>
                    <a:pt x="45" y="44"/>
                  </a:lnTo>
                  <a:lnTo>
                    <a:pt x="50" y="45"/>
                  </a:lnTo>
                  <a:lnTo>
                    <a:pt x="54" y="45"/>
                  </a:lnTo>
                  <a:lnTo>
                    <a:pt x="57" y="44"/>
                  </a:lnTo>
                  <a:lnTo>
                    <a:pt x="54" y="41"/>
                  </a:lnTo>
                  <a:lnTo>
                    <a:pt x="51" y="37"/>
                  </a:lnTo>
                  <a:lnTo>
                    <a:pt x="48" y="33"/>
                  </a:lnTo>
                  <a:lnTo>
                    <a:pt x="45" y="29"/>
                  </a:lnTo>
                  <a:lnTo>
                    <a:pt x="42" y="24"/>
                  </a:lnTo>
                  <a:lnTo>
                    <a:pt x="40" y="20"/>
                  </a:lnTo>
                  <a:lnTo>
                    <a:pt x="38" y="16"/>
                  </a:lnTo>
                  <a:lnTo>
                    <a:pt x="37" y="10"/>
                  </a:lnTo>
                  <a:lnTo>
                    <a:pt x="37" y="5"/>
                  </a:lnTo>
                  <a:lnTo>
                    <a:pt x="37"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34" name="Freeform 592" descr="50%"/>
            <p:cNvSpPr>
              <a:spLocks/>
            </p:cNvSpPr>
            <p:nvPr/>
          </p:nvSpPr>
          <p:spPr bwMode="auto">
            <a:xfrm>
              <a:off x="7040563" y="4291015"/>
              <a:ext cx="763588" cy="230188"/>
            </a:xfrm>
            <a:custGeom>
              <a:avLst/>
              <a:gdLst>
                <a:gd name="T0" fmla="*/ 5 w 481"/>
                <a:gd name="T1" fmla="*/ 85 h 145"/>
                <a:gd name="T2" fmla="*/ 20 w 481"/>
                <a:gd name="T3" fmla="*/ 80 h 145"/>
                <a:gd name="T4" fmla="*/ 42 w 481"/>
                <a:gd name="T5" fmla="*/ 73 h 145"/>
                <a:gd name="T6" fmla="*/ 65 w 481"/>
                <a:gd name="T7" fmla="*/ 68 h 145"/>
                <a:gd name="T8" fmla="*/ 89 w 481"/>
                <a:gd name="T9" fmla="*/ 63 h 145"/>
                <a:gd name="T10" fmla="*/ 112 w 481"/>
                <a:gd name="T11" fmla="*/ 58 h 145"/>
                <a:gd name="T12" fmla="*/ 132 w 481"/>
                <a:gd name="T13" fmla="*/ 54 h 145"/>
                <a:gd name="T14" fmla="*/ 143 w 481"/>
                <a:gd name="T15" fmla="*/ 48 h 145"/>
                <a:gd name="T16" fmla="*/ 155 w 481"/>
                <a:gd name="T17" fmla="*/ 37 h 145"/>
                <a:gd name="T18" fmla="*/ 171 w 481"/>
                <a:gd name="T19" fmla="*/ 20 h 145"/>
                <a:gd name="T20" fmla="*/ 188 w 481"/>
                <a:gd name="T21" fmla="*/ 5 h 145"/>
                <a:gd name="T22" fmla="*/ 200 w 481"/>
                <a:gd name="T23" fmla="*/ 17 h 145"/>
                <a:gd name="T24" fmla="*/ 207 w 481"/>
                <a:gd name="T25" fmla="*/ 43 h 145"/>
                <a:gd name="T26" fmla="*/ 211 w 481"/>
                <a:gd name="T27" fmla="*/ 53 h 145"/>
                <a:gd name="T28" fmla="*/ 239 w 481"/>
                <a:gd name="T29" fmla="*/ 57 h 145"/>
                <a:gd name="T30" fmla="*/ 267 w 481"/>
                <a:gd name="T31" fmla="*/ 63 h 145"/>
                <a:gd name="T32" fmla="*/ 288 w 481"/>
                <a:gd name="T33" fmla="*/ 63 h 145"/>
                <a:gd name="T34" fmla="*/ 310 w 481"/>
                <a:gd name="T35" fmla="*/ 58 h 145"/>
                <a:gd name="T36" fmla="*/ 327 w 481"/>
                <a:gd name="T37" fmla="*/ 70 h 145"/>
                <a:gd name="T38" fmla="*/ 344 w 481"/>
                <a:gd name="T39" fmla="*/ 75 h 145"/>
                <a:gd name="T40" fmla="*/ 365 w 481"/>
                <a:gd name="T41" fmla="*/ 75 h 145"/>
                <a:gd name="T42" fmla="*/ 388 w 481"/>
                <a:gd name="T43" fmla="*/ 66 h 145"/>
                <a:gd name="T44" fmla="*/ 413 w 481"/>
                <a:gd name="T45" fmla="*/ 45 h 145"/>
                <a:gd name="T46" fmla="*/ 442 w 481"/>
                <a:gd name="T47" fmla="*/ 20 h 145"/>
                <a:gd name="T48" fmla="*/ 471 w 481"/>
                <a:gd name="T49" fmla="*/ 11 h 145"/>
                <a:gd name="T50" fmla="*/ 472 w 481"/>
                <a:gd name="T51" fmla="*/ 19 h 145"/>
                <a:gd name="T52" fmla="*/ 458 w 481"/>
                <a:gd name="T53" fmla="*/ 37 h 145"/>
                <a:gd name="T54" fmla="*/ 442 w 481"/>
                <a:gd name="T55" fmla="*/ 54 h 145"/>
                <a:gd name="T56" fmla="*/ 431 w 481"/>
                <a:gd name="T57" fmla="*/ 71 h 145"/>
                <a:gd name="T58" fmla="*/ 431 w 481"/>
                <a:gd name="T59" fmla="*/ 89 h 145"/>
                <a:gd name="T60" fmla="*/ 443 w 481"/>
                <a:gd name="T61" fmla="*/ 108 h 145"/>
                <a:gd name="T62" fmla="*/ 457 w 481"/>
                <a:gd name="T63" fmla="*/ 122 h 145"/>
                <a:gd name="T64" fmla="*/ 470 w 481"/>
                <a:gd name="T65" fmla="*/ 133 h 145"/>
                <a:gd name="T66" fmla="*/ 471 w 481"/>
                <a:gd name="T67" fmla="*/ 138 h 145"/>
                <a:gd name="T68" fmla="*/ 453 w 481"/>
                <a:gd name="T69" fmla="*/ 138 h 145"/>
                <a:gd name="T70" fmla="*/ 437 w 481"/>
                <a:gd name="T71" fmla="*/ 134 h 145"/>
                <a:gd name="T72" fmla="*/ 421 w 481"/>
                <a:gd name="T73" fmla="*/ 126 h 145"/>
                <a:gd name="T74" fmla="*/ 396 w 481"/>
                <a:gd name="T75" fmla="*/ 109 h 145"/>
                <a:gd name="T76" fmla="*/ 365 w 481"/>
                <a:gd name="T77" fmla="*/ 107 h 145"/>
                <a:gd name="T78" fmla="*/ 328 w 481"/>
                <a:gd name="T79" fmla="*/ 111 h 145"/>
                <a:gd name="T80" fmla="*/ 304 w 481"/>
                <a:gd name="T81" fmla="*/ 121 h 145"/>
                <a:gd name="T82" fmla="*/ 296 w 481"/>
                <a:gd name="T83" fmla="*/ 132 h 145"/>
                <a:gd name="T84" fmla="*/ 263 w 481"/>
                <a:gd name="T85" fmla="*/ 131 h 145"/>
                <a:gd name="T86" fmla="*/ 235 w 481"/>
                <a:gd name="T87" fmla="*/ 140 h 145"/>
                <a:gd name="T88" fmla="*/ 130 w 481"/>
                <a:gd name="T89" fmla="*/ 144 h 145"/>
                <a:gd name="T90" fmla="*/ 70 w 481"/>
                <a:gd name="T91" fmla="*/ 138 h 145"/>
                <a:gd name="T92" fmla="*/ 17 w 481"/>
                <a:gd name="T93" fmla="*/ 120 h 145"/>
                <a:gd name="T94" fmla="*/ 17 w 481"/>
                <a:gd name="T95" fmla="*/ 110 h 145"/>
                <a:gd name="T96" fmla="*/ 5 w 481"/>
                <a:gd name="T97" fmla="*/ 99 h 145"/>
                <a:gd name="T98" fmla="*/ 1 w 481"/>
                <a:gd name="T99" fmla="*/ 92 h 14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81"/>
                <a:gd name="T151" fmla="*/ 0 h 145"/>
                <a:gd name="T152" fmla="*/ 481 w 481"/>
                <a:gd name="T153" fmla="*/ 145 h 14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81" h="145">
                  <a:moveTo>
                    <a:pt x="0" y="89"/>
                  </a:moveTo>
                  <a:lnTo>
                    <a:pt x="2" y="88"/>
                  </a:lnTo>
                  <a:lnTo>
                    <a:pt x="5" y="85"/>
                  </a:lnTo>
                  <a:lnTo>
                    <a:pt x="11" y="83"/>
                  </a:lnTo>
                  <a:lnTo>
                    <a:pt x="15" y="82"/>
                  </a:lnTo>
                  <a:lnTo>
                    <a:pt x="20" y="80"/>
                  </a:lnTo>
                  <a:lnTo>
                    <a:pt x="27" y="77"/>
                  </a:lnTo>
                  <a:lnTo>
                    <a:pt x="35" y="75"/>
                  </a:lnTo>
                  <a:lnTo>
                    <a:pt x="42" y="73"/>
                  </a:lnTo>
                  <a:lnTo>
                    <a:pt x="49" y="71"/>
                  </a:lnTo>
                  <a:lnTo>
                    <a:pt x="57" y="69"/>
                  </a:lnTo>
                  <a:lnTo>
                    <a:pt x="65" y="68"/>
                  </a:lnTo>
                  <a:lnTo>
                    <a:pt x="74" y="66"/>
                  </a:lnTo>
                  <a:lnTo>
                    <a:pt x="81" y="64"/>
                  </a:lnTo>
                  <a:lnTo>
                    <a:pt x="89" y="63"/>
                  </a:lnTo>
                  <a:lnTo>
                    <a:pt x="95" y="62"/>
                  </a:lnTo>
                  <a:lnTo>
                    <a:pt x="105" y="60"/>
                  </a:lnTo>
                  <a:lnTo>
                    <a:pt x="112" y="58"/>
                  </a:lnTo>
                  <a:lnTo>
                    <a:pt x="120" y="57"/>
                  </a:lnTo>
                  <a:lnTo>
                    <a:pt x="126" y="56"/>
                  </a:lnTo>
                  <a:lnTo>
                    <a:pt x="132" y="54"/>
                  </a:lnTo>
                  <a:lnTo>
                    <a:pt x="137" y="52"/>
                  </a:lnTo>
                  <a:lnTo>
                    <a:pt x="140" y="51"/>
                  </a:lnTo>
                  <a:lnTo>
                    <a:pt x="143" y="48"/>
                  </a:lnTo>
                  <a:lnTo>
                    <a:pt x="147" y="45"/>
                  </a:lnTo>
                  <a:lnTo>
                    <a:pt x="150" y="41"/>
                  </a:lnTo>
                  <a:lnTo>
                    <a:pt x="155" y="37"/>
                  </a:lnTo>
                  <a:lnTo>
                    <a:pt x="160" y="31"/>
                  </a:lnTo>
                  <a:lnTo>
                    <a:pt x="165" y="25"/>
                  </a:lnTo>
                  <a:lnTo>
                    <a:pt x="171" y="20"/>
                  </a:lnTo>
                  <a:lnTo>
                    <a:pt x="176" y="14"/>
                  </a:lnTo>
                  <a:lnTo>
                    <a:pt x="182" y="10"/>
                  </a:lnTo>
                  <a:lnTo>
                    <a:pt x="188" y="5"/>
                  </a:lnTo>
                  <a:lnTo>
                    <a:pt x="195" y="0"/>
                  </a:lnTo>
                  <a:lnTo>
                    <a:pt x="197" y="9"/>
                  </a:lnTo>
                  <a:lnTo>
                    <a:pt x="200" y="17"/>
                  </a:lnTo>
                  <a:lnTo>
                    <a:pt x="203" y="26"/>
                  </a:lnTo>
                  <a:lnTo>
                    <a:pt x="205" y="35"/>
                  </a:lnTo>
                  <a:lnTo>
                    <a:pt x="207" y="43"/>
                  </a:lnTo>
                  <a:lnTo>
                    <a:pt x="206" y="47"/>
                  </a:lnTo>
                  <a:lnTo>
                    <a:pt x="203" y="51"/>
                  </a:lnTo>
                  <a:lnTo>
                    <a:pt x="211" y="53"/>
                  </a:lnTo>
                  <a:lnTo>
                    <a:pt x="218" y="54"/>
                  </a:lnTo>
                  <a:lnTo>
                    <a:pt x="228" y="56"/>
                  </a:lnTo>
                  <a:lnTo>
                    <a:pt x="239" y="57"/>
                  </a:lnTo>
                  <a:lnTo>
                    <a:pt x="249" y="60"/>
                  </a:lnTo>
                  <a:lnTo>
                    <a:pt x="258" y="61"/>
                  </a:lnTo>
                  <a:lnTo>
                    <a:pt x="267" y="63"/>
                  </a:lnTo>
                  <a:lnTo>
                    <a:pt x="275" y="64"/>
                  </a:lnTo>
                  <a:lnTo>
                    <a:pt x="282" y="64"/>
                  </a:lnTo>
                  <a:lnTo>
                    <a:pt x="288" y="63"/>
                  </a:lnTo>
                  <a:lnTo>
                    <a:pt x="293" y="60"/>
                  </a:lnTo>
                  <a:lnTo>
                    <a:pt x="298" y="56"/>
                  </a:lnTo>
                  <a:lnTo>
                    <a:pt x="310" y="58"/>
                  </a:lnTo>
                  <a:lnTo>
                    <a:pt x="323" y="61"/>
                  </a:lnTo>
                  <a:lnTo>
                    <a:pt x="334" y="63"/>
                  </a:lnTo>
                  <a:lnTo>
                    <a:pt x="327" y="70"/>
                  </a:lnTo>
                  <a:lnTo>
                    <a:pt x="331" y="72"/>
                  </a:lnTo>
                  <a:lnTo>
                    <a:pt x="337" y="74"/>
                  </a:lnTo>
                  <a:lnTo>
                    <a:pt x="344" y="75"/>
                  </a:lnTo>
                  <a:lnTo>
                    <a:pt x="351" y="76"/>
                  </a:lnTo>
                  <a:lnTo>
                    <a:pt x="358" y="76"/>
                  </a:lnTo>
                  <a:lnTo>
                    <a:pt x="365" y="75"/>
                  </a:lnTo>
                  <a:lnTo>
                    <a:pt x="373" y="73"/>
                  </a:lnTo>
                  <a:lnTo>
                    <a:pt x="381" y="71"/>
                  </a:lnTo>
                  <a:lnTo>
                    <a:pt x="388" y="66"/>
                  </a:lnTo>
                  <a:lnTo>
                    <a:pt x="397" y="60"/>
                  </a:lnTo>
                  <a:lnTo>
                    <a:pt x="404" y="54"/>
                  </a:lnTo>
                  <a:lnTo>
                    <a:pt x="413" y="45"/>
                  </a:lnTo>
                  <a:lnTo>
                    <a:pt x="422" y="35"/>
                  </a:lnTo>
                  <a:lnTo>
                    <a:pt x="433" y="27"/>
                  </a:lnTo>
                  <a:lnTo>
                    <a:pt x="442" y="20"/>
                  </a:lnTo>
                  <a:lnTo>
                    <a:pt x="451" y="15"/>
                  </a:lnTo>
                  <a:lnTo>
                    <a:pt x="460" y="12"/>
                  </a:lnTo>
                  <a:lnTo>
                    <a:pt x="471" y="11"/>
                  </a:lnTo>
                  <a:lnTo>
                    <a:pt x="480" y="11"/>
                  </a:lnTo>
                  <a:lnTo>
                    <a:pt x="475" y="15"/>
                  </a:lnTo>
                  <a:lnTo>
                    <a:pt x="472" y="19"/>
                  </a:lnTo>
                  <a:lnTo>
                    <a:pt x="470" y="22"/>
                  </a:lnTo>
                  <a:lnTo>
                    <a:pt x="463" y="32"/>
                  </a:lnTo>
                  <a:lnTo>
                    <a:pt x="458" y="37"/>
                  </a:lnTo>
                  <a:lnTo>
                    <a:pt x="452" y="42"/>
                  </a:lnTo>
                  <a:lnTo>
                    <a:pt x="446" y="48"/>
                  </a:lnTo>
                  <a:lnTo>
                    <a:pt x="442" y="54"/>
                  </a:lnTo>
                  <a:lnTo>
                    <a:pt x="438" y="60"/>
                  </a:lnTo>
                  <a:lnTo>
                    <a:pt x="434" y="66"/>
                  </a:lnTo>
                  <a:lnTo>
                    <a:pt x="431" y="71"/>
                  </a:lnTo>
                  <a:lnTo>
                    <a:pt x="430" y="77"/>
                  </a:lnTo>
                  <a:lnTo>
                    <a:pt x="429" y="83"/>
                  </a:lnTo>
                  <a:lnTo>
                    <a:pt x="431" y="89"/>
                  </a:lnTo>
                  <a:lnTo>
                    <a:pt x="434" y="96"/>
                  </a:lnTo>
                  <a:lnTo>
                    <a:pt x="438" y="102"/>
                  </a:lnTo>
                  <a:lnTo>
                    <a:pt x="443" y="108"/>
                  </a:lnTo>
                  <a:lnTo>
                    <a:pt x="447" y="112"/>
                  </a:lnTo>
                  <a:lnTo>
                    <a:pt x="452" y="116"/>
                  </a:lnTo>
                  <a:lnTo>
                    <a:pt x="457" y="122"/>
                  </a:lnTo>
                  <a:lnTo>
                    <a:pt x="463" y="127"/>
                  </a:lnTo>
                  <a:lnTo>
                    <a:pt x="467" y="130"/>
                  </a:lnTo>
                  <a:lnTo>
                    <a:pt x="470" y="133"/>
                  </a:lnTo>
                  <a:lnTo>
                    <a:pt x="474" y="135"/>
                  </a:lnTo>
                  <a:lnTo>
                    <a:pt x="476" y="138"/>
                  </a:lnTo>
                  <a:lnTo>
                    <a:pt x="471" y="138"/>
                  </a:lnTo>
                  <a:lnTo>
                    <a:pt x="464" y="138"/>
                  </a:lnTo>
                  <a:lnTo>
                    <a:pt x="458" y="138"/>
                  </a:lnTo>
                  <a:lnTo>
                    <a:pt x="453" y="138"/>
                  </a:lnTo>
                  <a:lnTo>
                    <a:pt x="446" y="137"/>
                  </a:lnTo>
                  <a:lnTo>
                    <a:pt x="441" y="135"/>
                  </a:lnTo>
                  <a:lnTo>
                    <a:pt x="437" y="134"/>
                  </a:lnTo>
                  <a:lnTo>
                    <a:pt x="432" y="131"/>
                  </a:lnTo>
                  <a:lnTo>
                    <a:pt x="426" y="129"/>
                  </a:lnTo>
                  <a:lnTo>
                    <a:pt x="421" y="126"/>
                  </a:lnTo>
                  <a:lnTo>
                    <a:pt x="412" y="119"/>
                  </a:lnTo>
                  <a:lnTo>
                    <a:pt x="405" y="115"/>
                  </a:lnTo>
                  <a:lnTo>
                    <a:pt x="396" y="109"/>
                  </a:lnTo>
                  <a:lnTo>
                    <a:pt x="387" y="108"/>
                  </a:lnTo>
                  <a:lnTo>
                    <a:pt x="378" y="108"/>
                  </a:lnTo>
                  <a:lnTo>
                    <a:pt x="365" y="107"/>
                  </a:lnTo>
                  <a:lnTo>
                    <a:pt x="354" y="108"/>
                  </a:lnTo>
                  <a:lnTo>
                    <a:pt x="341" y="109"/>
                  </a:lnTo>
                  <a:lnTo>
                    <a:pt x="328" y="111"/>
                  </a:lnTo>
                  <a:lnTo>
                    <a:pt x="314" y="115"/>
                  </a:lnTo>
                  <a:lnTo>
                    <a:pt x="306" y="118"/>
                  </a:lnTo>
                  <a:lnTo>
                    <a:pt x="304" y="121"/>
                  </a:lnTo>
                  <a:lnTo>
                    <a:pt x="306" y="124"/>
                  </a:lnTo>
                  <a:lnTo>
                    <a:pt x="312" y="128"/>
                  </a:lnTo>
                  <a:lnTo>
                    <a:pt x="296" y="132"/>
                  </a:lnTo>
                  <a:lnTo>
                    <a:pt x="274" y="138"/>
                  </a:lnTo>
                  <a:lnTo>
                    <a:pt x="269" y="134"/>
                  </a:lnTo>
                  <a:lnTo>
                    <a:pt x="263" y="131"/>
                  </a:lnTo>
                  <a:lnTo>
                    <a:pt x="257" y="129"/>
                  </a:lnTo>
                  <a:lnTo>
                    <a:pt x="247" y="129"/>
                  </a:lnTo>
                  <a:lnTo>
                    <a:pt x="235" y="140"/>
                  </a:lnTo>
                  <a:lnTo>
                    <a:pt x="224" y="132"/>
                  </a:lnTo>
                  <a:lnTo>
                    <a:pt x="145" y="143"/>
                  </a:lnTo>
                  <a:lnTo>
                    <a:pt x="130" y="144"/>
                  </a:lnTo>
                  <a:lnTo>
                    <a:pt x="115" y="143"/>
                  </a:lnTo>
                  <a:lnTo>
                    <a:pt x="100" y="141"/>
                  </a:lnTo>
                  <a:lnTo>
                    <a:pt x="70" y="138"/>
                  </a:lnTo>
                  <a:lnTo>
                    <a:pt x="42" y="130"/>
                  </a:lnTo>
                  <a:lnTo>
                    <a:pt x="27" y="125"/>
                  </a:lnTo>
                  <a:lnTo>
                    <a:pt x="17" y="120"/>
                  </a:lnTo>
                  <a:lnTo>
                    <a:pt x="28" y="117"/>
                  </a:lnTo>
                  <a:lnTo>
                    <a:pt x="21" y="113"/>
                  </a:lnTo>
                  <a:lnTo>
                    <a:pt x="17" y="110"/>
                  </a:lnTo>
                  <a:lnTo>
                    <a:pt x="9" y="104"/>
                  </a:lnTo>
                  <a:lnTo>
                    <a:pt x="8" y="102"/>
                  </a:lnTo>
                  <a:lnTo>
                    <a:pt x="5" y="99"/>
                  </a:lnTo>
                  <a:lnTo>
                    <a:pt x="4" y="97"/>
                  </a:lnTo>
                  <a:lnTo>
                    <a:pt x="2" y="94"/>
                  </a:lnTo>
                  <a:lnTo>
                    <a:pt x="1" y="92"/>
                  </a:lnTo>
                  <a:lnTo>
                    <a:pt x="0" y="8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35" name="Group 593"/>
            <p:cNvGrpSpPr>
              <a:grpSpLocks/>
            </p:cNvGrpSpPr>
            <p:nvPr/>
          </p:nvGrpSpPr>
          <p:grpSpPr bwMode="auto">
            <a:xfrm>
              <a:off x="7104063" y="4437065"/>
              <a:ext cx="11113" cy="11113"/>
              <a:chOff x="3713" y="2685"/>
              <a:chExt cx="7" cy="7"/>
            </a:xfrm>
          </p:grpSpPr>
          <p:sp>
            <p:nvSpPr>
              <p:cNvPr id="127" name="Oval 594" descr="50%"/>
              <p:cNvSpPr>
                <a:spLocks noChangeArrowheads="1"/>
              </p:cNvSpPr>
              <p:nvPr/>
            </p:nvSpPr>
            <p:spPr bwMode="auto">
              <a:xfrm>
                <a:off x="3713" y="2685"/>
                <a:ext cx="7" cy="7"/>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28" name="Arc 595" descr="50%"/>
              <p:cNvSpPr>
                <a:spLocks/>
              </p:cNvSpPr>
              <p:nvPr/>
            </p:nvSpPr>
            <p:spPr bwMode="auto">
              <a:xfrm>
                <a:off x="3717" y="2688"/>
                <a:ext cx="2"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36" name="Group 596"/>
            <p:cNvGrpSpPr>
              <a:grpSpLocks/>
            </p:cNvGrpSpPr>
            <p:nvPr/>
          </p:nvGrpSpPr>
          <p:grpSpPr bwMode="auto">
            <a:xfrm>
              <a:off x="7146926" y="4462465"/>
              <a:ext cx="47625" cy="20638"/>
              <a:chOff x="3740" y="2701"/>
              <a:chExt cx="30" cy="13"/>
            </a:xfrm>
          </p:grpSpPr>
          <p:sp>
            <p:nvSpPr>
              <p:cNvPr id="122" name="Arc 597" descr="50%"/>
              <p:cNvSpPr>
                <a:spLocks/>
              </p:cNvSpPr>
              <p:nvPr/>
            </p:nvSpPr>
            <p:spPr bwMode="auto">
              <a:xfrm>
                <a:off x="3748" y="2701"/>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23" name="Arc 598" descr="50%"/>
              <p:cNvSpPr>
                <a:spLocks/>
              </p:cNvSpPr>
              <p:nvPr/>
            </p:nvSpPr>
            <p:spPr bwMode="auto">
              <a:xfrm>
                <a:off x="3740" y="2701"/>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24" name="Arc 599" descr="50%"/>
              <p:cNvSpPr>
                <a:spLocks/>
              </p:cNvSpPr>
              <p:nvPr/>
            </p:nvSpPr>
            <p:spPr bwMode="auto">
              <a:xfrm>
                <a:off x="3753" y="2701"/>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25" name="Arc 600" descr="50%"/>
              <p:cNvSpPr>
                <a:spLocks/>
              </p:cNvSpPr>
              <p:nvPr/>
            </p:nvSpPr>
            <p:spPr bwMode="auto">
              <a:xfrm>
                <a:off x="3761" y="2701"/>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26" name="Arc 601" descr="50%"/>
              <p:cNvSpPr>
                <a:spLocks/>
              </p:cNvSpPr>
              <p:nvPr/>
            </p:nvSpPr>
            <p:spPr bwMode="auto">
              <a:xfrm>
                <a:off x="3768" y="2701"/>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37" name="Freeform 602" descr="50%"/>
            <p:cNvSpPr>
              <a:spLocks/>
            </p:cNvSpPr>
            <p:nvPr/>
          </p:nvSpPr>
          <p:spPr bwMode="auto">
            <a:xfrm>
              <a:off x="7042151" y="4292602"/>
              <a:ext cx="747713" cy="144463"/>
            </a:xfrm>
            <a:custGeom>
              <a:avLst/>
              <a:gdLst>
                <a:gd name="T0" fmla="*/ 10 w 471"/>
                <a:gd name="T1" fmla="*/ 76 h 91"/>
                <a:gd name="T2" fmla="*/ 32 w 471"/>
                <a:gd name="T3" fmla="*/ 69 h 91"/>
                <a:gd name="T4" fmla="*/ 63 w 471"/>
                <a:gd name="T5" fmla="*/ 62 h 91"/>
                <a:gd name="T6" fmla="*/ 94 w 471"/>
                <a:gd name="T7" fmla="*/ 57 h 91"/>
                <a:gd name="T8" fmla="*/ 125 w 471"/>
                <a:gd name="T9" fmla="*/ 51 h 91"/>
                <a:gd name="T10" fmla="*/ 142 w 471"/>
                <a:gd name="T11" fmla="*/ 43 h 91"/>
                <a:gd name="T12" fmla="*/ 157 w 471"/>
                <a:gd name="T13" fmla="*/ 28 h 91"/>
                <a:gd name="T14" fmla="*/ 180 w 471"/>
                <a:gd name="T15" fmla="*/ 8 h 91"/>
                <a:gd name="T16" fmla="*/ 196 w 471"/>
                <a:gd name="T17" fmla="*/ 17 h 91"/>
                <a:gd name="T18" fmla="*/ 203 w 471"/>
                <a:gd name="T19" fmla="*/ 39 h 91"/>
                <a:gd name="T20" fmla="*/ 214 w 471"/>
                <a:gd name="T21" fmla="*/ 50 h 91"/>
                <a:gd name="T22" fmla="*/ 253 w 471"/>
                <a:gd name="T23" fmla="*/ 56 h 91"/>
                <a:gd name="T24" fmla="*/ 282 w 471"/>
                <a:gd name="T25" fmla="*/ 58 h 91"/>
                <a:gd name="T26" fmla="*/ 317 w 471"/>
                <a:gd name="T27" fmla="*/ 56 h 91"/>
                <a:gd name="T28" fmla="*/ 331 w 471"/>
                <a:gd name="T29" fmla="*/ 68 h 91"/>
                <a:gd name="T30" fmla="*/ 359 w 471"/>
                <a:gd name="T31" fmla="*/ 69 h 91"/>
                <a:gd name="T32" fmla="*/ 390 w 471"/>
                <a:gd name="T33" fmla="*/ 55 h 91"/>
                <a:gd name="T34" fmla="*/ 415 w 471"/>
                <a:gd name="T35" fmla="*/ 32 h 91"/>
                <a:gd name="T36" fmla="*/ 435 w 471"/>
                <a:gd name="T37" fmla="*/ 18 h 91"/>
                <a:gd name="T38" fmla="*/ 452 w 471"/>
                <a:gd name="T39" fmla="*/ 11 h 91"/>
                <a:gd name="T40" fmla="*/ 467 w 471"/>
                <a:gd name="T41" fmla="*/ 13 h 91"/>
                <a:gd name="T42" fmla="*/ 455 w 471"/>
                <a:gd name="T43" fmla="*/ 28 h 91"/>
                <a:gd name="T44" fmla="*/ 439 w 471"/>
                <a:gd name="T45" fmla="*/ 42 h 91"/>
                <a:gd name="T46" fmla="*/ 430 w 471"/>
                <a:gd name="T47" fmla="*/ 54 h 91"/>
                <a:gd name="T48" fmla="*/ 423 w 471"/>
                <a:gd name="T49" fmla="*/ 64 h 91"/>
                <a:gd name="T50" fmla="*/ 421 w 471"/>
                <a:gd name="T51" fmla="*/ 76 h 91"/>
                <a:gd name="T52" fmla="*/ 408 w 471"/>
                <a:gd name="T53" fmla="*/ 73 h 91"/>
                <a:gd name="T54" fmla="*/ 395 w 471"/>
                <a:gd name="T55" fmla="*/ 77 h 91"/>
                <a:gd name="T56" fmla="*/ 382 w 471"/>
                <a:gd name="T57" fmla="*/ 76 h 91"/>
                <a:gd name="T58" fmla="*/ 366 w 471"/>
                <a:gd name="T59" fmla="*/ 77 h 91"/>
                <a:gd name="T60" fmla="*/ 350 w 471"/>
                <a:gd name="T61" fmla="*/ 75 h 91"/>
                <a:gd name="T62" fmla="*/ 332 w 471"/>
                <a:gd name="T63" fmla="*/ 76 h 91"/>
                <a:gd name="T64" fmla="*/ 314 w 471"/>
                <a:gd name="T65" fmla="*/ 79 h 91"/>
                <a:gd name="T66" fmla="*/ 296 w 471"/>
                <a:gd name="T67" fmla="*/ 80 h 91"/>
                <a:gd name="T68" fmla="*/ 278 w 471"/>
                <a:gd name="T69" fmla="*/ 80 h 91"/>
                <a:gd name="T70" fmla="*/ 262 w 471"/>
                <a:gd name="T71" fmla="*/ 82 h 91"/>
                <a:gd name="T72" fmla="*/ 245 w 471"/>
                <a:gd name="T73" fmla="*/ 85 h 91"/>
                <a:gd name="T74" fmla="*/ 224 w 471"/>
                <a:gd name="T75" fmla="*/ 85 h 91"/>
                <a:gd name="T76" fmla="*/ 206 w 471"/>
                <a:gd name="T77" fmla="*/ 86 h 91"/>
                <a:gd name="T78" fmla="*/ 188 w 471"/>
                <a:gd name="T79" fmla="*/ 84 h 91"/>
                <a:gd name="T80" fmla="*/ 171 w 471"/>
                <a:gd name="T81" fmla="*/ 85 h 91"/>
                <a:gd name="T82" fmla="*/ 156 w 471"/>
                <a:gd name="T83" fmla="*/ 84 h 91"/>
                <a:gd name="T84" fmla="*/ 139 w 471"/>
                <a:gd name="T85" fmla="*/ 85 h 91"/>
                <a:gd name="T86" fmla="*/ 120 w 471"/>
                <a:gd name="T87" fmla="*/ 86 h 91"/>
                <a:gd name="T88" fmla="*/ 96 w 471"/>
                <a:gd name="T89" fmla="*/ 90 h 91"/>
                <a:gd name="T90" fmla="*/ 69 w 471"/>
                <a:gd name="T91" fmla="*/ 90 h 91"/>
                <a:gd name="T92" fmla="*/ 46 w 471"/>
                <a:gd name="T93" fmla="*/ 87 h 91"/>
                <a:gd name="T94" fmla="*/ 25 w 471"/>
                <a:gd name="T95" fmla="*/ 88 h 91"/>
                <a:gd name="T96" fmla="*/ 5 w 471"/>
                <a:gd name="T97" fmla="*/ 84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71"/>
                <a:gd name="T148" fmla="*/ 0 h 91"/>
                <a:gd name="T149" fmla="*/ 471 w 471"/>
                <a:gd name="T150" fmla="*/ 91 h 9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71" h="91">
                  <a:moveTo>
                    <a:pt x="0" y="82"/>
                  </a:moveTo>
                  <a:lnTo>
                    <a:pt x="3" y="80"/>
                  </a:lnTo>
                  <a:lnTo>
                    <a:pt x="6" y="78"/>
                  </a:lnTo>
                  <a:lnTo>
                    <a:pt x="10" y="76"/>
                  </a:lnTo>
                  <a:lnTo>
                    <a:pt x="14" y="75"/>
                  </a:lnTo>
                  <a:lnTo>
                    <a:pt x="19" y="73"/>
                  </a:lnTo>
                  <a:lnTo>
                    <a:pt x="27" y="72"/>
                  </a:lnTo>
                  <a:lnTo>
                    <a:pt x="32" y="69"/>
                  </a:lnTo>
                  <a:lnTo>
                    <a:pt x="39" y="67"/>
                  </a:lnTo>
                  <a:lnTo>
                    <a:pt x="47" y="65"/>
                  </a:lnTo>
                  <a:lnTo>
                    <a:pt x="55" y="63"/>
                  </a:lnTo>
                  <a:lnTo>
                    <a:pt x="63" y="62"/>
                  </a:lnTo>
                  <a:lnTo>
                    <a:pt x="71" y="61"/>
                  </a:lnTo>
                  <a:lnTo>
                    <a:pt x="79" y="60"/>
                  </a:lnTo>
                  <a:lnTo>
                    <a:pt x="87" y="58"/>
                  </a:lnTo>
                  <a:lnTo>
                    <a:pt x="94" y="57"/>
                  </a:lnTo>
                  <a:lnTo>
                    <a:pt x="101" y="55"/>
                  </a:lnTo>
                  <a:lnTo>
                    <a:pt x="110" y="54"/>
                  </a:lnTo>
                  <a:lnTo>
                    <a:pt x="117" y="52"/>
                  </a:lnTo>
                  <a:lnTo>
                    <a:pt x="125" y="51"/>
                  </a:lnTo>
                  <a:lnTo>
                    <a:pt x="130" y="50"/>
                  </a:lnTo>
                  <a:lnTo>
                    <a:pt x="135" y="49"/>
                  </a:lnTo>
                  <a:lnTo>
                    <a:pt x="139" y="46"/>
                  </a:lnTo>
                  <a:lnTo>
                    <a:pt x="142" y="43"/>
                  </a:lnTo>
                  <a:lnTo>
                    <a:pt x="145" y="40"/>
                  </a:lnTo>
                  <a:lnTo>
                    <a:pt x="147" y="38"/>
                  </a:lnTo>
                  <a:lnTo>
                    <a:pt x="152" y="33"/>
                  </a:lnTo>
                  <a:lnTo>
                    <a:pt x="157" y="28"/>
                  </a:lnTo>
                  <a:lnTo>
                    <a:pt x="162" y="23"/>
                  </a:lnTo>
                  <a:lnTo>
                    <a:pt x="168" y="18"/>
                  </a:lnTo>
                  <a:lnTo>
                    <a:pt x="173" y="13"/>
                  </a:lnTo>
                  <a:lnTo>
                    <a:pt x="180" y="8"/>
                  </a:lnTo>
                  <a:lnTo>
                    <a:pt x="186" y="4"/>
                  </a:lnTo>
                  <a:lnTo>
                    <a:pt x="191" y="0"/>
                  </a:lnTo>
                  <a:lnTo>
                    <a:pt x="193" y="8"/>
                  </a:lnTo>
                  <a:lnTo>
                    <a:pt x="196" y="17"/>
                  </a:lnTo>
                  <a:lnTo>
                    <a:pt x="199" y="24"/>
                  </a:lnTo>
                  <a:lnTo>
                    <a:pt x="201" y="32"/>
                  </a:lnTo>
                  <a:lnTo>
                    <a:pt x="202" y="36"/>
                  </a:lnTo>
                  <a:lnTo>
                    <a:pt x="203" y="39"/>
                  </a:lnTo>
                  <a:lnTo>
                    <a:pt x="202" y="43"/>
                  </a:lnTo>
                  <a:lnTo>
                    <a:pt x="199" y="47"/>
                  </a:lnTo>
                  <a:lnTo>
                    <a:pt x="206" y="49"/>
                  </a:lnTo>
                  <a:lnTo>
                    <a:pt x="214" y="50"/>
                  </a:lnTo>
                  <a:lnTo>
                    <a:pt x="224" y="51"/>
                  </a:lnTo>
                  <a:lnTo>
                    <a:pt x="234" y="53"/>
                  </a:lnTo>
                  <a:lnTo>
                    <a:pt x="245" y="55"/>
                  </a:lnTo>
                  <a:lnTo>
                    <a:pt x="253" y="56"/>
                  </a:lnTo>
                  <a:lnTo>
                    <a:pt x="262" y="58"/>
                  </a:lnTo>
                  <a:lnTo>
                    <a:pt x="269" y="59"/>
                  </a:lnTo>
                  <a:lnTo>
                    <a:pt x="276" y="59"/>
                  </a:lnTo>
                  <a:lnTo>
                    <a:pt x="282" y="58"/>
                  </a:lnTo>
                  <a:lnTo>
                    <a:pt x="288" y="55"/>
                  </a:lnTo>
                  <a:lnTo>
                    <a:pt x="293" y="51"/>
                  </a:lnTo>
                  <a:lnTo>
                    <a:pt x="305" y="53"/>
                  </a:lnTo>
                  <a:lnTo>
                    <a:pt x="317" y="56"/>
                  </a:lnTo>
                  <a:lnTo>
                    <a:pt x="326" y="58"/>
                  </a:lnTo>
                  <a:lnTo>
                    <a:pt x="321" y="64"/>
                  </a:lnTo>
                  <a:lnTo>
                    <a:pt x="325" y="66"/>
                  </a:lnTo>
                  <a:lnTo>
                    <a:pt x="331" y="68"/>
                  </a:lnTo>
                  <a:lnTo>
                    <a:pt x="338" y="69"/>
                  </a:lnTo>
                  <a:lnTo>
                    <a:pt x="345" y="70"/>
                  </a:lnTo>
                  <a:lnTo>
                    <a:pt x="352" y="70"/>
                  </a:lnTo>
                  <a:lnTo>
                    <a:pt x="359" y="69"/>
                  </a:lnTo>
                  <a:lnTo>
                    <a:pt x="366" y="68"/>
                  </a:lnTo>
                  <a:lnTo>
                    <a:pt x="374" y="65"/>
                  </a:lnTo>
                  <a:lnTo>
                    <a:pt x="382" y="61"/>
                  </a:lnTo>
                  <a:lnTo>
                    <a:pt x="390" y="55"/>
                  </a:lnTo>
                  <a:lnTo>
                    <a:pt x="397" y="49"/>
                  </a:lnTo>
                  <a:lnTo>
                    <a:pt x="405" y="41"/>
                  </a:lnTo>
                  <a:lnTo>
                    <a:pt x="409" y="38"/>
                  </a:lnTo>
                  <a:lnTo>
                    <a:pt x="415" y="32"/>
                  </a:lnTo>
                  <a:lnTo>
                    <a:pt x="420" y="28"/>
                  </a:lnTo>
                  <a:lnTo>
                    <a:pt x="425" y="25"/>
                  </a:lnTo>
                  <a:lnTo>
                    <a:pt x="430" y="21"/>
                  </a:lnTo>
                  <a:lnTo>
                    <a:pt x="435" y="18"/>
                  </a:lnTo>
                  <a:lnTo>
                    <a:pt x="440" y="17"/>
                  </a:lnTo>
                  <a:lnTo>
                    <a:pt x="443" y="14"/>
                  </a:lnTo>
                  <a:lnTo>
                    <a:pt x="447" y="13"/>
                  </a:lnTo>
                  <a:lnTo>
                    <a:pt x="452" y="11"/>
                  </a:lnTo>
                  <a:lnTo>
                    <a:pt x="456" y="11"/>
                  </a:lnTo>
                  <a:lnTo>
                    <a:pt x="462" y="10"/>
                  </a:lnTo>
                  <a:lnTo>
                    <a:pt x="470" y="10"/>
                  </a:lnTo>
                  <a:lnTo>
                    <a:pt x="467" y="13"/>
                  </a:lnTo>
                  <a:lnTo>
                    <a:pt x="463" y="17"/>
                  </a:lnTo>
                  <a:lnTo>
                    <a:pt x="461" y="19"/>
                  </a:lnTo>
                  <a:lnTo>
                    <a:pt x="458" y="24"/>
                  </a:lnTo>
                  <a:lnTo>
                    <a:pt x="455" y="28"/>
                  </a:lnTo>
                  <a:lnTo>
                    <a:pt x="450" y="32"/>
                  </a:lnTo>
                  <a:lnTo>
                    <a:pt x="444" y="37"/>
                  </a:lnTo>
                  <a:lnTo>
                    <a:pt x="441" y="39"/>
                  </a:lnTo>
                  <a:lnTo>
                    <a:pt x="439" y="42"/>
                  </a:lnTo>
                  <a:lnTo>
                    <a:pt x="436" y="46"/>
                  </a:lnTo>
                  <a:lnTo>
                    <a:pt x="434" y="49"/>
                  </a:lnTo>
                  <a:lnTo>
                    <a:pt x="432" y="51"/>
                  </a:lnTo>
                  <a:lnTo>
                    <a:pt x="430" y="54"/>
                  </a:lnTo>
                  <a:lnTo>
                    <a:pt x="428" y="57"/>
                  </a:lnTo>
                  <a:lnTo>
                    <a:pt x="426" y="60"/>
                  </a:lnTo>
                  <a:lnTo>
                    <a:pt x="425" y="62"/>
                  </a:lnTo>
                  <a:lnTo>
                    <a:pt x="423" y="64"/>
                  </a:lnTo>
                  <a:lnTo>
                    <a:pt x="422" y="68"/>
                  </a:lnTo>
                  <a:lnTo>
                    <a:pt x="422" y="70"/>
                  </a:lnTo>
                  <a:lnTo>
                    <a:pt x="421" y="73"/>
                  </a:lnTo>
                  <a:lnTo>
                    <a:pt x="421" y="76"/>
                  </a:lnTo>
                  <a:lnTo>
                    <a:pt x="418" y="74"/>
                  </a:lnTo>
                  <a:lnTo>
                    <a:pt x="414" y="73"/>
                  </a:lnTo>
                  <a:lnTo>
                    <a:pt x="411" y="73"/>
                  </a:lnTo>
                  <a:lnTo>
                    <a:pt x="408" y="73"/>
                  </a:lnTo>
                  <a:lnTo>
                    <a:pt x="404" y="74"/>
                  </a:lnTo>
                  <a:lnTo>
                    <a:pt x="402" y="76"/>
                  </a:lnTo>
                  <a:lnTo>
                    <a:pt x="399" y="76"/>
                  </a:lnTo>
                  <a:lnTo>
                    <a:pt x="395" y="77"/>
                  </a:lnTo>
                  <a:lnTo>
                    <a:pt x="392" y="78"/>
                  </a:lnTo>
                  <a:lnTo>
                    <a:pt x="388" y="77"/>
                  </a:lnTo>
                  <a:lnTo>
                    <a:pt x="384" y="77"/>
                  </a:lnTo>
                  <a:lnTo>
                    <a:pt x="382" y="76"/>
                  </a:lnTo>
                  <a:lnTo>
                    <a:pt x="379" y="75"/>
                  </a:lnTo>
                  <a:lnTo>
                    <a:pt x="375" y="75"/>
                  </a:lnTo>
                  <a:lnTo>
                    <a:pt x="371" y="76"/>
                  </a:lnTo>
                  <a:lnTo>
                    <a:pt x="366" y="77"/>
                  </a:lnTo>
                  <a:lnTo>
                    <a:pt x="363" y="76"/>
                  </a:lnTo>
                  <a:lnTo>
                    <a:pt x="359" y="76"/>
                  </a:lnTo>
                  <a:lnTo>
                    <a:pt x="355" y="75"/>
                  </a:lnTo>
                  <a:lnTo>
                    <a:pt x="350" y="75"/>
                  </a:lnTo>
                  <a:lnTo>
                    <a:pt x="347" y="76"/>
                  </a:lnTo>
                  <a:lnTo>
                    <a:pt x="341" y="77"/>
                  </a:lnTo>
                  <a:lnTo>
                    <a:pt x="337" y="77"/>
                  </a:lnTo>
                  <a:lnTo>
                    <a:pt x="332" y="76"/>
                  </a:lnTo>
                  <a:lnTo>
                    <a:pt x="328" y="76"/>
                  </a:lnTo>
                  <a:lnTo>
                    <a:pt x="323" y="77"/>
                  </a:lnTo>
                  <a:lnTo>
                    <a:pt x="320" y="78"/>
                  </a:lnTo>
                  <a:lnTo>
                    <a:pt x="314" y="79"/>
                  </a:lnTo>
                  <a:lnTo>
                    <a:pt x="310" y="80"/>
                  </a:lnTo>
                  <a:lnTo>
                    <a:pt x="305" y="80"/>
                  </a:lnTo>
                  <a:lnTo>
                    <a:pt x="301" y="80"/>
                  </a:lnTo>
                  <a:lnTo>
                    <a:pt x="296" y="80"/>
                  </a:lnTo>
                  <a:lnTo>
                    <a:pt x="291" y="78"/>
                  </a:lnTo>
                  <a:lnTo>
                    <a:pt x="286" y="80"/>
                  </a:lnTo>
                  <a:lnTo>
                    <a:pt x="282" y="80"/>
                  </a:lnTo>
                  <a:lnTo>
                    <a:pt x="278" y="80"/>
                  </a:lnTo>
                  <a:lnTo>
                    <a:pt x="274" y="80"/>
                  </a:lnTo>
                  <a:lnTo>
                    <a:pt x="270" y="80"/>
                  </a:lnTo>
                  <a:lnTo>
                    <a:pt x="266" y="80"/>
                  </a:lnTo>
                  <a:lnTo>
                    <a:pt x="262" y="82"/>
                  </a:lnTo>
                  <a:lnTo>
                    <a:pt x="259" y="83"/>
                  </a:lnTo>
                  <a:lnTo>
                    <a:pt x="254" y="84"/>
                  </a:lnTo>
                  <a:lnTo>
                    <a:pt x="250" y="84"/>
                  </a:lnTo>
                  <a:lnTo>
                    <a:pt x="245" y="85"/>
                  </a:lnTo>
                  <a:lnTo>
                    <a:pt x="240" y="86"/>
                  </a:lnTo>
                  <a:lnTo>
                    <a:pt x="234" y="85"/>
                  </a:lnTo>
                  <a:lnTo>
                    <a:pt x="228" y="85"/>
                  </a:lnTo>
                  <a:lnTo>
                    <a:pt x="224" y="85"/>
                  </a:lnTo>
                  <a:lnTo>
                    <a:pt x="218" y="86"/>
                  </a:lnTo>
                  <a:lnTo>
                    <a:pt x="214" y="86"/>
                  </a:lnTo>
                  <a:lnTo>
                    <a:pt x="210" y="86"/>
                  </a:lnTo>
                  <a:lnTo>
                    <a:pt x="206" y="86"/>
                  </a:lnTo>
                  <a:lnTo>
                    <a:pt x="201" y="86"/>
                  </a:lnTo>
                  <a:lnTo>
                    <a:pt x="196" y="84"/>
                  </a:lnTo>
                  <a:lnTo>
                    <a:pt x="192" y="84"/>
                  </a:lnTo>
                  <a:lnTo>
                    <a:pt x="188" y="84"/>
                  </a:lnTo>
                  <a:lnTo>
                    <a:pt x="184" y="84"/>
                  </a:lnTo>
                  <a:lnTo>
                    <a:pt x="180" y="84"/>
                  </a:lnTo>
                  <a:lnTo>
                    <a:pt x="175" y="84"/>
                  </a:lnTo>
                  <a:lnTo>
                    <a:pt x="171" y="85"/>
                  </a:lnTo>
                  <a:lnTo>
                    <a:pt x="167" y="85"/>
                  </a:lnTo>
                  <a:lnTo>
                    <a:pt x="164" y="84"/>
                  </a:lnTo>
                  <a:lnTo>
                    <a:pt x="160" y="84"/>
                  </a:lnTo>
                  <a:lnTo>
                    <a:pt x="156" y="84"/>
                  </a:lnTo>
                  <a:lnTo>
                    <a:pt x="152" y="84"/>
                  </a:lnTo>
                  <a:lnTo>
                    <a:pt x="149" y="84"/>
                  </a:lnTo>
                  <a:lnTo>
                    <a:pt x="145" y="84"/>
                  </a:lnTo>
                  <a:lnTo>
                    <a:pt x="139" y="85"/>
                  </a:lnTo>
                  <a:lnTo>
                    <a:pt x="135" y="85"/>
                  </a:lnTo>
                  <a:lnTo>
                    <a:pt x="130" y="84"/>
                  </a:lnTo>
                  <a:lnTo>
                    <a:pt x="125" y="85"/>
                  </a:lnTo>
                  <a:lnTo>
                    <a:pt x="120" y="86"/>
                  </a:lnTo>
                  <a:lnTo>
                    <a:pt x="116" y="88"/>
                  </a:lnTo>
                  <a:lnTo>
                    <a:pt x="111" y="89"/>
                  </a:lnTo>
                  <a:lnTo>
                    <a:pt x="104" y="90"/>
                  </a:lnTo>
                  <a:lnTo>
                    <a:pt x="96" y="90"/>
                  </a:lnTo>
                  <a:lnTo>
                    <a:pt x="89" y="90"/>
                  </a:lnTo>
                  <a:lnTo>
                    <a:pt x="82" y="90"/>
                  </a:lnTo>
                  <a:lnTo>
                    <a:pt x="74" y="90"/>
                  </a:lnTo>
                  <a:lnTo>
                    <a:pt x="69" y="90"/>
                  </a:lnTo>
                  <a:lnTo>
                    <a:pt x="65" y="90"/>
                  </a:lnTo>
                  <a:lnTo>
                    <a:pt x="60" y="90"/>
                  </a:lnTo>
                  <a:lnTo>
                    <a:pt x="54" y="90"/>
                  </a:lnTo>
                  <a:lnTo>
                    <a:pt x="46" y="87"/>
                  </a:lnTo>
                  <a:lnTo>
                    <a:pt x="40" y="87"/>
                  </a:lnTo>
                  <a:lnTo>
                    <a:pt x="35" y="88"/>
                  </a:lnTo>
                  <a:lnTo>
                    <a:pt x="29" y="88"/>
                  </a:lnTo>
                  <a:lnTo>
                    <a:pt x="25" y="88"/>
                  </a:lnTo>
                  <a:lnTo>
                    <a:pt x="20" y="87"/>
                  </a:lnTo>
                  <a:lnTo>
                    <a:pt x="15" y="86"/>
                  </a:lnTo>
                  <a:lnTo>
                    <a:pt x="10" y="85"/>
                  </a:lnTo>
                  <a:lnTo>
                    <a:pt x="5" y="84"/>
                  </a:lnTo>
                  <a:lnTo>
                    <a:pt x="0" y="83"/>
                  </a:lnTo>
                  <a:lnTo>
                    <a:pt x="0" y="8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38" name="Group 603"/>
            <p:cNvGrpSpPr>
              <a:grpSpLocks/>
            </p:cNvGrpSpPr>
            <p:nvPr/>
          </p:nvGrpSpPr>
          <p:grpSpPr bwMode="auto">
            <a:xfrm>
              <a:off x="7194551" y="4475165"/>
              <a:ext cx="109538" cy="80963"/>
              <a:chOff x="3770" y="2709"/>
              <a:chExt cx="69" cy="51"/>
            </a:xfrm>
          </p:grpSpPr>
          <p:sp>
            <p:nvSpPr>
              <p:cNvPr id="120" name="Freeform 604" descr="50%"/>
              <p:cNvSpPr>
                <a:spLocks/>
              </p:cNvSpPr>
              <p:nvPr/>
            </p:nvSpPr>
            <p:spPr bwMode="auto">
              <a:xfrm>
                <a:off x="3770" y="2715"/>
                <a:ext cx="69" cy="45"/>
              </a:xfrm>
              <a:custGeom>
                <a:avLst/>
                <a:gdLst>
                  <a:gd name="T0" fmla="*/ 64 w 69"/>
                  <a:gd name="T1" fmla="*/ 39 h 45"/>
                  <a:gd name="T2" fmla="*/ 60 w 69"/>
                  <a:gd name="T3" fmla="*/ 35 h 45"/>
                  <a:gd name="T4" fmla="*/ 58 w 69"/>
                  <a:gd name="T5" fmla="*/ 33 h 45"/>
                  <a:gd name="T6" fmla="*/ 56 w 69"/>
                  <a:gd name="T7" fmla="*/ 31 h 45"/>
                  <a:gd name="T8" fmla="*/ 54 w 69"/>
                  <a:gd name="T9" fmla="*/ 28 h 45"/>
                  <a:gd name="T10" fmla="*/ 52 w 69"/>
                  <a:gd name="T11" fmla="*/ 26 h 45"/>
                  <a:gd name="T12" fmla="*/ 50 w 69"/>
                  <a:gd name="T13" fmla="*/ 23 h 45"/>
                  <a:gd name="T14" fmla="*/ 48 w 69"/>
                  <a:gd name="T15" fmla="*/ 21 h 45"/>
                  <a:gd name="T16" fmla="*/ 47 w 69"/>
                  <a:gd name="T17" fmla="*/ 17 h 45"/>
                  <a:gd name="T18" fmla="*/ 46 w 69"/>
                  <a:gd name="T19" fmla="*/ 14 h 45"/>
                  <a:gd name="T20" fmla="*/ 45 w 69"/>
                  <a:gd name="T21" fmla="*/ 11 h 45"/>
                  <a:gd name="T22" fmla="*/ 44 w 69"/>
                  <a:gd name="T23" fmla="*/ 8 h 45"/>
                  <a:gd name="T24" fmla="*/ 44 w 69"/>
                  <a:gd name="T25" fmla="*/ 4 h 45"/>
                  <a:gd name="T26" fmla="*/ 44 w 69"/>
                  <a:gd name="T27" fmla="*/ 0 h 45"/>
                  <a:gd name="T28" fmla="*/ 0 w 69"/>
                  <a:gd name="T29" fmla="*/ 0 h 45"/>
                  <a:gd name="T30" fmla="*/ 1 w 69"/>
                  <a:gd name="T31" fmla="*/ 3 h 45"/>
                  <a:gd name="T32" fmla="*/ 3 w 69"/>
                  <a:gd name="T33" fmla="*/ 6 h 45"/>
                  <a:gd name="T34" fmla="*/ 5 w 69"/>
                  <a:gd name="T35" fmla="*/ 9 h 45"/>
                  <a:gd name="T36" fmla="*/ 8 w 69"/>
                  <a:gd name="T37" fmla="*/ 12 h 45"/>
                  <a:gd name="T38" fmla="*/ 11 w 69"/>
                  <a:gd name="T39" fmla="*/ 16 h 45"/>
                  <a:gd name="T40" fmla="*/ 14 w 69"/>
                  <a:gd name="T41" fmla="*/ 19 h 45"/>
                  <a:gd name="T42" fmla="*/ 18 w 69"/>
                  <a:gd name="T43" fmla="*/ 22 h 45"/>
                  <a:gd name="T44" fmla="*/ 21 w 69"/>
                  <a:gd name="T45" fmla="*/ 25 h 45"/>
                  <a:gd name="T46" fmla="*/ 25 w 69"/>
                  <a:gd name="T47" fmla="*/ 28 h 45"/>
                  <a:gd name="T48" fmla="*/ 30 w 69"/>
                  <a:gd name="T49" fmla="*/ 32 h 45"/>
                  <a:gd name="T50" fmla="*/ 34 w 69"/>
                  <a:gd name="T51" fmla="*/ 34 h 45"/>
                  <a:gd name="T52" fmla="*/ 38 w 69"/>
                  <a:gd name="T53" fmla="*/ 36 h 45"/>
                  <a:gd name="T54" fmla="*/ 41 w 69"/>
                  <a:gd name="T55" fmla="*/ 38 h 45"/>
                  <a:gd name="T56" fmla="*/ 45 w 69"/>
                  <a:gd name="T57" fmla="*/ 39 h 45"/>
                  <a:gd name="T58" fmla="*/ 49 w 69"/>
                  <a:gd name="T59" fmla="*/ 41 h 45"/>
                  <a:gd name="T60" fmla="*/ 53 w 69"/>
                  <a:gd name="T61" fmla="*/ 42 h 45"/>
                  <a:gd name="T62" fmla="*/ 58 w 69"/>
                  <a:gd name="T63" fmla="*/ 43 h 45"/>
                  <a:gd name="T64" fmla="*/ 62 w 69"/>
                  <a:gd name="T65" fmla="*/ 43 h 45"/>
                  <a:gd name="T66" fmla="*/ 65 w 69"/>
                  <a:gd name="T67" fmla="*/ 43 h 45"/>
                  <a:gd name="T68" fmla="*/ 68 w 69"/>
                  <a:gd name="T69" fmla="*/ 44 h 45"/>
                  <a:gd name="T70" fmla="*/ 64 w 69"/>
                  <a:gd name="T71" fmla="*/ 39 h 4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9"/>
                  <a:gd name="T109" fmla="*/ 0 h 45"/>
                  <a:gd name="T110" fmla="*/ 69 w 69"/>
                  <a:gd name="T111" fmla="*/ 45 h 4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9" h="45">
                    <a:moveTo>
                      <a:pt x="64" y="39"/>
                    </a:moveTo>
                    <a:lnTo>
                      <a:pt x="60" y="35"/>
                    </a:lnTo>
                    <a:lnTo>
                      <a:pt x="58" y="33"/>
                    </a:lnTo>
                    <a:lnTo>
                      <a:pt x="56" y="31"/>
                    </a:lnTo>
                    <a:lnTo>
                      <a:pt x="54" y="28"/>
                    </a:lnTo>
                    <a:lnTo>
                      <a:pt x="52" y="26"/>
                    </a:lnTo>
                    <a:lnTo>
                      <a:pt x="50" y="23"/>
                    </a:lnTo>
                    <a:lnTo>
                      <a:pt x="48" y="21"/>
                    </a:lnTo>
                    <a:lnTo>
                      <a:pt x="47" y="17"/>
                    </a:lnTo>
                    <a:lnTo>
                      <a:pt x="46" y="14"/>
                    </a:lnTo>
                    <a:lnTo>
                      <a:pt x="45" y="11"/>
                    </a:lnTo>
                    <a:lnTo>
                      <a:pt x="44" y="8"/>
                    </a:lnTo>
                    <a:lnTo>
                      <a:pt x="44" y="4"/>
                    </a:lnTo>
                    <a:lnTo>
                      <a:pt x="44" y="0"/>
                    </a:lnTo>
                    <a:lnTo>
                      <a:pt x="0" y="0"/>
                    </a:lnTo>
                    <a:lnTo>
                      <a:pt x="1" y="3"/>
                    </a:lnTo>
                    <a:lnTo>
                      <a:pt x="3" y="6"/>
                    </a:lnTo>
                    <a:lnTo>
                      <a:pt x="5" y="9"/>
                    </a:lnTo>
                    <a:lnTo>
                      <a:pt x="8" y="12"/>
                    </a:lnTo>
                    <a:lnTo>
                      <a:pt x="11" y="16"/>
                    </a:lnTo>
                    <a:lnTo>
                      <a:pt x="14" y="19"/>
                    </a:lnTo>
                    <a:lnTo>
                      <a:pt x="18" y="22"/>
                    </a:lnTo>
                    <a:lnTo>
                      <a:pt x="21" y="25"/>
                    </a:lnTo>
                    <a:lnTo>
                      <a:pt x="25" y="28"/>
                    </a:lnTo>
                    <a:lnTo>
                      <a:pt x="30" y="32"/>
                    </a:lnTo>
                    <a:lnTo>
                      <a:pt x="34" y="34"/>
                    </a:lnTo>
                    <a:lnTo>
                      <a:pt x="38" y="36"/>
                    </a:lnTo>
                    <a:lnTo>
                      <a:pt x="41" y="38"/>
                    </a:lnTo>
                    <a:lnTo>
                      <a:pt x="45" y="39"/>
                    </a:lnTo>
                    <a:lnTo>
                      <a:pt x="49" y="41"/>
                    </a:lnTo>
                    <a:lnTo>
                      <a:pt x="53" y="42"/>
                    </a:lnTo>
                    <a:lnTo>
                      <a:pt x="58" y="43"/>
                    </a:lnTo>
                    <a:lnTo>
                      <a:pt x="62" y="43"/>
                    </a:lnTo>
                    <a:lnTo>
                      <a:pt x="65" y="43"/>
                    </a:lnTo>
                    <a:lnTo>
                      <a:pt x="68" y="44"/>
                    </a:lnTo>
                    <a:lnTo>
                      <a:pt x="64" y="3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21" name="Freeform 605" descr="50%"/>
              <p:cNvSpPr>
                <a:spLocks/>
              </p:cNvSpPr>
              <p:nvPr/>
            </p:nvSpPr>
            <p:spPr bwMode="auto">
              <a:xfrm>
                <a:off x="3771" y="2709"/>
                <a:ext cx="36" cy="6"/>
              </a:xfrm>
              <a:custGeom>
                <a:avLst/>
                <a:gdLst>
                  <a:gd name="T0" fmla="*/ 0 w 36"/>
                  <a:gd name="T1" fmla="*/ 5 h 6"/>
                  <a:gd name="T2" fmla="*/ 0 w 36"/>
                  <a:gd name="T3" fmla="*/ 3 h 6"/>
                  <a:gd name="T4" fmla="*/ 1 w 36"/>
                  <a:gd name="T5" fmla="*/ 0 h 6"/>
                  <a:gd name="T6" fmla="*/ 35 w 36"/>
                  <a:gd name="T7" fmla="*/ 0 h 6"/>
                  <a:gd name="T8" fmla="*/ 35 w 36"/>
                  <a:gd name="T9" fmla="*/ 5 h 6"/>
                  <a:gd name="T10" fmla="*/ 0 w 36"/>
                  <a:gd name="T11" fmla="*/ 5 h 6"/>
                  <a:gd name="T12" fmla="*/ 0 60000 65536"/>
                  <a:gd name="T13" fmla="*/ 0 60000 65536"/>
                  <a:gd name="T14" fmla="*/ 0 60000 65536"/>
                  <a:gd name="T15" fmla="*/ 0 60000 65536"/>
                  <a:gd name="T16" fmla="*/ 0 60000 65536"/>
                  <a:gd name="T17" fmla="*/ 0 60000 65536"/>
                  <a:gd name="T18" fmla="*/ 0 w 36"/>
                  <a:gd name="T19" fmla="*/ 0 h 6"/>
                  <a:gd name="T20" fmla="*/ 36 w 36"/>
                  <a:gd name="T21" fmla="*/ 6 h 6"/>
                </a:gdLst>
                <a:ahLst/>
                <a:cxnLst>
                  <a:cxn ang="T12">
                    <a:pos x="T0" y="T1"/>
                  </a:cxn>
                  <a:cxn ang="T13">
                    <a:pos x="T2" y="T3"/>
                  </a:cxn>
                  <a:cxn ang="T14">
                    <a:pos x="T4" y="T5"/>
                  </a:cxn>
                  <a:cxn ang="T15">
                    <a:pos x="T6" y="T7"/>
                  </a:cxn>
                  <a:cxn ang="T16">
                    <a:pos x="T8" y="T9"/>
                  </a:cxn>
                  <a:cxn ang="T17">
                    <a:pos x="T10" y="T11"/>
                  </a:cxn>
                </a:cxnLst>
                <a:rect l="T18" t="T19" r="T20" b="T21"/>
                <a:pathLst>
                  <a:path w="36" h="6">
                    <a:moveTo>
                      <a:pt x="0" y="5"/>
                    </a:moveTo>
                    <a:lnTo>
                      <a:pt x="0" y="3"/>
                    </a:lnTo>
                    <a:lnTo>
                      <a:pt x="1" y="0"/>
                    </a:lnTo>
                    <a:lnTo>
                      <a:pt x="35" y="0"/>
                    </a:lnTo>
                    <a:lnTo>
                      <a:pt x="35" y="5"/>
                    </a:lnTo>
                    <a:lnTo>
                      <a:pt x="0" y="5"/>
                    </a:lnTo>
                  </a:path>
                </a:pathLst>
              </a:custGeom>
              <a:pattFill prst="pct50">
                <a:fgClr>
                  <a:schemeClr val="tx1"/>
                </a:fgClr>
                <a:bgClr>
                  <a:schemeClr val="bg1"/>
                </a:bgClr>
              </a:pattFill>
              <a:ln w="12700" cap="rnd">
                <a:noFill/>
                <a:round/>
                <a:headEnd/>
                <a:tailEnd/>
              </a:ln>
            </p:spPr>
            <p:txBody>
              <a:bodyPr/>
              <a:lstStyle/>
              <a:p>
                <a:endParaRPr lang="zh-CN" altLang="en-US"/>
              </a:p>
            </p:txBody>
          </p:sp>
        </p:grpSp>
        <p:grpSp>
          <p:nvGrpSpPr>
            <p:cNvPr id="39" name="Group 606"/>
            <p:cNvGrpSpPr>
              <a:grpSpLocks/>
            </p:cNvGrpSpPr>
            <p:nvPr/>
          </p:nvGrpSpPr>
          <p:grpSpPr bwMode="auto">
            <a:xfrm>
              <a:off x="8053111" y="4298159"/>
              <a:ext cx="509588" cy="179388"/>
              <a:chOff x="4270" y="2440"/>
              <a:chExt cx="321" cy="113"/>
            </a:xfrm>
          </p:grpSpPr>
          <p:sp>
            <p:nvSpPr>
              <p:cNvPr id="105" name="Freeform 607" descr="50%"/>
              <p:cNvSpPr>
                <a:spLocks/>
              </p:cNvSpPr>
              <p:nvPr/>
            </p:nvSpPr>
            <p:spPr bwMode="auto">
              <a:xfrm>
                <a:off x="4351" y="2513"/>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06" name="Freeform 608" descr="50%"/>
              <p:cNvSpPr>
                <a:spLocks/>
              </p:cNvSpPr>
              <p:nvPr/>
            </p:nvSpPr>
            <p:spPr bwMode="auto">
              <a:xfrm>
                <a:off x="4270" y="2440"/>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07" name="Group 609"/>
              <p:cNvGrpSpPr>
                <a:grpSpLocks/>
              </p:cNvGrpSpPr>
              <p:nvPr/>
            </p:nvGrpSpPr>
            <p:grpSpPr bwMode="auto">
              <a:xfrm>
                <a:off x="4297" y="2502"/>
                <a:ext cx="2" cy="3"/>
                <a:chOff x="4216" y="2686"/>
                <a:chExt cx="2" cy="3"/>
              </a:xfrm>
            </p:grpSpPr>
            <p:sp>
              <p:nvSpPr>
                <p:cNvPr id="118" name="Oval 610" descr="50%"/>
                <p:cNvSpPr>
                  <a:spLocks noChangeArrowheads="1"/>
                </p:cNvSpPr>
                <p:nvPr/>
              </p:nvSpPr>
              <p:spPr bwMode="auto">
                <a:xfrm>
                  <a:off x="4216" y="2686"/>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19" name="Arc 611" descr="50%"/>
                <p:cNvSpPr>
                  <a:spLocks/>
                </p:cNvSpPr>
                <p:nvPr/>
              </p:nvSpPr>
              <p:spPr bwMode="auto">
                <a:xfrm>
                  <a:off x="4217" y="268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08" name="Group 612"/>
              <p:cNvGrpSpPr>
                <a:grpSpLocks/>
              </p:cNvGrpSpPr>
              <p:nvPr/>
            </p:nvGrpSpPr>
            <p:grpSpPr bwMode="auto">
              <a:xfrm>
                <a:off x="4314" y="2514"/>
                <a:ext cx="23" cy="4"/>
                <a:chOff x="4233" y="2698"/>
                <a:chExt cx="23" cy="4"/>
              </a:xfrm>
            </p:grpSpPr>
            <p:sp>
              <p:nvSpPr>
                <p:cNvPr id="113" name="Arc 613" descr="50%"/>
                <p:cNvSpPr>
                  <a:spLocks/>
                </p:cNvSpPr>
                <p:nvPr/>
              </p:nvSpPr>
              <p:spPr bwMode="auto">
                <a:xfrm>
                  <a:off x="4237" y="269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14" name="Arc 614" descr="50%"/>
                <p:cNvSpPr>
                  <a:spLocks/>
                </p:cNvSpPr>
                <p:nvPr/>
              </p:nvSpPr>
              <p:spPr bwMode="auto">
                <a:xfrm>
                  <a:off x="4233" y="269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15" name="Arc 615" descr="50%"/>
                <p:cNvSpPr>
                  <a:spLocks/>
                </p:cNvSpPr>
                <p:nvPr/>
              </p:nvSpPr>
              <p:spPr bwMode="auto">
                <a:xfrm>
                  <a:off x="4240" y="269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16" name="Arc 616" descr="50%"/>
                <p:cNvSpPr>
                  <a:spLocks/>
                </p:cNvSpPr>
                <p:nvPr/>
              </p:nvSpPr>
              <p:spPr bwMode="auto">
                <a:xfrm>
                  <a:off x="4244" y="269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17" name="Arc 617" descr="50%"/>
                <p:cNvSpPr>
                  <a:spLocks/>
                </p:cNvSpPr>
                <p:nvPr/>
              </p:nvSpPr>
              <p:spPr bwMode="auto">
                <a:xfrm>
                  <a:off x="4250" y="2698"/>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09" name="Freeform 618" descr="50%"/>
              <p:cNvSpPr>
                <a:spLocks/>
              </p:cNvSpPr>
              <p:nvPr/>
            </p:nvSpPr>
            <p:spPr bwMode="auto">
              <a:xfrm>
                <a:off x="4270" y="2442"/>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10" name="Group 619"/>
              <p:cNvGrpSpPr>
                <a:grpSpLocks/>
              </p:cNvGrpSpPr>
              <p:nvPr/>
            </p:nvGrpSpPr>
            <p:grpSpPr bwMode="auto">
              <a:xfrm>
                <a:off x="4334" y="2516"/>
                <a:ext cx="47" cy="37"/>
                <a:chOff x="4253" y="2700"/>
                <a:chExt cx="47" cy="37"/>
              </a:xfrm>
            </p:grpSpPr>
            <p:sp>
              <p:nvSpPr>
                <p:cNvPr id="111" name="Freeform 620" descr="50%"/>
                <p:cNvSpPr>
                  <a:spLocks/>
                </p:cNvSpPr>
                <p:nvPr/>
              </p:nvSpPr>
              <p:spPr bwMode="auto">
                <a:xfrm>
                  <a:off x="4253" y="2706"/>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12" name="Freeform 621" descr="50%"/>
                <p:cNvSpPr>
                  <a:spLocks/>
                </p:cNvSpPr>
                <p:nvPr/>
              </p:nvSpPr>
              <p:spPr bwMode="auto">
                <a:xfrm>
                  <a:off x="4254" y="270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sp>
          <p:nvSpPr>
            <p:cNvPr id="40" name="Freeform 622" descr="50%"/>
            <p:cNvSpPr>
              <a:spLocks/>
            </p:cNvSpPr>
            <p:nvPr/>
          </p:nvSpPr>
          <p:spPr bwMode="auto">
            <a:xfrm>
              <a:off x="3244851" y="5307015"/>
              <a:ext cx="292100" cy="215900"/>
            </a:xfrm>
            <a:custGeom>
              <a:avLst/>
              <a:gdLst>
                <a:gd name="T0" fmla="*/ 0 w 184"/>
                <a:gd name="T1" fmla="*/ 0 h 136"/>
                <a:gd name="T2" fmla="*/ 7 w 184"/>
                <a:gd name="T3" fmla="*/ 14 h 136"/>
                <a:gd name="T4" fmla="*/ 16 w 184"/>
                <a:gd name="T5" fmla="*/ 28 h 136"/>
                <a:gd name="T6" fmla="*/ 27 w 184"/>
                <a:gd name="T7" fmla="*/ 43 h 136"/>
                <a:gd name="T8" fmla="*/ 38 w 184"/>
                <a:gd name="T9" fmla="*/ 55 h 136"/>
                <a:gd name="T10" fmla="*/ 52 w 184"/>
                <a:gd name="T11" fmla="*/ 70 h 136"/>
                <a:gd name="T12" fmla="*/ 66 w 184"/>
                <a:gd name="T13" fmla="*/ 85 h 136"/>
                <a:gd name="T14" fmla="*/ 77 w 184"/>
                <a:gd name="T15" fmla="*/ 96 h 136"/>
                <a:gd name="T16" fmla="*/ 90 w 184"/>
                <a:gd name="T17" fmla="*/ 106 h 136"/>
                <a:gd name="T18" fmla="*/ 103 w 184"/>
                <a:gd name="T19" fmla="*/ 114 h 136"/>
                <a:gd name="T20" fmla="*/ 117 w 184"/>
                <a:gd name="T21" fmla="*/ 121 h 136"/>
                <a:gd name="T22" fmla="*/ 131 w 184"/>
                <a:gd name="T23" fmla="*/ 127 h 136"/>
                <a:gd name="T24" fmla="*/ 146 w 184"/>
                <a:gd name="T25" fmla="*/ 132 h 136"/>
                <a:gd name="T26" fmla="*/ 162 w 184"/>
                <a:gd name="T27" fmla="*/ 135 h 136"/>
                <a:gd name="T28" fmla="*/ 176 w 184"/>
                <a:gd name="T29" fmla="*/ 135 h 136"/>
                <a:gd name="T30" fmla="*/ 183 w 184"/>
                <a:gd name="T31" fmla="*/ 134 h 136"/>
                <a:gd name="T32" fmla="*/ 174 w 184"/>
                <a:gd name="T33" fmla="*/ 125 h 136"/>
                <a:gd name="T34" fmla="*/ 164 w 184"/>
                <a:gd name="T35" fmla="*/ 113 h 136"/>
                <a:gd name="T36" fmla="*/ 154 w 184"/>
                <a:gd name="T37" fmla="*/ 101 h 136"/>
                <a:gd name="T38" fmla="*/ 144 w 184"/>
                <a:gd name="T39" fmla="*/ 87 h 136"/>
                <a:gd name="T40" fmla="*/ 135 w 184"/>
                <a:gd name="T41" fmla="*/ 73 h 136"/>
                <a:gd name="T42" fmla="*/ 128 w 184"/>
                <a:gd name="T43" fmla="*/ 60 h 136"/>
                <a:gd name="T44" fmla="*/ 124 w 184"/>
                <a:gd name="T45" fmla="*/ 48 h 136"/>
                <a:gd name="T46" fmla="*/ 119 w 184"/>
                <a:gd name="T47" fmla="*/ 28 h 136"/>
                <a:gd name="T48" fmla="*/ 119 w 184"/>
                <a:gd name="T49" fmla="*/ 13 h 136"/>
                <a:gd name="T50" fmla="*/ 119 w 184"/>
                <a:gd name="T51" fmla="*/ 2 h 136"/>
                <a:gd name="T52" fmla="*/ 0 w 184"/>
                <a:gd name="T53" fmla="*/ 0 h 1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84"/>
                <a:gd name="T82" fmla="*/ 0 h 136"/>
                <a:gd name="T83" fmla="*/ 184 w 184"/>
                <a:gd name="T84" fmla="*/ 136 h 1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84" h="136">
                  <a:moveTo>
                    <a:pt x="0" y="0"/>
                  </a:moveTo>
                  <a:lnTo>
                    <a:pt x="7" y="14"/>
                  </a:lnTo>
                  <a:lnTo>
                    <a:pt x="16" y="28"/>
                  </a:lnTo>
                  <a:lnTo>
                    <a:pt x="27" y="43"/>
                  </a:lnTo>
                  <a:lnTo>
                    <a:pt x="38" y="55"/>
                  </a:lnTo>
                  <a:lnTo>
                    <a:pt x="52" y="70"/>
                  </a:lnTo>
                  <a:lnTo>
                    <a:pt x="66" y="85"/>
                  </a:lnTo>
                  <a:lnTo>
                    <a:pt x="77" y="96"/>
                  </a:lnTo>
                  <a:lnTo>
                    <a:pt x="90" y="106"/>
                  </a:lnTo>
                  <a:lnTo>
                    <a:pt x="103" y="114"/>
                  </a:lnTo>
                  <a:lnTo>
                    <a:pt x="117" y="121"/>
                  </a:lnTo>
                  <a:lnTo>
                    <a:pt x="131" y="127"/>
                  </a:lnTo>
                  <a:lnTo>
                    <a:pt x="146" y="132"/>
                  </a:lnTo>
                  <a:lnTo>
                    <a:pt x="162" y="135"/>
                  </a:lnTo>
                  <a:lnTo>
                    <a:pt x="176" y="135"/>
                  </a:lnTo>
                  <a:lnTo>
                    <a:pt x="183" y="134"/>
                  </a:lnTo>
                  <a:lnTo>
                    <a:pt x="174" y="125"/>
                  </a:lnTo>
                  <a:lnTo>
                    <a:pt x="164" y="113"/>
                  </a:lnTo>
                  <a:lnTo>
                    <a:pt x="154" y="101"/>
                  </a:lnTo>
                  <a:lnTo>
                    <a:pt x="144" y="87"/>
                  </a:lnTo>
                  <a:lnTo>
                    <a:pt x="135" y="73"/>
                  </a:lnTo>
                  <a:lnTo>
                    <a:pt x="128" y="60"/>
                  </a:lnTo>
                  <a:lnTo>
                    <a:pt x="124" y="48"/>
                  </a:lnTo>
                  <a:lnTo>
                    <a:pt x="119" y="28"/>
                  </a:lnTo>
                  <a:lnTo>
                    <a:pt x="119" y="13"/>
                  </a:lnTo>
                  <a:lnTo>
                    <a:pt x="119" y="2"/>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41" name="Freeform 623" descr="50%"/>
            <p:cNvSpPr>
              <a:spLocks/>
            </p:cNvSpPr>
            <p:nvPr/>
          </p:nvSpPr>
          <p:spPr bwMode="auto">
            <a:xfrm>
              <a:off x="2616201" y="4781552"/>
              <a:ext cx="2487613" cy="698500"/>
            </a:xfrm>
            <a:custGeom>
              <a:avLst/>
              <a:gdLst>
                <a:gd name="T0" fmla="*/ 17 w 1567"/>
                <a:gd name="T1" fmla="*/ 261 h 440"/>
                <a:gd name="T2" fmla="*/ 64 w 1567"/>
                <a:gd name="T3" fmla="*/ 244 h 440"/>
                <a:gd name="T4" fmla="*/ 137 w 1567"/>
                <a:gd name="T5" fmla="*/ 222 h 440"/>
                <a:gd name="T6" fmla="*/ 214 w 1567"/>
                <a:gd name="T7" fmla="*/ 207 h 440"/>
                <a:gd name="T8" fmla="*/ 289 w 1567"/>
                <a:gd name="T9" fmla="*/ 193 h 440"/>
                <a:gd name="T10" fmla="*/ 367 w 1567"/>
                <a:gd name="T11" fmla="*/ 179 h 440"/>
                <a:gd name="T12" fmla="*/ 431 w 1567"/>
                <a:gd name="T13" fmla="*/ 167 h 440"/>
                <a:gd name="T14" fmla="*/ 468 w 1567"/>
                <a:gd name="T15" fmla="*/ 147 h 440"/>
                <a:gd name="T16" fmla="*/ 504 w 1567"/>
                <a:gd name="T17" fmla="*/ 112 h 440"/>
                <a:gd name="T18" fmla="*/ 558 w 1567"/>
                <a:gd name="T19" fmla="*/ 62 h 440"/>
                <a:gd name="T20" fmla="*/ 613 w 1567"/>
                <a:gd name="T21" fmla="*/ 16 h 440"/>
                <a:gd name="T22" fmla="*/ 652 w 1567"/>
                <a:gd name="T23" fmla="*/ 53 h 440"/>
                <a:gd name="T24" fmla="*/ 674 w 1567"/>
                <a:gd name="T25" fmla="*/ 131 h 440"/>
                <a:gd name="T26" fmla="*/ 688 w 1567"/>
                <a:gd name="T27" fmla="*/ 161 h 440"/>
                <a:gd name="T28" fmla="*/ 778 w 1567"/>
                <a:gd name="T29" fmla="*/ 176 h 440"/>
                <a:gd name="T30" fmla="*/ 870 w 1567"/>
                <a:gd name="T31" fmla="*/ 192 h 440"/>
                <a:gd name="T32" fmla="*/ 938 w 1567"/>
                <a:gd name="T33" fmla="*/ 192 h 440"/>
                <a:gd name="T34" fmla="*/ 1011 w 1567"/>
                <a:gd name="T35" fmla="*/ 178 h 440"/>
                <a:gd name="T36" fmla="*/ 1067 w 1567"/>
                <a:gd name="T37" fmla="*/ 215 h 440"/>
                <a:gd name="T38" fmla="*/ 1122 w 1567"/>
                <a:gd name="T39" fmla="*/ 230 h 440"/>
                <a:gd name="T40" fmla="*/ 1191 w 1567"/>
                <a:gd name="T41" fmla="*/ 229 h 440"/>
                <a:gd name="T42" fmla="*/ 1265 w 1567"/>
                <a:gd name="T43" fmla="*/ 203 h 440"/>
                <a:gd name="T44" fmla="*/ 1346 w 1567"/>
                <a:gd name="T45" fmla="*/ 138 h 440"/>
                <a:gd name="T46" fmla="*/ 1441 w 1567"/>
                <a:gd name="T47" fmla="*/ 63 h 440"/>
                <a:gd name="T48" fmla="*/ 1536 w 1567"/>
                <a:gd name="T49" fmla="*/ 33 h 440"/>
                <a:gd name="T50" fmla="*/ 1540 w 1567"/>
                <a:gd name="T51" fmla="*/ 59 h 440"/>
                <a:gd name="T52" fmla="*/ 1494 w 1567"/>
                <a:gd name="T53" fmla="*/ 112 h 440"/>
                <a:gd name="T54" fmla="*/ 1441 w 1567"/>
                <a:gd name="T55" fmla="*/ 165 h 440"/>
                <a:gd name="T56" fmla="*/ 1407 w 1567"/>
                <a:gd name="T57" fmla="*/ 218 h 440"/>
                <a:gd name="T58" fmla="*/ 1407 w 1567"/>
                <a:gd name="T59" fmla="*/ 273 h 440"/>
                <a:gd name="T60" fmla="*/ 1444 w 1567"/>
                <a:gd name="T61" fmla="*/ 329 h 440"/>
                <a:gd name="T62" fmla="*/ 1492 w 1567"/>
                <a:gd name="T63" fmla="*/ 371 h 440"/>
                <a:gd name="T64" fmla="*/ 1534 w 1567"/>
                <a:gd name="T65" fmla="*/ 405 h 440"/>
                <a:gd name="T66" fmla="*/ 1536 w 1567"/>
                <a:gd name="T67" fmla="*/ 423 h 440"/>
                <a:gd name="T68" fmla="*/ 1477 w 1567"/>
                <a:gd name="T69" fmla="*/ 421 h 440"/>
                <a:gd name="T70" fmla="*/ 1424 w 1567"/>
                <a:gd name="T71" fmla="*/ 408 h 440"/>
                <a:gd name="T72" fmla="*/ 1375 w 1567"/>
                <a:gd name="T73" fmla="*/ 384 h 440"/>
                <a:gd name="T74" fmla="*/ 1292 w 1567"/>
                <a:gd name="T75" fmla="*/ 335 h 440"/>
                <a:gd name="T76" fmla="*/ 1191 w 1567"/>
                <a:gd name="T77" fmla="*/ 327 h 440"/>
                <a:gd name="T78" fmla="*/ 1069 w 1567"/>
                <a:gd name="T79" fmla="*/ 340 h 440"/>
                <a:gd name="T80" fmla="*/ 992 w 1567"/>
                <a:gd name="T81" fmla="*/ 369 h 440"/>
                <a:gd name="T82" fmla="*/ 966 w 1567"/>
                <a:gd name="T83" fmla="*/ 404 h 440"/>
                <a:gd name="T84" fmla="*/ 857 w 1567"/>
                <a:gd name="T85" fmla="*/ 400 h 440"/>
                <a:gd name="T86" fmla="*/ 765 w 1567"/>
                <a:gd name="T87" fmla="*/ 428 h 440"/>
                <a:gd name="T88" fmla="*/ 424 w 1567"/>
                <a:gd name="T89" fmla="*/ 439 h 440"/>
                <a:gd name="T90" fmla="*/ 228 w 1567"/>
                <a:gd name="T91" fmla="*/ 420 h 440"/>
                <a:gd name="T92" fmla="*/ 56 w 1567"/>
                <a:gd name="T93" fmla="*/ 365 h 440"/>
                <a:gd name="T94" fmla="*/ 56 w 1567"/>
                <a:gd name="T95" fmla="*/ 337 h 440"/>
                <a:gd name="T96" fmla="*/ 18 w 1567"/>
                <a:gd name="T97" fmla="*/ 303 h 440"/>
                <a:gd name="T98" fmla="*/ 3 w 1567"/>
                <a:gd name="T99" fmla="*/ 280 h 44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67"/>
                <a:gd name="T151" fmla="*/ 0 h 440"/>
                <a:gd name="T152" fmla="*/ 1567 w 1567"/>
                <a:gd name="T153" fmla="*/ 440 h 44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67" h="440">
                  <a:moveTo>
                    <a:pt x="0" y="272"/>
                  </a:moveTo>
                  <a:lnTo>
                    <a:pt x="5" y="268"/>
                  </a:lnTo>
                  <a:lnTo>
                    <a:pt x="17" y="261"/>
                  </a:lnTo>
                  <a:lnTo>
                    <a:pt x="35" y="254"/>
                  </a:lnTo>
                  <a:lnTo>
                    <a:pt x="49" y="250"/>
                  </a:lnTo>
                  <a:lnTo>
                    <a:pt x="64" y="244"/>
                  </a:lnTo>
                  <a:lnTo>
                    <a:pt x="89" y="236"/>
                  </a:lnTo>
                  <a:lnTo>
                    <a:pt x="114" y="229"/>
                  </a:lnTo>
                  <a:lnTo>
                    <a:pt x="137" y="222"/>
                  </a:lnTo>
                  <a:lnTo>
                    <a:pt x="161" y="217"/>
                  </a:lnTo>
                  <a:lnTo>
                    <a:pt x="186" y="212"/>
                  </a:lnTo>
                  <a:lnTo>
                    <a:pt x="214" y="207"/>
                  </a:lnTo>
                  <a:lnTo>
                    <a:pt x="241" y="202"/>
                  </a:lnTo>
                  <a:lnTo>
                    <a:pt x="265" y="197"/>
                  </a:lnTo>
                  <a:lnTo>
                    <a:pt x="289" y="193"/>
                  </a:lnTo>
                  <a:lnTo>
                    <a:pt x="311" y="189"/>
                  </a:lnTo>
                  <a:lnTo>
                    <a:pt x="342" y="183"/>
                  </a:lnTo>
                  <a:lnTo>
                    <a:pt x="367" y="179"/>
                  </a:lnTo>
                  <a:lnTo>
                    <a:pt x="391" y="175"/>
                  </a:lnTo>
                  <a:lnTo>
                    <a:pt x="412" y="172"/>
                  </a:lnTo>
                  <a:lnTo>
                    <a:pt x="431" y="167"/>
                  </a:lnTo>
                  <a:lnTo>
                    <a:pt x="446" y="161"/>
                  </a:lnTo>
                  <a:lnTo>
                    <a:pt x="457" y="155"/>
                  </a:lnTo>
                  <a:lnTo>
                    <a:pt x="468" y="147"/>
                  </a:lnTo>
                  <a:lnTo>
                    <a:pt x="478" y="138"/>
                  </a:lnTo>
                  <a:lnTo>
                    <a:pt x="490" y="126"/>
                  </a:lnTo>
                  <a:lnTo>
                    <a:pt x="504" y="112"/>
                  </a:lnTo>
                  <a:lnTo>
                    <a:pt x="522" y="95"/>
                  </a:lnTo>
                  <a:lnTo>
                    <a:pt x="539" y="78"/>
                  </a:lnTo>
                  <a:lnTo>
                    <a:pt x="558" y="62"/>
                  </a:lnTo>
                  <a:lnTo>
                    <a:pt x="574" y="45"/>
                  </a:lnTo>
                  <a:lnTo>
                    <a:pt x="593" y="31"/>
                  </a:lnTo>
                  <a:lnTo>
                    <a:pt x="613" y="16"/>
                  </a:lnTo>
                  <a:lnTo>
                    <a:pt x="636" y="0"/>
                  </a:lnTo>
                  <a:lnTo>
                    <a:pt x="643" y="28"/>
                  </a:lnTo>
                  <a:lnTo>
                    <a:pt x="652" y="53"/>
                  </a:lnTo>
                  <a:lnTo>
                    <a:pt x="661" y="80"/>
                  </a:lnTo>
                  <a:lnTo>
                    <a:pt x="669" y="108"/>
                  </a:lnTo>
                  <a:lnTo>
                    <a:pt x="674" y="131"/>
                  </a:lnTo>
                  <a:lnTo>
                    <a:pt x="673" y="145"/>
                  </a:lnTo>
                  <a:lnTo>
                    <a:pt x="663" y="157"/>
                  </a:lnTo>
                  <a:lnTo>
                    <a:pt x="688" y="161"/>
                  </a:lnTo>
                  <a:lnTo>
                    <a:pt x="713" y="165"/>
                  </a:lnTo>
                  <a:lnTo>
                    <a:pt x="744" y="171"/>
                  </a:lnTo>
                  <a:lnTo>
                    <a:pt x="778" y="176"/>
                  </a:lnTo>
                  <a:lnTo>
                    <a:pt x="813" y="183"/>
                  </a:lnTo>
                  <a:lnTo>
                    <a:pt x="841" y="188"/>
                  </a:lnTo>
                  <a:lnTo>
                    <a:pt x="870" y="192"/>
                  </a:lnTo>
                  <a:lnTo>
                    <a:pt x="896" y="195"/>
                  </a:lnTo>
                  <a:lnTo>
                    <a:pt x="920" y="197"/>
                  </a:lnTo>
                  <a:lnTo>
                    <a:pt x="938" y="192"/>
                  </a:lnTo>
                  <a:lnTo>
                    <a:pt x="955" y="183"/>
                  </a:lnTo>
                  <a:lnTo>
                    <a:pt x="972" y="172"/>
                  </a:lnTo>
                  <a:lnTo>
                    <a:pt x="1011" y="178"/>
                  </a:lnTo>
                  <a:lnTo>
                    <a:pt x="1053" y="188"/>
                  </a:lnTo>
                  <a:lnTo>
                    <a:pt x="1089" y="194"/>
                  </a:lnTo>
                  <a:lnTo>
                    <a:pt x="1067" y="215"/>
                  </a:lnTo>
                  <a:lnTo>
                    <a:pt x="1080" y="219"/>
                  </a:lnTo>
                  <a:lnTo>
                    <a:pt x="1100" y="225"/>
                  </a:lnTo>
                  <a:lnTo>
                    <a:pt x="1122" y="230"/>
                  </a:lnTo>
                  <a:lnTo>
                    <a:pt x="1146" y="234"/>
                  </a:lnTo>
                  <a:lnTo>
                    <a:pt x="1168" y="231"/>
                  </a:lnTo>
                  <a:lnTo>
                    <a:pt x="1191" y="229"/>
                  </a:lnTo>
                  <a:lnTo>
                    <a:pt x="1216" y="225"/>
                  </a:lnTo>
                  <a:lnTo>
                    <a:pt x="1242" y="217"/>
                  </a:lnTo>
                  <a:lnTo>
                    <a:pt x="1265" y="203"/>
                  </a:lnTo>
                  <a:lnTo>
                    <a:pt x="1295" y="183"/>
                  </a:lnTo>
                  <a:lnTo>
                    <a:pt x="1317" y="165"/>
                  </a:lnTo>
                  <a:lnTo>
                    <a:pt x="1346" y="138"/>
                  </a:lnTo>
                  <a:lnTo>
                    <a:pt x="1376" y="108"/>
                  </a:lnTo>
                  <a:lnTo>
                    <a:pt x="1411" y="82"/>
                  </a:lnTo>
                  <a:lnTo>
                    <a:pt x="1441" y="63"/>
                  </a:lnTo>
                  <a:lnTo>
                    <a:pt x="1471" y="48"/>
                  </a:lnTo>
                  <a:lnTo>
                    <a:pt x="1500" y="38"/>
                  </a:lnTo>
                  <a:lnTo>
                    <a:pt x="1536" y="33"/>
                  </a:lnTo>
                  <a:lnTo>
                    <a:pt x="1566" y="35"/>
                  </a:lnTo>
                  <a:lnTo>
                    <a:pt x="1550" y="48"/>
                  </a:lnTo>
                  <a:lnTo>
                    <a:pt x="1540" y="59"/>
                  </a:lnTo>
                  <a:lnTo>
                    <a:pt x="1534" y="68"/>
                  </a:lnTo>
                  <a:lnTo>
                    <a:pt x="1511" y="98"/>
                  </a:lnTo>
                  <a:lnTo>
                    <a:pt x="1494" y="112"/>
                  </a:lnTo>
                  <a:lnTo>
                    <a:pt x="1474" y="128"/>
                  </a:lnTo>
                  <a:lnTo>
                    <a:pt x="1456" y="147"/>
                  </a:lnTo>
                  <a:lnTo>
                    <a:pt x="1441" y="165"/>
                  </a:lnTo>
                  <a:lnTo>
                    <a:pt x="1428" y="183"/>
                  </a:lnTo>
                  <a:lnTo>
                    <a:pt x="1416" y="202"/>
                  </a:lnTo>
                  <a:lnTo>
                    <a:pt x="1407" y="218"/>
                  </a:lnTo>
                  <a:lnTo>
                    <a:pt x="1401" y="235"/>
                  </a:lnTo>
                  <a:lnTo>
                    <a:pt x="1399" y="254"/>
                  </a:lnTo>
                  <a:lnTo>
                    <a:pt x="1407" y="273"/>
                  </a:lnTo>
                  <a:lnTo>
                    <a:pt x="1416" y="294"/>
                  </a:lnTo>
                  <a:lnTo>
                    <a:pt x="1429" y="311"/>
                  </a:lnTo>
                  <a:lnTo>
                    <a:pt x="1444" y="329"/>
                  </a:lnTo>
                  <a:lnTo>
                    <a:pt x="1459" y="343"/>
                  </a:lnTo>
                  <a:lnTo>
                    <a:pt x="1475" y="356"/>
                  </a:lnTo>
                  <a:lnTo>
                    <a:pt x="1492" y="371"/>
                  </a:lnTo>
                  <a:lnTo>
                    <a:pt x="1511" y="387"/>
                  </a:lnTo>
                  <a:lnTo>
                    <a:pt x="1522" y="397"/>
                  </a:lnTo>
                  <a:lnTo>
                    <a:pt x="1534" y="405"/>
                  </a:lnTo>
                  <a:lnTo>
                    <a:pt x="1546" y="413"/>
                  </a:lnTo>
                  <a:lnTo>
                    <a:pt x="1554" y="422"/>
                  </a:lnTo>
                  <a:lnTo>
                    <a:pt x="1536" y="423"/>
                  </a:lnTo>
                  <a:lnTo>
                    <a:pt x="1514" y="423"/>
                  </a:lnTo>
                  <a:lnTo>
                    <a:pt x="1494" y="423"/>
                  </a:lnTo>
                  <a:lnTo>
                    <a:pt x="1477" y="421"/>
                  </a:lnTo>
                  <a:lnTo>
                    <a:pt x="1455" y="419"/>
                  </a:lnTo>
                  <a:lnTo>
                    <a:pt x="1439" y="414"/>
                  </a:lnTo>
                  <a:lnTo>
                    <a:pt x="1424" y="408"/>
                  </a:lnTo>
                  <a:lnTo>
                    <a:pt x="1408" y="401"/>
                  </a:lnTo>
                  <a:lnTo>
                    <a:pt x="1391" y="393"/>
                  </a:lnTo>
                  <a:lnTo>
                    <a:pt x="1375" y="384"/>
                  </a:lnTo>
                  <a:lnTo>
                    <a:pt x="1344" y="363"/>
                  </a:lnTo>
                  <a:lnTo>
                    <a:pt x="1322" y="350"/>
                  </a:lnTo>
                  <a:lnTo>
                    <a:pt x="1292" y="335"/>
                  </a:lnTo>
                  <a:lnTo>
                    <a:pt x="1263" y="330"/>
                  </a:lnTo>
                  <a:lnTo>
                    <a:pt x="1232" y="331"/>
                  </a:lnTo>
                  <a:lnTo>
                    <a:pt x="1191" y="327"/>
                  </a:lnTo>
                  <a:lnTo>
                    <a:pt x="1154" y="331"/>
                  </a:lnTo>
                  <a:lnTo>
                    <a:pt x="1112" y="333"/>
                  </a:lnTo>
                  <a:lnTo>
                    <a:pt x="1069" y="340"/>
                  </a:lnTo>
                  <a:lnTo>
                    <a:pt x="1024" y="350"/>
                  </a:lnTo>
                  <a:lnTo>
                    <a:pt x="997" y="360"/>
                  </a:lnTo>
                  <a:lnTo>
                    <a:pt x="992" y="369"/>
                  </a:lnTo>
                  <a:lnTo>
                    <a:pt x="997" y="378"/>
                  </a:lnTo>
                  <a:lnTo>
                    <a:pt x="1019" y="391"/>
                  </a:lnTo>
                  <a:lnTo>
                    <a:pt x="966" y="404"/>
                  </a:lnTo>
                  <a:lnTo>
                    <a:pt x="893" y="422"/>
                  </a:lnTo>
                  <a:lnTo>
                    <a:pt x="877" y="409"/>
                  </a:lnTo>
                  <a:lnTo>
                    <a:pt x="857" y="400"/>
                  </a:lnTo>
                  <a:lnTo>
                    <a:pt x="837" y="395"/>
                  </a:lnTo>
                  <a:lnTo>
                    <a:pt x="806" y="394"/>
                  </a:lnTo>
                  <a:lnTo>
                    <a:pt x="765" y="428"/>
                  </a:lnTo>
                  <a:lnTo>
                    <a:pt x="731" y="403"/>
                  </a:lnTo>
                  <a:lnTo>
                    <a:pt x="475" y="437"/>
                  </a:lnTo>
                  <a:lnTo>
                    <a:pt x="424" y="439"/>
                  </a:lnTo>
                  <a:lnTo>
                    <a:pt x="376" y="436"/>
                  </a:lnTo>
                  <a:lnTo>
                    <a:pt x="327" y="432"/>
                  </a:lnTo>
                  <a:lnTo>
                    <a:pt x="228" y="420"/>
                  </a:lnTo>
                  <a:lnTo>
                    <a:pt x="139" y="399"/>
                  </a:lnTo>
                  <a:lnTo>
                    <a:pt x="90" y="382"/>
                  </a:lnTo>
                  <a:lnTo>
                    <a:pt x="56" y="365"/>
                  </a:lnTo>
                  <a:lnTo>
                    <a:pt x="92" y="359"/>
                  </a:lnTo>
                  <a:lnTo>
                    <a:pt x="70" y="346"/>
                  </a:lnTo>
                  <a:lnTo>
                    <a:pt x="56" y="337"/>
                  </a:lnTo>
                  <a:lnTo>
                    <a:pt x="31" y="317"/>
                  </a:lnTo>
                  <a:lnTo>
                    <a:pt x="25" y="311"/>
                  </a:lnTo>
                  <a:lnTo>
                    <a:pt x="18" y="303"/>
                  </a:lnTo>
                  <a:lnTo>
                    <a:pt x="13" y="297"/>
                  </a:lnTo>
                  <a:lnTo>
                    <a:pt x="8" y="287"/>
                  </a:lnTo>
                  <a:lnTo>
                    <a:pt x="3" y="280"/>
                  </a:lnTo>
                  <a:lnTo>
                    <a:pt x="0" y="272"/>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42" name="Group 624"/>
            <p:cNvGrpSpPr>
              <a:grpSpLocks/>
            </p:cNvGrpSpPr>
            <p:nvPr/>
          </p:nvGrpSpPr>
          <p:grpSpPr bwMode="auto">
            <a:xfrm>
              <a:off x="2832101" y="5233990"/>
              <a:ext cx="52388" cy="47625"/>
              <a:chOff x="1022" y="3187"/>
              <a:chExt cx="33" cy="30"/>
            </a:xfrm>
          </p:grpSpPr>
          <p:sp>
            <p:nvSpPr>
              <p:cNvPr id="103" name="Oval 625" descr="50%"/>
              <p:cNvSpPr>
                <a:spLocks noChangeArrowheads="1"/>
              </p:cNvSpPr>
              <p:nvPr/>
            </p:nvSpPr>
            <p:spPr bwMode="auto">
              <a:xfrm>
                <a:off x="1022" y="3187"/>
                <a:ext cx="33" cy="30"/>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04" name="Arc 626" descr="50%"/>
              <p:cNvSpPr>
                <a:spLocks/>
              </p:cNvSpPr>
              <p:nvPr/>
            </p:nvSpPr>
            <p:spPr bwMode="auto">
              <a:xfrm>
                <a:off x="1028" y="3191"/>
                <a:ext cx="25" cy="23"/>
              </a:xfrm>
              <a:custGeom>
                <a:avLst/>
                <a:gdLst>
                  <a:gd name="T0" fmla="*/ 0 w 43200"/>
                  <a:gd name="T1" fmla="*/ 0 h 42650"/>
                  <a:gd name="T2" fmla="*/ 0 w 43200"/>
                  <a:gd name="T3" fmla="*/ 0 h 42650"/>
                  <a:gd name="T4" fmla="*/ 0 w 43200"/>
                  <a:gd name="T5" fmla="*/ 0 h 42650"/>
                  <a:gd name="T6" fmla="*/ 0 60000 65536"/>
                  <a:gd name="T7" fmla="*/ 0 60000 65536"/>
                  <a:gd name="T8" fmla="*/ 0 60000 65536"/>
                  <a:gd name="T9" fmla="*/ 0 w 43200"/>
                  <a:gd name="T10" fmla="*/ 0 h 42650"/>
                  <a:gd name="T11" fmla="*/ 43200 w 43200"/>
                  <a:gd name="T12" fmla="*/ 42650 h 42650"/>
                </a:gdLst>
                <a:ahLst/>
                <a:cxnLst>
                  <a:cxn ang="T6">
                    <a:pos x="T0" y="T1"/>
                  </a:cxn>
                  <a:cxn ang="T7">
                    <a:pos x="T2" y="T3"/>
                  </a:cxn>
                  <a:cxn ang="T8">
                    <a:pos x="T4" y="T5"/>
                  </a:cxn>
                </a:cxnLst>
                <a:rect l="T9" t="T10" r="T11" b="T12"/>
                <a:pathLst>
                  <a:path w="43200" h="42650" fill="none" extrusionOk="0">
                    <a:moveTo>
                      <a:pt x="35273" y="4329"/>
                    </a:moveTo>
                    <a:cubicBezTo>
                      <a:pt x="40290" y="8431"/>
                      <a:pt x="43200" y="14569"/>
                      <a:pt x="43200" y="21050"/>
                    </a:cubicBezTo>
                    <a:cubicBezTo>
                      <a:pt x="43200" y="32979"/>
                      <a:pt x="33529" y="42650"/>
                      <a:pt x="21600" y="42650"/>
                    </a:cubicBezTo>
                    <a:cubicBezTo>
                      <a:pt x="9670" y="42650"/>
                      <a:pt x="0" y="32979"/>
                      <a:pt x="0" y="21050"/>
                    </a:cubicBezTo>
                    <a:cubicBezTo>
                      <a:pt x="-1" y="10986"/>
                      <a:pt x="6950" y="2255"/>
                      <a:pt x="16757" y="-1"/>
                    </a:cubicBezTo>
                  </a:path>
                  <a:path w="43200" h="42650" stroke="0" extrusionOk="0">
                    <a:moveTo>
                      <a:pt x="35273" y="4329"/>
                    </a:moveTo>
                    <a:cubicBezTo>
                      <a:pt x="40290" y="8431"/>
                      <a:pt x="43200" y="14569"/>
                      <a:pt x="43200" y="21050"/>
                    </a:cubicBezTo>
                    <a:cubicBezTo>
                      <a:pt x="43200" y="32979"/>
                      <a:pt x="33529" y="42650"/>
                      <a:pt x="21600" y="42650"/>
                    </a:cubicBezTo>
                    <a:cubicBezTo>
                      <a:pt x="9670" y="42650"/>
                      <a:pt x="0" y="32979"/>
                      <a:pt x="0" y="21050"/>
                    </a:cubicBezTo>
                    <a:cubicBezTo>
                      <a:pt x="-1" y="10986"/>
                      <a:pt x="6950" y="2255"/>
                      <a:pt x="16757" y="-1"/>
                    </a:cubicBezTo>
                    <a:lnTo>
                      <a:pt x="21600" y="2105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43" name="Group 627"/>
            <p:cNvGrpSpPr>
              <a:grpSpLocks/>
            </p:cNvGrpSpPr>
            <p:nvPr/>
          </p:nvGrpSpPr>
          <p:grpSpPr bwMode="auto">
            <a:xfrm>
              <a:off x="2981326" y="5289552"/>
              <a:ext cx="157163" cy="114300"/>
              <a:chOff x="1116" y="3222"/>
              <a:chExt cx="99" cy="72"/>
            </a:xfrm>
          </p:grpSpPr>
          <p:sp>
            <p:nvSpPr>
              <p:cNvPr id="98" name="Arc 628" descr="50%"/>
              <p:cNvSpPr>
                <a:spLocks/>
              </p:cNvSpPr>
              <p:nvPr/>
            </p:nvSpPr>
            <p:spPr bwMode="auto">
              <a:xfrm>
                <a:off x="1137" y="3222"/>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99" name="Arc 629" descr="50%"/>
              <p:cNvSpPr>
                <a:spLocks/>
              </p:cNvSpPr>
              <p:nvPr/>
            </p:nvSpPr>
            <p:spPr bwMode="auto">
              <a:xfrm>
                <a:off x="1116" y="3222"/>
                <a:ext cx="14" cy="72"/>
              </a:xfrm>
              <a:custGeom>
                <a:avLst/>
                <a:gdLst>
                  <a:gd name="T0" fmla="*/ 0 w 27434"/>
                  <a:gd name="T1" fmla="*/ 0 h 43200"/>
                  <a:gd name="T2" fmla="*/ 0 w 27434"/>
                  <a:gd name="T3" fmla="*/ 0 h 43200"/>
                  <a:gd name="T4" fmla="*/ 0 w 27434"/>
                  <a:gd name="T5" fmla="*/ 0 h 43200"/>
                  <a:gd name="T6" fmla="*/ 0 60000 65536"/>
                  <a:gd name="T7" fmla="*/ 0 60000 65536"/>
                  <a:gd name="T8" fmla="*/ 0 60000 65536"/>
                  <a:gd name="T9" fmla="*/ 0 w 27434"/>
                  <a:gd name="T10" fmla="*/ 0 h 43200"/>
                  <a:gd name="T11" fmla="*/ 27434 w 27434"/>
                  <a:gd name="T12" fmla="*/ 43200 h 43200"/>
                </a:gdLst>
                <a:ahLst/>
                <a:cxnLst>
                  <a:cxn ang="T6">
                    <a:pos x="T0" y="T1"/>
                  </a:cxn>
                  <a:cxn ang="T7">
                    <a:pos x="T2" y="T3"/>
                  </a:cxn>
                  <a:cxn ang="T8">
                    <a:pos x="T4" y="T5"/>
                  </a:cxn>
                </a:cxnLst>
                <a:rect l="T9" t="T10" r="T11" b="T12"/>
                <a:pathLst>
                  <a:path w="27434" h="43200" fill="none" extrusionOk="0">
                    <a:moveTo>
                      <a:pt x="3877" y="88"/>
                    </a:moveTo>
                    <a:cubicBezTo>
                      <a:pt x="4528" y="29"/>
                      <a:pt x="5180" y="-1"/>
                      <a:pt x="5834" y="0"/>
                    </a:cubicBezTo>
                    <a:cubicBezTo>
                      <a:pt x="17763" y="0"/>
                      <a:pt x="27434" y="9670"/>
                      <a:pt x="27434" y="21600"/>
                    </a:cubicBezTo>
                    <a:cubicBezTo>
                      <a:pt x="27434" y="33529"/>
                      <a:pt x="17763" y="43200"/>
                      <a:pt x="5834" y="43200"/>
                    </a:cubicBezTo>
                    <a:cubicBezTo>
                      <a:pt x="3861" y="43200"/>
                      <a:pt x="1898" y="42929"/>
                      <a:pt x="-1" y="42397"/>
                    </a:cubicBezTo>
                  </a:path>
                  <a:path w="27434" h="43200" stroke="0" extrusionOk="0">
                    <a:moveTo>
                      <a:pt x="3877" y="88"/>
                    </a:moveTo>
                    <a:cubicBezTo>
                      <a:pt x="4528" y="29"/>
                      <a:pt x="5180" y="-1"/>
                      <a:pt x="5834" y="0"/>
                    </a:cubicBezTo>
                    <a:cubicBezTo>
                      <a:pt x="17763" y="0"/>
                      <a:pt x="27434" y="9670"/>
                      <a:pt x="27434" y="21600"/>
                    </a:cubicBezTo>
                    <a:cubicBezTo>
                      <a:pt x="27434" y="33529"/>
                      <a:pt x="17763" y="43200"/>
                      <a:pt x="5834" y="43200"/>
                    </a:cubicBezTo>
                    <a:cubicBezTo>
                      <a:pt x="3861" y="43200"/>
                      <a:pt x="1898" y="42929"/>
                      <a:pt x="-1" y="42397"/>
                    </a:cubicBezTo>
                    <a:lnTo>
                      <a:pt x="5834"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00" name="Arc 630" descr="50%"/>
              <p:cNvSpPr>
                <a:spLocks/>
              </p:cNvSpPr>
              <p:nvPr/>
            </p:nvSpPr>
            <p:spPr bwMode="auto">
              <a:xfrm>
                <a:off x="1158" y="3222"/>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01" name="Arc 631" descr="50%"/>
              <p:cNvSpPr>
                <a:spLocks/>
              </p:cNvSpPr>
              <p:nvPr/>
            </p:nvSpPr>
            <p:spPr bwMode="auto">
              <a:xfrm>
                <a:off x="1179" y="3222"/>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02" name="Arc 632" descr="50%"/>
              <p:cNvSpPr>
                <a:spLocks/>
              </p:cNvSpPr>
              <p:nvPr/>
            </p:nvSpPr>
            <p:spPr bwMode="auto">
              <a:xfrm>
                <a:off x="1202" y="3222"/>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44" name="Freeform 633" descr="50%"/>
            <p:cNvSpPr>
              <a:spLocks/>
            </p:cNvSpPr>
            <p:nvPr/>
          </p:nvSpPr>
          <p:spPr bwMode="auto">
            <a:xfrm>
              <a:off x="2622551" y="4789490"/>
              <a:ext cx="2465388" cy="463550"/>
            </a:xfrm>
            <a:custGeom>
              <a:avLst/>
              <a:gdLst>
                <a:gd name="T0" fmla="*/ 33 w 1553"/>
                <a:gd name="T1" fmla="*/ 246 h 292"/>
                <a:gd name="T2" fmla="*/ 105 w 1553"/>
                <a:gd name="T3" fmla="*/ 223 h 292"/>
                <a:gd name="T4" fmla="*/ 209 w 1553"/>
                <a:gd name="T5" fmla="*/ 200 h 292"/>
                <a:gd name="T6" fmla="*/ 312 w 1553"/>
                <a:gd name="T7" fmla="*/ 182 h 292"/>
                <a:gd name="T8" fmla="*/ 410 w 1553"/>
                <a:gd name="T9" fmla="*/ 165 h 292"/>
                <a:gd name="T10" fmla="*/ 468 w 1553"/>
                <a:gd name="T11" fmla="*/ 140 h 292"/>
                <a:gd name="T12" fmla="*/ 518 w 1553"/>
                <a:gd name="T13" fmla="*/ 91 h 292"/>
                <a:gd name="T14" fmla="*/ 592 w 1553"/>
                <a:gd name="T15" fmla="*/ 27 h 292"/>
                <a:gd name="T16" fmla="*/ 646 w 1553"/>
                <a:gd name="T17" fmla="*/ 52 h 292"/>
                <a:gd name="T18" fmla="*/ 667 w 1553"/>
                <a:gd name="T19" fmla="*/ 126 h 292"/>
                <a:gd name="T20" fmla="*/ 707 w 1553"/>
                <a:gd name="T21" fmla="*/ 160 h 292"/>
                <a:gd name="T22" fmla="*/ 834 w 1553"/>
                <a:gd name="T23" fmla="*/ 181 h 292"/>
                <a:gd name="T24" fmla="*/ 931 w 1553"/>
                <a:gd name="T25" fmla="*/ 185 h 292"/>
                <a:gd name="T26" fmla="*/ 1046 w 1553"/>
                <a:gd name="T27" fmla="*/ 181 h 292"/>
                <a:gd name="T28" fmla="*/ 1092 w 1553"/>
                <a:gd name="T29" fmla="*/ 218 h 292"/>
                <a:gd name="T30" fmla="*/ 1183 w 1553"/>
                <a:gd name="T31" fmla="*/ 222 h 292"/>
                <a:gd name="T32" fmla="*/ 1287 w 1553"/>
                <a:gd name="T33" fmla="*/ 176 h 292"/>
                <a:gd name="T34" fmla="*/ 1368 w 1553"/>
                <a:gd name="T35" fmla="*/ 103 h 292"/>
                <a:gd name="T36" fmla="*/ 1434 w 1553"/>
                <a:gd name="T37" fmla="*/ 59 h 292"/>
                <a:gd name="T38" fmla="*/ 1491 w 1553"/>
                <a:gd name="T39" fmla="*/ 35 h 292"/>
                <a:gd name="T40" fmla="*/ 1540 w 1553"/>
                <a:gd name="T41" fmla="*/ 41 h 292"/>
                <a:gd name="T42" fmla="*/ 1500 w 1553"/>
                <a:gd name="T43" fmla="*/ 91 h 292"/>
                <a:gd name="T44" fmla="*/ 1448 w 1553"/>
                <a:gd name="T45" fmla="*/ 136 h 292"/>
                <a:gd name="T46" fmla="*/ 1418 w 1553"/>
                <a:gd name="T47" fmla="*/ 174 h 292"/>
                <a:gd name="T48" fmla="*/ 1396 w 1553"/>
                <a:gd name="T49" fmla="*/ 208 h 292"/>
                <a:gd name="T50" fmla="*/ 1388 w 1553"/>
                <a:gd name="T51" fmla="*/ 244 h 292"/>
                <a:gd name="T52" fmla="*/ 1344 w 1553"/>
                <a:gd name="T53" fmla="*/ 237 h 292"/>
                <a:gd name="T54" fmla="*/ 1305 w 1553"/>
                <a:gd name="T55" fmla="*/ 249 h 292"/>
                <a:gd name="T56" fmla="*/ 1259 w 1553"/>
                <a:gd name="T57" fmla="*/ 244 h 292"/>
                <a:gd name="T58" fmla="*/ 1208 w 1553"/>
                <a:gd name="T59" fmla="*/ 247 h 292"/>
                <a:gd name="T60" fmla="*/ 1155 w 1553"/>
                <a:gd name="T61" fmla="*/ 242 h 292"/>
                <a:gd name="T62" fmla="*/ 1096 w 1553"/>
                <a:gd name="T63" fmla="*/ 245 h 292"/>
                <a:gd name="T64" fmla="*/ 1035 w 1553"/>
                <a:gd name="T65" fmla="*/ 255 h 292"/>
                <a:gd name="T66" fmla="*/ 976 w 1553"/>
                <a:gd name="T67" fmla="*/ 256 h 292"/>
                <a:gd name="T68" fmla="*/ 918 w 1553"/>
                <a:gd name="T69" fmla="*/ 257 h 292"/>
                <a:gd name="T70" fmla="*/ 864 w 1553"/>
                <a:gd name="T71" fmla="*/ 263 h 292"/>
                <a:gd name="T72" fmla="*/ 807 w 1553"/>
                <a:gd name="T73" fmla="*/ 275 h 292"/>
                <a:gd name="T74" fmla="*/ 738 w 1553"/>
                <a:gd name="T75" fmla="*/ 275 h 292"/>
                <a:gd name="T76" fmla="*/ 679 w 1553"/>
                <a:gd name="T77" fmla="*/ 278 h 292"/>
                <a:gd name="T78" fmla="*/ 620 w 1553"/>
                <a:gd name="T79" fmla="*/ 269 h 292"/>
                <a:gd name="T80" fmla="*/ 563 w 1553"/>
                <a:gd name="T81" fmla="*/ 275 h 292"/>
                <a:gd name="T82" fmla="*/ 516 w 1553"/>
                <a:gd name="T83" fmla="*/ 268 h 292"/>
                <a:gd name="T84" fmla="*/ 458 w 1553"/>
                <a:gd name="T85" fmla="*/ 275 h 292"/>
                <a:gd name="T86" fmla="*/ 397 w 1553"/>
                <a:gd name="T87" fmla="*/ 278 h 292"/>
                <a:gd name="T88" fmla="*/ 319 w 1553"/>
                <a:gd name="T89" fmla="*/ 291 h 292"/>
                <a:gd name="T90" fmla="*/ 227 w 1553"/>
                <a:gd name="T91" fmla="*/ 291 h 292"/>
                <a:gd name="T92" fmla="*/ 152 w 1553"/>
                <a:gd name="T93" fmla="*/ 280 h 292"/>
                <a:gd name="T94" fmla="*/ 82 w 1553"/>
                <a:gd name="T95" fmla="*/ 283 h 292"/>
                <a:gd name="T96" fmla="*/ 16 w 1553"/>
                <a:gd name="T97" fmla="*/ 270 h 29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553"/>
                <a:gd name="T148" fmla="*/ 0 h 292"/>
                <a:gd name="T149" fmla="*/ 1553 w 1553"/>
                <a:gd name="T150" fmla="*/ 292 h 29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553" h="292">
                  <a:moveTo>
                    <a:pt x="0" y="262"/>
                  </a:moveTo>
                  <a:lnTo>
                    <a:pt x="9" y="257"/>
                  </a:lnTo>
                  <a:lnTo>
                    <a:pt x="20" y="251"/>
                  </a:lnTo>
                  <a:lnTo>
                    <a:pt x="33" y="246"/>
                  </a:lnTo>
                  <a:lnTo>
                    <a:pt x="47" y="241"/>
                  </a:lnTo>
                  <a:lnTo>
                    <a:pt x="63" y="236"/>
                  </a:lnTo>
                  <a:lnTo>
                    <a:pt x="86" y="230"/>
                  </a:lnTo>
                  <a:lnTo>
                    <a:pt x="105" y="223"/>
                  </a:lnTo>
                  <a:lnTo>
                    <a:pt x="129" y="216"/>
                  </a:lnTo>
                  <a:lnTo>
                    <a:pt x="156" y="210"/>
                  </a:lnTo>
                  <a:lnTo>
                    <a:pt x="182" y="204"/>
                  </a:lnTo>
                  <a:lnTo>
                    <a:pt x="209" y="200"/>
                  </a:lnTo>
                  <a:lnTo>
                    <a:pt x="234" y="196"/>
                  </a:lnTo>
                  <a:lnTo>
                    <a:pt x="261" y="192"/>
                  </a:lnTo>
                  <a:lnTo>
                    <a:pt x="286" y="187"/>
                  </a:lnTo>
                  <a:lnTo>
                    <a:pt x="312" y="182"/>
                  </a:lnTo>
                  <a:lnTo>
                    <a:pt x="332" y="178"/>
                  </a:lnTo>
                  <a:lnTo>
                    <a:pt x="362" y="173"/>
                  </a:lnTo>
                  <a:lnTo>
                    <a:pt x="387" y="169"/>
                  </a:lnTo>
                  <a:lnTo>
                    <a:pt x="410" y="165"/>
                  </a:lnTo>
                  <a:lnTo>
                    <a:pt x="428" y="161"/>
                  </a:lnTo>
                  <a:lnTo>
                    <a:pt x="444" y="155"/>
                  </a:lnTo>
                  <a:lnTo>
                    <a:pt x="458" y="147"/>
                  </a:lnTo>
                  <a:lnTo>
                    <a:pt x="468" y="140"/>
                  </a:lnTo>
                  <a:lnTo>
                    <a:pt x="477" y="130"/>
                  </a:lnTo>
                  <a:lnTo>
                    <a:pt x="487" y="120"/>
                  </a:lnTo>
                  <a:lnTo>
                    <a:pt x="503" y="104"/>
                  </a:lnTo>
                  <a:lnTo>
                    <a:pt x="518" y="91"/>
                  </a:lnTo>
                  <a:lnTo>
                    <a:pt x="535" y="75"/>
                  </a:lnTo>
                  <a:lnTo>
                    <a:pt x="553" y="59"/>
                  </a:lnTo>
                  <a:lnTo>
                    <a:pt x="571" y="42"/>
                  </a:lnTo>
                  <a:lnTo>
                    <a:pt x="592" y="27"/>
                  </a:lnTo>
                  <a:lnTo>
                    <a:pt x="612" y="12"/>
                  </a:lnTo>
                  <a:lnTo>
                    <a:pt x="629" y="0"/>
                  </a:lnTo>
                  <a:lnTo>
                    <a:pt x="636" y="24"/>
                  </a:lnTo>
                  <a:lnTo>
                    <a:pt x="646" y="52"/>
                  </a:lnTo>
                  <a:lnTo>
                    <a:pt x="654" y="78"/>
                  </a:lnTo>
                  <a:lnTo>
                    <a:pt x="662" y="102"/>
                  </a:lnTo>
                  <a:lnTo>
                    <a:pt x="665" y="114"/>
                  </a:lnTo>
                  <a:lnTo>
                    <a:pt x="667" y="126"/>
                  </a:lnTo>
                  <a:lnTo>
                    <a:pt x="665" y="138"/>
                  </a:lnTo>
                  <a:lnTo>
                    <a:pt x="655" y="151"/>
                  </a:lnTo>
                  <a:lnTo>
                    <a:pt x="681" y="156"/>
                  </a:lnTo>
                  <a:lnTo>
                    <a:pt x="707" y="160"/>
                  </a:lnTo>
                  <a:lnTo>
                    <a:pt x="738" y="165"/>
                  </a:lnTo>
                  <a:lnTo>
                    <a:pt x="773" y="170"/>
                  </a:lnTo>
                  <a:lnTo>
                    <a:pt x="808" y="177"/>
                  </a:lnTo>
                  <a:lnTo>
                    <a:pt x="834" y="181"/>
                  </a:lnTo>
                  <a:lnTo>
                    <a:pt x="864" y="185"/>
                  </a:lnTo>
                  <a:lnTo>
                    <a:pt x="889" y="188"/>
                  </a:lnTo>
                  <a:lnTo>
                    <a:pt x="912" y="190"/>
                  </a:lnTo>
                  <a:lnTo>
                    <a:pt x="931" y="185"/>
                  </a:lnTo>
                  <a:lnTo>
                    <a:pt x="949" y="177"/>
                  </a:lnTo>
                  <a:lnTo>
                    <a:pt x="965" y="165"/>
                  </a:lnTo>
                  <a:lnTo>
                    <a:pt x="1004" y="171"/>
                  </a:lnTo>
                  <a:lnTo>
                    <a:pt x="1046" y="181"/>
                  </a:lnTo>
                  <a:lnTo>
                    <a:pt x="1077" y="187"/>
                  </a:lnTo>
                  <a:lnTo>
                    <a:pt x="1058" y="206"/>
                  </a:lnTo>
                  <a:lnTo>
                    <a:pt x="1072" y="211"/>
                  </a:lnTo>
                  <a:lnTo>
                    <a:pt x="1092" y="218"/>
                  </a:lnTo>
                  <a:lnTo>
                    <a:pt x="1114" y="223"/>
                  </a:lnTo>
                  <a:lnTo>
                    <a:pt x="1138" y="226"/>
                  </a:lnTo>
                  <a:lnTo>
                    <a:pt x="1160" y="224"/>
                  </a:lnTo>
                  <a:lnTo>
                    <a:pt x="1183" y="222"/>
                  </a:lnTo>
                  <a:lnTo>
                    <a:pt x="1207" y="218"/>
                  </a:lnTo>
                  <a:lnTo>
                    <a:pt x="1234" y="210"/>
                  </a:lnTo>
                  <a:lnTo>
                    <a:pt x="1258" y="196"/>
                  </a:lnTo>
                  <a:lnTo>
                    <a:pt x="1287" y="176"/>
                  </a:lnTo>
                  <a:lnTo>
                    <a:pt x="1310" y="158"/>
                  </a:lnTo>
                  <a:lnTo>
                    <a:pt x="1337" y="133"/>
                  </a:lnTo>
                  <a:lnTo>
                    <a:pt x="1349" y="122"/>
                  </a:lnTo>
                  <a:lnTo>
                    <a:pt x="1368" y="103"/>
                  </a:lnTo>
                  <a:lnTo>
                    <a:pt x="1386" y="91"/>
                  </a:lnTo>
                  <a:lnTo>
                    <a:pt x="1402" y="79"/>
                  </a:lnTo>
                  <a:lnTo>
                    <a:pt x="1419" y="68"/>
                  </a:lnTo>
                  <a:lnTo>
                    <a:pt x="1434" y="59"/>
                  </a:lnTo>
                  <a:lnTo>
                    <a:pt x="1449" y="52"/>
                  </a:lnTo>
                  <a:lnTo>
                    <a:pt x="1463" y="45"/>
                  </a:lnTo>
                  <a:lnTo>
                    <a:pt x="1476" y="40"/>
                  </a:lnTo>
                  <a:lnTo>
                    <a:pt x="1491" y="35"/>
                  </a:lnTo>
                  <a:lnTo>
                    <a:pt x="1506" y="33"/>
                  </a:lnTo>
                  <a:lnTo>
                    <a:pt x="1524" y="32"/>
                  </a:lnTo>
                  <a:lnTo>
                    <a:pt x="1552" y="32"/>
                  </a:lnTo>
                  <a:lnTo>
                    <a:pt x="1540" y="41"/>
                  </a:lnTo>
                  <a:lnTo>
                    <a:pt x="1528" y="54"/>
                  </a:lnTo>
                  <a:lnTo>
                    <a:pt x="1522" y="62"/>
                  </a:lnTo>
                  <a:lnTo>
                    <a:pt x="1511" y="78"/>
                  </a:lnTo>
                  <a:lnTo>
                    <a:pt x="1500" y="91"/>
                  </a:lnTo>
                  <a:lnTo>
                    <a:pt x="1485" y="104"/>
                  </a:lnTo>
                  <a:lnTo>
                    <a:pt x="1466" y="118"/>
                  </a:lnTo>
                  <a:lnTo>
                    <a:pt x="1456" y="126"/>
                  </a:lnTo>
                  <a:lnTo>
                    <a:pt x="1448" y="136"/>
                  </a:lnTo>
                  <a:lnTo>
                    <a:pt x="1438" y="147"/>
                  </a:lnTo>
                  <a:lnTo>
                    <a:pt x="1432" y="155"/>
                  </a:lnTo>
                  <a:lnTo>
                    <a:pt x="1425" y="164"/>
                  </a:lnTo>
                  <a:lnTo>
                    <a:pt x="1418" y="174"/>
                  </a:lnTo>
                  <a:lnTo>
                    <a:pt x="1412" y="183"/>
                  </a:lnTo>
                  <a:lnTo>
                    <a:pt x="1406" y="192"/>
                  </a:lnTo>
                  <a:lnTo>
                    <a:pt x="1401" y="200"/>
                  </a:lnTo>
                  <a:lnTo>
                    <a:pt x="1396" y="208"/>
                  </a:lnTo>
                  <a:lnTo>
                    <a:pt x="1392" y="218"/>
                  </a:lnTo>
                  <a:lnTo>
                    <a:pt x="1390" y="226"/>
                  </a:lnTo>
                  <a:lnTo>
                    <a:pt x="1389" y="235"/>
                  </a:lnTo>
                  <a:lnTo>
                    <a:pt x="1388" y="244"/>
                  </a:lnTo>
                  <a:lnTo>
                    <a:pt x="1380" y="239"/>
                  </a:lnTo>
                  <a:lnTo>
                    <a:pt x="1366" y="237"/>
                  </a:lnTo>
                  <a:lnTo>
                    <a:pt x="1355" y="236"/>
                  </a:lnTo>
                  <a:lnTo>
                    <a:pt x="1344" y="237"/>
                  </a:lnTo>
                  <a:lnTo>
                    <a:pt x="1334" y="240"/>
                  </a:lnTo>
                  <a:lnTo>
                    <a:pt x="1325" y="244"/>
                  </a:lnTo>
                  <a:lnTo>
                    <a:pt x="1315" y="246"/>
                  </a:lnTo>
                  <a:lnTo>
                    <a:pt x="1305" y="249"/>
                  </a:lnTo>
                  <a:lnTo>
                    <a:pt x="1294" y="251"/>
                  </a:lnTo>
                  <a:lnTo>
                    <a:pt x="1279" y="248"/>
                  </a:lnTo>
                  <a:lnTo>
                    <a:pt x="1268" y="247"/>
                  </a:lnTo>
                  <a:lnTo>
                    <a:pt x="1259" y="244"/>
                  </a:lnTo>
                  <a:lnTo>
                    <a:pt x="1248" y="241"/>
                  </a:lnTo>
                  <a:lnTo>
                    <a:pt x="1237" y="242"/>
                  </a:lnTo>
                  <a:lnTo>
                    <a:pt x="1222" y="244"/>
                  </a:lnTo>
                  <a:lnTo>
                    <a:pt x="1208" y="247"/>
                  </a:lnTo>
                  <a:lnTo>
                    <a:pt x="1198" y="246"/>
                  </a:lnTo>
                  <a:lnTo>
                    <a:pt x="1183" y="245"/>
                  </a:lnTo>
                  <a:lnTo>
                    <a:pt x="1169" y="242"/>
                  </a:lnTo>
                  <a:lnTo>
                    <a:pt x="1155" y="242"/>
                  </a:lnTo>
                  <a:lnTo>
                    <a:pt x="1143" y="245"/>
                  </a:lnTo>
                  <a:lnTo>
                    <a:pt x="1124" y="247"/>
                  </a:lnTo>
                  <a:lnTo>
                    <a:pt x="1112" y="247"/>
                  </a:lnTo>
                  <a:lnTo>
                    <a:pt x="1096" y="245"/>
                  </a:lnTo>
                  <a:lnTo>
                    <a:pt x="1082" y="244"/>
                  </a:lnTo>
                  <a:lnTo>
                    <a:pt x="1066" y="247"/>
                  </a:lnTo>
                  <a:lnTo>
                    <a:pt x="1053" y="251"/>
                  </a:lnTo>
                  <a:lnTo>
                    <a:pt x="1035" y="255"/>
                  </a:lnTo>
                  <a:lnTo>
                    <a:pt x="1021" y="256"/>
                  </a:lnTo>
                  <a:lnTo>
                    <a:pt x="1005" y="258"/>
                  </a:lnTo>
                  <a:lnTo>
                    <a:pt x="992" y="258"/>
                  </a:lnTo>
                  <a:lnTo>
                    <a:pt x="976" y="256"/>
                  </a:lnTo>
                  <a:lnTo>
                    <a:pt x="960" y="252"/>
                  </a:lnTo>
                  <a:lnTo>
                    <a:pt x="943" y="256"/>
                  </a:lnTo>
                  <a:lnTo>
                    <a:pt x="932" y="257"/>
                  </a:lnTo>
                  <a:lnTo>
                    <a:pt x="918" y="257"/>
                  </a:lnTo>
                  <a:lnTo>
                    <a:pt x="905" y="256"/>
                  </a:lnTo>
                  <a:lnTo>
                    <a:pt x="891" y="256"/>
                  </a:lnTo>
                  <a:lnTo>
                    <a:pt x="877" y="258"/>
                  </a:lnTo>
                  <a:lnTo>
                    <a:pt x="864" y="263"/>
                  </a:lnTo>
                  <a:lnTo>
                    <a:pt x="852" y="266"/>
                  </a:lnTo>
                  <a:lnTo>
                    <a:pt x="837" y="271"/>
                  </a:lnTo>
                  <a:lnTo>
                    <a:pt x="823" y="273"/>
                  </a:lnTo>
                  <a:lnTo>
                    <a:pt x="807" y="275"/>
                  </a:lnTo>
                  <a:lnTo>
                    <a:pt x="791" y="277"/>
                  </a:lnTo>
                  <a:lnTo>
                    <a:pt x="770" y="275"/>
                  </a:lnTo>
                  <a:lnTo>
                    <a:pt x="751" y="273"/>
                  </a:lnTo>
                  <a:lnTo>
                    <a:pt x="738" y="275"/>
                  </a:lnTo>
                  <a:lnTo>
                    <a:pt x="720" y="277"/>
                  </a:lnTo>
                  <a:lnTo>
                    <a:pt x="707" y="277"/>
                  </a:lnTo>
                  <a:lnTo>
                    <a:pt x="692" y="278"/>
                  </a:lnTo>
                  <a:lnTo>
                    <a:pt x="679" y="278"/>
                  </a:lnTo>
                  <a:lnTo>
                    <a:pt x="660" y="277"/>
                  </a:lnTo>
                  <a:lnTo>
                    <a:pt x="644" y="273"/>
                  </a:lnTo>
                  <a:lnTo>
                    <a:pt x="633" y="269"/>
                  </a:lnTo>
                  <a:lnTo>
                    <a:pt x="620" y="269"/>
                  </a:lnTo>
                  <a:lnTo>
                    <a:pt x="606" y="268"/>
                  </a:lnTo>
                  <a:lnTo>
                    <a:pt x="592" y="271"/>
                  </a:lnTo>
                  <a:lnTo>
                    <a:pt x="576" y="273"/>
                  </a:lnTo>
                  <a:lnTo>
                    <a:pt x="563" y="275"/>
                  </a:lnTo>
                  <a:lnTo>
                    <a:pt x="551" y="275"/>
                  </a:lnTo>
                  <a:lnTo>
                    <a:pt x="542" y="273"/>
                  </a:lnTo>
                  <a:lnTo>
                    <a:pt x="529" y="269"/>
                  </a:lnTo>
                  <a:lnTo>
                    <a:pt x="516" y="268"/>
                  </a:lnTo>
                  <a:lnTo>
                    <a:pt x="503" y="269"/>
                  </a:lnTo>
                  <a:lnTo>
                    <a:pt x="491" y="271"/>
                  </a:lnTo>
                  <a:lnTo>
                    <a:pt x="476" y="273"/>
                  </a:lnTo>
                  <a:lnTo>
                    <a:pt x="458" y="275"/>
                  </a:lnTo>
                  <a:lnTo>
                    <a:pt x="443" y="275"/>
                  </a:lnTo>
                  <a:lnTo>
                    <a:pt x="428" y="273"/>
                  </a:lnTo>
                  <a:lnTo>
                    <a:pt x="412" y="276"/>
                  </a:lnTo>
                  <a:lnTo>
                    <a:pt x="397" y="278"/>
                  </a:lnTo>
                  <a:lnTo>
                    <a:pt x="381" y="282"/>
                  </a:lnTo>
                  <a:lnTo>
                    <a:pt x="365" y="286"/>
                  </a:lnTo>
                  <a:lnTo>
                    <a:pt x="343" y="290"/>
                  </a:lnTo>
                  <a:lnTo>
                    <a:pt x="319" y="291"/>
                  </a:lnTo>
                  <a:lnTo>
                    <a:pt x="293" y="291"/>
                  </a:lnTo>
                  <a:lnTo>
                    <a:pt x="270" y="290"/>
                  </a:lnTo>
                  <a:lnTo>
                    <a:pt x="242" y="291"/>
                  </a:lnTo>
                  <a:lnTo>
                    <a:pt x="227" y="291"/>
                  </a:lnTo>
                  <a:lnTo>
                    <a:pt x="213" y="289"/>
                  </a:lnTo>
                  <a:lnTo>
                    <a:pt x="197" y="291"/>
                  </a:lnTo>
                  <a:lnTo>
                    <a:pt x="179" y="290"/>
                  </a:lnTo>
                  <a:lnTo>
                    <a:pt x="152" y="280"/>
                  </a:lnTo>
                  <a:lnTo>
                    <a:pt x="133" y="281"/>
                  </a:lnTo>
                  <a:lnTo>
                    <a:pt x="116" y="283"/>
                  </a:lnTo>
                  <a:lnTo>
                    <a:pt x="98" y="283"/>
                  </a:lnTo>
                  <a:lnTo>
                    <a:pt x="82" y="283"/>
                  </a:lnTo>
                  <a:lnTo>
                    <a:pt x="64" y="281"/>
                  </a:lnTo>
                  <a:lnTo>
                    <a:pt x="47" y="278"/>
                  </a:lnTo>
                  <a:lnTo>
                    <a:pt x="31" y="273"/>
                  </a:lnTo>
                  <a:lnTo>
                    <a:pt x="16" y="270"/>
                  </a:lnTo>
                  <a:lnTo>
                    <a:pt x="1" y="266"/>
                  </a:lnTo>
                  <a:lnTo>
                    <a:pt x="0" y="26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45" name="Group 634"/>
            <p:cNvGrpSpPr>
              <a:grpSpLocks/>
            </p:cNvGrpSpPr>
            <p:nvPr/>
          </p:nvGrpSpPr>
          <p:grpSpPr bwMode="auto">
            <a:xfrm>
              <a:off x="3117851" y="5368927"/>
              <a:ext cx="354013" cy="217488"/>
              <a:chOff x="1202" y="3272"/>
              <a:chExt cx="223" cy="137"/>
            </a:xfrm>
          </p:grpSpPr>
          <p:sp>
            <p:nvSpPr>
              <p:cNvPr id="96" name="Freeform 635" descr="50%"/>
              <p:cNvSpPr>
                <a:spLocks/>
              </p:cNvSpPr>
              <p:nvPr/>
            </p:nvSpPr>
            <p:spPr bwMode="auto">
              <a:xfrm>
                <a:off x="1202" y="3275"/>
                <a:ext cx="223" cy="134"/>
              </a:xfrm>
              <a:custGeom>
                <a:avLst/>
                <a:gdLst>
                  <a:gd name="T0" fmla="*/ 208 w 223"/>
                  <a:gd name="T1" fmla="*/ 120 h 134"/>
                  <a:gd name="T2" fmla="*/ 196 w 223"/>
                  <a:gd name="T3" fmla="*/ 108 h 134"/>
                  <a:gd name="T4" fmla="*/ 188 w 223"/>
                  <a:gd name="T5" fmla="*/ 100 h 134"/>
                  <a:gd name="T6" fmla="*/ 182 w 223"/>
                  <a:gd name="T7" fmla="*/ 93 h 134"/>
                  <a:gd name="T8" fmla="*/ 176 w 223"/>
                  <a:gd name="T9" fmla="*/ 86 h 134"/>
                  <a:gd name="T10" fmla="*/ 170 w 223"/>
                  <a:gd name="T11" fmla="*/ 78 h 134"/>
                  <a:gd name="T12" fmla="*/ 164 w 223"/>
                  <a:gd name="T13" fmla="*/ 71 h 134"/>
                  <a:gd name="T14" fmla="*/ 159 w 223"/>
                  <a:gd name="T15" fmla="*/ 63 h 134"/>
                  <a:gd name="T16" fmla="*/ 154 w 223"/>
                  <a:gd name="T17" fmla="*/ 53 h 134"/>
                  <a:gd name="T18" fmla="*/ 150 w 223"/>
                  <a:gd name="T19" fmla="*/ 43 h 134"/>
                  <a:gd name="T20" fmla="*/ 146 w 223"/>
                  <a:gd name="T21" fmla="*/ 33 h 134"/>
                  <a:gd name="T22" fmla="*/ 144 w 223"/>
                  <a:gd name="T23" fmla="*/ 23 h 134"/>
                  <a:gd name="T24" fmla="*/ 144 w 223"/>
                  <a:gd name="T25" fmla="*/ 13 h 134"/>
                  <a:gd name="T26" fmla="*/ 143 w 223"/>
                  <a:gd name="T27" fmla="*/ 0 h 134"/>
                  <a:gd name="T28" fmla="*/ 0 w 223"/>
                  <a:gd name="T29" fmla="*/ 0 h 134"/>
                  <a:gd name="T30" fmla="*/ 4 w 223"/>
                  <a:gd name="T31" fmla="*/ 8 h 134"/>
                  <a:gd name="T32" fmla="*/ 11 w 223"/>
                  <a:gd name="T33" fmla="*/ 19 h 134"/>
                  <a:gd name="T34" fmla="*/ 18 w 223"/>
                  <a:gd name="T35" fmla="*/ 28 h 134"/>
                  <a:gd name="T36" fmla="*/ 26 w 223"/>
                  <a:gd name="T37" fmla="*/ 38 h 134"/>
                  <a:gd name="T38" fmla="*/ 36 w 223"/>
                  <a:gd name="T39" fmla="*/ 48 h 134"/>
                  <a:gd name="T40" fmla="*/ 47 w 223"/>
                  <a:gd name="T41" fmla="*/ 58 h 134"/>
                  <a:gd name="T42" fmla="*/ 58 w 223"/>
                  <a:gd name="T43" fmla="*/ 67 h 134"/>
                  <a:gd name="T44" fmla="*/ 70 w 223"/>
                  <a:gd name="T45" fmla="*/ 76 h 134"/>
                  <a:gd name="T46" fmla="*/ 82 w 223"/>
                  <a:gd name="T47" fmla="*/ 86 h 134"/>
                  <a:gd name="T48" fmla="*/ 98 w 223"/>
                  <a:gd name="T49" fmla="*/ 97 h 134"/>
                  <a:gd name="T50" fmla="*/ 111 w 223"/>
                  <a:gd name="T51" fmla="*/ 104 h 134"/>
                  <a:gd name="T52" fmla="*/ 123 w 223"/>
                  <a:gd name="T53" fmla="*/ 110 h 134"/>
                  <a:gd name="T54" fmla="*/ 135 w 223"/>
                  <a:gd name="T55" fmla="*/ 115 h 134"/>
                  <a:gd name="T56" fmla="*/ 147 w 223"/>
                  <a:gd name="T57" fmla="*/ 120 h 134"/>
                  <a:gd name="T58" fmla="*/ 159 w 223"/>
                  <a:gd name="T59" fmla="*/ 124 h 134"/>
                  <a:gd name="T60" fmla="*/ 173 w 223"/>
                  <a:gd name="T61" fmla="*/ 127 h 134"/>
                  <a:gd name="T62" fmla="*/ 189 w 223"/>
                  <a:gd name="T63" fmla="*/ 130 h 134"/>
                  <a:gd name="T64" fmla="*/ 201 w 223"/>
                  <a:gd name="T65" fmla="*/ 131 h 134"/>
                  <a:gd name="T66" fmla="*/ 213 w 223"/>
                  <a:gd name="T67" fmla="*/ 132 h 134"/>
                  <a:gd name="T68" fmla="*/ 222 w 223"/>
                  <a:gd name="T69" fmla="*/ 133 h 134"/>
                  <a:gd name="T70" fmla="*/ 208 w 223"/>
                  <a:gd name="T71" fmla="*/ 120 h 1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23"/>
                  <a:gd name="T109" fmla="*/ 0 h 134"/>
                  <a:gd name="T110" fmla="*/ 223 w 223"/>
                  <a:gd name="T111" fmla="*/ 134 h 13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23" h="134">
                    <a:moveTo>
                      <a:pt x="208" y="120"/>
                    </a:moveTo>
                    <a:lnTo>
                      <a:pt x="196" y="108"/>
                    </a:lnTo>
                    <a:lnTo>
                      <a:pt x="188" y="100"/>
                    </a:lnTo>
                    <a:lnTo>
                      <a:pt x="182" y="93"/>
                    </a:lnTo>
                    <a:lnTo>
                      <a:pt x="176" y="86"/>
                    </a:lnTo>
                    <a:lnTo>
                      <a:pt x="170" y="78"/>
                    </a:lnTo>
                    <a:lnTo>
                      <a:pt x="164" y="71"/>
                    </a:lnTo>
                    <a:lnTo>
                      <a:pt x="159" y="63"/>
                    </a:lnTo>
                    <a:lnTo>
                      <a:pt x="154" y="53"/>
                    </a:lnTo>
                    <a:lnTo>
                      <a:pt x="150" y="43"/>
                    </a:lnTo>
                    <a:lnTo>
                      <a:pt x="146" y="33"/>
                    </a:lnTo>
                    <a:lnTo>
                      <a:pt x="144" y="23"/>
                    </a:lnTo>
                    <a:lnTo>
                      <a:pt x="144" y="13"/>
                    </a:lnTo>
                    <a:lnTo>
                      <a:pt x="143" y="0"/>
                    </a:lnTo>
                    <a:lnTo>
                      <a:pt x="0" y="0"/>
                    </a:lnTo>
                    <a:lnTo>
                      <a:pt x="4" y="8"/>
                    </a:lnTo>
                    <a:lnTo>
                      <a:pt x="11" y="19"/>
                    </a:lnTo>
                    <a:lnTo>
                      <a:pt x="18" y="28"/>
                    </a:lnTo>
                    <a:lnTo>
                      <a:pt x="26" y="38"/>
                    </a:lnTo>
                    <a:lnTo>
                      <a:pt x="36" y="48"/>
                    </a:lnTo>
                    <a:lnTo>
                      <a:pt x="47" y="58"/>
                    </a:lnTo>
                    <a:lnTo>
                      <a:pt x="58" y="67"/>
                    </a:lnTo>
                    <a:lnTo>
                      <a:pt x="70" y="76"/>
                    </a:lnTo>
                    <a:lnTo>
                      <a:pt x="82" y="86"/>
                    </a:lnTo>
                    <a:lnTo>
                      <a:pt x="98" y="97"/>
                    </a:lnTo>
                    <a:lnTo>
                      <a:pt x="111" y="104"/>
                    </a:lnTo>
                    <a:lnTo>
                      <a:pt x="123" y="110"/>
                    </a:lnTo>
                    <a:lnTo>
                      <a:pt x="135" y="115"/>
                    </a:lnTo>
                    <a:lnTo>
                      <a:pt x="147" y="120"/>
                    </a:lnTo>
                    <a:lnTo>
                      <a:pt x="159" y="124"/>
                    </a:lnTo>
                    <a:lnTo>
                      <a:pt x="173" y="127"/>
                    </a:lnTo>
                    <a:lnTo>
                      <a:pt x="189" y="130"/>
                    </a:lnTo>
                    <a:lnTo>
                      <a:pt x="201" y="131"/>
                    </a:lnTo>
                    <a:lnTo>
                      <a:pt x="213" y="132"/>
                    </a:lnTo>
                    <a:lnTo>
                      <a:pt x="222" y="133"/>
                    </a:lnTo>
                    <a:lnTo>
                      <a:pt x="208" y="12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97" name="Freeform 636" descr="50%"/>
              <p:cNvSpPr>
                <a:spLocks/>
              </p:cNvSpPr>
              <p:nvPr/>
            </p:nvSpPr>
            <p:spPr bwMode="auto">
              <a:xfrm>
                <a:off x="1206" y="3272"/>
                <a:ext cx="132" cy="2"/>
              </a:xfrm>
              <a:custGeom>
                <a:avLst/>
                <a:gdLst>
                  <a:gd name="T0" fmla="*/ 1 w 132"/>
                  <a:gd name="T1" fmla="*/ 0 h 2"/>
                  <a:gd name="T2" fmla="*/ 0 w 132"/>
                  <a:gd name="T3" fmla="*/ 0 h 2"/>
                  <a:gd name="T4" fmla="*/ 3 w 132"/>
                  <a:gd name="T5" fmla="*/ 1 h 2"/>
                  <a:gd name="T6" fmla="*/ 131 w 132"/>
                  <a:gd name="T7" fmla="*/ 1 h 2"/>
                  <a:gd name="T8" fmla="*/ 131 w 132"/>
                  <a:gd name="T9" fmla="*/ 0 h 2"/>
                  <a:gd name="T10" fmla="*/ 1 w 132"/>
                  <a:gd name="T11" fmla="*/ 0 h 2"/>
                  <a:gd name="T12" fmla="*/ 0 60000 65536"/>
                  <a:gd name="T13" fmla="*/ 0 60000 65536"/>
                  <a:gd name="T14" fmla="*/ 0 60000 65536"/>
                  <a:gd name="T15" fmla="*/ 0 60000 65536"/>
                  <a:gd name="T16" fmla="*/ 0 60000 65536"/>
                  <a:gd name="T17" fmla="*/ 0 60000 65536"/>
                  <a:gd name="T18" fmla="*/ 0 w 132"/>
                  <a:gd name="T19" fmla="*/ 0 h 2"/>
                  <a:gd name="T20" fmla="*/ 132 w 132"/>
                  <a:gd name="T21" fmla="*/ 2 h 2"/>
                </a:gdLst>
                <a:ahLst/>
                <a:cxnLst>
                  <a:cxn ang="T12">
                    <a:pos x="T0" y="T1"/>
                  </a:cxn>
                  <a:cxn ang="T13">
                    <a:pos x="T2" y="T3"/>
                  </a:cxn>
                  <a:cxn ang="T14">
                    <a:pos x="T4" y="T5"/>
                  </a:cxn>
                  <a:cxn ang="T15">
                    <a:pos x="T6" y="T7"/>
                  </a:cxn>
                  <a:cxn ang="T16">
                    <a:pos x="T8" y="T9"/>
                  </a:cxn>
                  <a:cxn ang="T17">
                    <a:pos x="T10" y="T11"/>
                  </a:cxn>
                </a:cxnLst>
                <a:rect l="T18" t="T19" r="T20" b="T21"/>
                <a:pathLst>
                  <a:path w="132" h="2">
                    <a:moveTo>
                      <a:pt x="1" y="0"/>
                    </a:moveTo>
                    <a:lnTo>
                      <a:pt x="0" y="0"/>
                    </a:lnTo>
                    <a:lnTo>
                      <a:pt x="3" y="1"/>
                    </a:lnTo>
                    <a:lnTo>
                      <a:pt x="131" y="1"/>
                    </a:lnTo>
                    <a:lnTo>
                      <a:pt x="131" y="0"/>
                    </a:lnTo>
                    <a:lnTo>
                      <a:pt x="1" y="0"/>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46" name="Freeform 637" descr="50%"/>
            <p:cNvSpPr>
              <a:spLocks/>
            </p:cNvSpPr>
            <p:nvPr/>
          </p:nvSpPr>
          <p:spPr bwMode="auto">
            <a:xfrm>
              <a:off x="2400301" y="4064002"/>
              <a:ext cx="436563" cy="317500"/>
            </a:xfrm>
            <a:custGeom>
              <a:avLst/>
              <a:gdLst>
                <a:gd name="T0" fmla="*/ 0 w 275"/>
                <a:gd name="T1" fmla="*/ 0 h 200"/>
                <a:gd name="T2" fmla="*/ 11 w 275"/>
                <a:gd name="T3" fmla="*/ 19 h 200"/>
                <a:gd name="T4" fmla="*/ 24 w 275"/>
                <a:gd name="T5" fmla="*/ 41 h 200"/>
                <a:gd name="T6" fmla="*/ 41 w 275"/>
                <a:gd name="T7" fmla="*/ 62 h 200"/>
                <a:gd name="T8" fmla="*/ 57 w 275"/>
                <a:gd name="T9" fmla="*/ 81 h 200"/>
                <a:gd name="T10" fmla="*/ 78 w 275"/>
                <a:gd name="T11" fmla="*/ 102 h 200"/>
                <a:gd name="T12" fmla="*/ 99 w 275"/>
                <a:gd name="T13" fmla="*/ 124 h 200"/>
                <a:gd name="T14" fmla="*/ 116 w 275"/>
                <a:gd name="T15" fmla="*/ 140 h 200"/>
                <a:gd name="T16" fmla="*/ 135 w 275"/>
                <a:gd name="T17" fmla="*/ 156 h 200"/>
                <a:gd name="T18" fmla="*/ 154 w 275"/>
                <a:gd name="T19" fmla="*/ 167 h 200"/>
                <a:gd name="T20" fmla="*/ 176 w 275"/>
                <a:gd name="T21" fmla="*/ 178 h 200"/>
                <a:gd name="T22" fmla="*/ 197 w 275"/>
                <a:gd name="T23" fmla="*/ 187 h 200"/>
                <a:gd name="T24" fmla="*/ 219 w 275"/>
                <a:gd name="T25" fmla="*/ 194 h 200"/>
                <a:gd name="T26" fmla="*/ 242 w 275"/>
                <a:gd name="T27" fmla="*/ 198 h 200"/>
                <a:gd name="T28" fmla="*/ 263 w 275"/>
                <a:gd name="T29" fmla="*/ 199 h 200"/>
                <a:gd name="T30" fmla="*/ 274 w 275"/>
                <a:gd name="T31" fmla="*/ 197 h 200"/>
                <a:gd name="T32" fmla="*/ 261 w 275"/>
                <a:gd name="T33" fmla="*/ 183 h 200"/>
                <a:gd name="T34" fmla="*/ 246 w 275"/>
                <a:gd name="T35" fmla="*/ 165 h 200"/>
                <a:gd name="T36" fmla="*/ 231 w 275"/>
                <a:gd name="T37" fmla="*/ 148 h 200"/>
                <a:gd name="T38" fmla="*/ 216 w 275"/>
                <a:gd name="T39" fmla="*/ 128 h 200"/>
                <a:gd name="T40" fmla="*/ 203 w 275"/>
                <a:gd name="T41" fmla="*/ 107 h 200"/>
                <a:gd name="T42" fmla="*/ 192 w 275"/>
                <a:gd name="T43" fmla="*/ 88 h 200"/>
                <a:gd name="T44" fmla="*/ 185 w 275"/>
                <a:gd name="T45" fmla="*/ 69 h 200"/>
                <a:gd name="T46" fmla="*/ 178 w 275"/>
                <a:gd name="T47" fmla="*/ 41 h 200"/>
                <a:gd name="T48" fmla="*/ 178 w 275"/>
                <a:gd name="T49" fmla="*/ 18 h 200"/>
                <a:gd name="T50" fmla="*/ 178 w 275"/>
                <a:gd name="T51" fmla="*/ 2 h 200"/>
                <a:gd name="T52" fmla="*/ 0 w 275"/>
                <a:gd name="T53" fmla="*/ 0 h 20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75"/>
                <a:gd name="T82" fmla="*/ 0 h 200"/>
                <a:gd name="T83" fmla="*/ 275 w 275"/>
                <a:gd name="T84" fmla="*/ 200 h 20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75" h="200">
                  <a:moveTo>
                    <a:pt x="0" y="0"/>
                  </a:moveTo>
                  <a:lnTo>
                    <a:pt x="11" y="19"/>
                  </a:lnTo>
                  <a:lnTo>
                    <a:pt x="24" y="41"/>
                  </a:lnTo>
                  <a:lnTo>
                    <a:pt x="41" y="62"/>
                  </a:lnTo>
                  <a:lnTo>
                    <a:pt x="57" y="81"/>
                  </a:lnTo>
                  <a:lnTo>
                    <a:pt x="78" y="102"/>
                  </a:lnTo>
                  <a:lnTo>
                    <a:pt x="99" y="124"/>
                  </a:lnTo>
                  <a:lnTo>
                    <a:pt x="116" y="140"/>
                  </a:lnTo>
                  <a:lnTo>
                    <a:pt x="135" y="156"/>
                  </a:lnTo>
                  <a:lnTo>
                    <a:pt x="154" y="167"/>
                  </a:lnTo>
                  <a:lnTo>
                    <a:pt x="176" y="178"/>
                  </a:lnTo>
                  <a:lnTo>
                    <a:pt x="197" y="187"/>
                  </a:lnTo>
                  <a:lnTo>
                    <a:pt x="219" y="194"/>
                  </a:lnTo>
                  <a:lnTo>
                    <a:pt x="242" y="198"/>
                  </a:lnTo>
                  <a:lnTo>
                    <a:pt x="263" y="199"/>
                  </a:lnTo>
                  <a:lnTo>
                    <a:pt x="274" y="197"/>
                  </a:lnTo>
                  <a:lnTo>
                    <a:pt x="261" y="183"/>
                  </a:lnTo>
                  <a:lnTo>
                    <a:pt x="246" y="165"/>
                  </a:lnTo>
                  <a:lnTo>
                    <a:pt x="231" y="148"/>
                  </a:lnTo>
                  <a:lnTo>
                    <a:pt x="216" y="128"/>
                  </a:lnTo>
                  <a:lnTo>
                    <a:pt x="203" y="107"/>
                  </a:lnTo>
                  <a:lnTo>
                    <a:pt x="192" y="88"/>
                  </a:lnTo>
                  <a:lnTo>
                    <a:pt x="185" y="69"/>
                  </a:lnTo>
                  <a:lnTo>
                    <a:pt x="178" y="41"/>
                  </a:lnTo>
                  <a:lnTo>
                    <a:pt x="178" y="18"/>
                  </a:lnTo>
                  <a:lnTo>
                    <a:pt x="178" y="2"/>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47" name="Freeform 638" descr="50%"/>
            <p:cNvSpPr>
              <a:spLocks/>
            </p:cNvSpPr>
            <p:nvPr/>
          </p:nvSpPr>
          <p:spPr bwMode="auto">
            <a:xfrm>
              <a:off x="1462088" y="3286127"/>
              <a:ext cx="3713163" cy="1031875"/>
            </a:xfrm>
            <a:custGeom>
              <a:avLst/>
              <a:gdLst>
                <a:gd name="T0" fmla="*/ 26 w 2339"/>
                <a:gd name="T1" fmla="*/ 386 h 650"/>
                <a:gd name="T2" fmla="*/ 97 w 2339"/>
                <a:gd name="T3" fmla="*/ 360 h 650"/>
                <a:gd name="T4" fmla="*/ 205 w 2339"/>
                <a:gd name="T5" fmla="*/ 329 h 650"/>
                <a:gd name="T6" fmla="*/ 319 w 2339"/>
                <a:gd name="T7" fmla="*/ 306 h 650"/>
                <a:gd name="T8" fmla="*/ 432 w 2339"/>
                <a:gd name="T9" fmla="*/ 286 h 650"/>
                <a:gd name="T10" fmla="*/ 548 w 2339"/>
                <a:gd name="T11" fmla="*/ 265 h 650"/>
                <a:gd name="T12" fmla="*/ 643 w 2339"/>
                <a:gd name="T13" fmla="*/ 247 h 650"/>
                <a:gd name="T14" fmla="*/ 699 w 2339"/>
                <a:gd name="T15" fmla="*/ 218 h 650"/>
                <a:gd name="T16" fmla="*/ 753 w 2339"/>
                <a:gd name="T17" fmla="*/ 166 h 650"/>
                <a:gd name="T18" fmla="*/ 833 w 2339"/>
                <a:gd name="T19" fmla="*/ 91 h 650"/>
                <a:gd name="T20" fmla="*/ 915 w 2339"/>
                <a:gd name="T21" fmla="*/ 24 h 650"/>
                <a:gd name="T22" fmla="*/ 973 w 2339"/>
                <a:gd name="T23" fmla="*/ 79 h 650"/>
                <a:gd name="T24" fmla="*/ 1007 w 2339"/>
                <a:gd name="T25" fmla="*/ 193 h 650"/>
                <a:gd name="T26" fmla="*/ 1027 w 2339"/>
                <a:gd name="T27" fmla="*/ 238 h 650"/>
                <a:gd name="T28" fmla="*/ 1162 w 2339"/>
                <a:gd name="T29" fmla="*/ 260 h 650"/>
                <a:gd name="T30" fmla="*/ 1298 w 2339"/>
                <a:gd name="T31" fmla="*/ 284 h 650"/>
                <a:gd name="T32" fmla="*/ 1401 w 2339"/>
                <a:gd name="T33" fmla="*/ 284 h 650"/>
                <a:gd name="T34" fmla="*/ 1510 w 2339"/>
                <a:gd name="T35" fmla="*/ 263 h 650"/>
                <a:gd name="T36" fmla="*/ 1593 w 2339"/>
                <a:gd name="T37" fmla="*/ 317 h 650"/>
                <a:gd name="T38" fmla="*/ 1675 w 2339"/>
                <a:gd name="T39" fmla="*/ 340 h 650"/>
                <a:gd name="T40" fmla="*/ 1779 w 2339"/>
                <a:gd name="T41" fmla="*/ 339 h 650"/>
                <a:gd name="T42" fmla="*/ 1888 w 2339"/>
                <a:gd name="T43" fmla="*/ 300 h 650"/>
                <a:gd name="T44" fmla="*/ 2009 w 2339"/>
                <a:gd name="T45" fmla="*/ 204 h 650"/>
                <a:gd name="T46" fmla="*/ 2151 w 2339"/>
                <a:gd name="T47" fmla="*/ 94 h 650"/>
                <a:gd name="T48" fmla="*/ 2293 w 2339"/>
                <a:gd name="T49" fmla="*/ 49 h 650"/>
                <a:gd name="T50" fmla="*/ 2299 w 2339"/>
                <a:gd name="T51" fmla="*/ 87 h 650"/>
                <a:gd name="T52" fmla="*/ 2231 w 2339"/>
                <a:gd name="T53" fmla="*/ 166 h 650"/>
                <a:gd name="T54" fmla="*/ 2151 w 2339"/>
                <a:gd name="T55" fmla="*/ 244 h 650"/>
                <a:gd name="T56" fmla="*/ 2100 w 2339"/>
                <a:gd name="T57" fmla="*/ 322 h 650"/>
                <a:gd name="T58" fmla="*/ 2100 w 2339"/>
                <a:gd name="T59" fmla="*/ 403 h 650"/>
                <a:gd name="T60" fmla="*/ 2157 w 2339"/>
                <a:gd name="T61" fmla="*/ 486 h 650"/>
                <a:gd name="T62" fmla="*/ 2227 w 2339"/>
                <a:gd name="T63" fmla="*/ 549 h 650"/>
                <a:gd name="T64" fmla="*/ 2291 w 2339"/>
                <a:gd name="T65" fmla="*/ 599 h 650"/>
                <a:gd name="T66" fmla="*/ 2293 w 2339"/>
                <a:gd name="T67" fmla="*/ 624 h 650"/>
                <a:gd name="T68" fmla="*/ 2205 w 2339"/>
                <a:gd name="T69" fmla="*/ 622 h 650"/>
                <a:gd name="T70" fmla="*/ 2126 w 2339"/>
                <a:gd name="T71" fmla="*/ 603 h 650"/>
                <a:gd name="T72" fmla="*/ 2052 w 2339"/>
                <a:gd name="T73" fmla="*/ 567 h 650"/>
                <a:gd name="T74" fmla="*/ 1929 w 2339"/>
                <a:gd name="T75" fmla="*/ 494 h 650"/>
                <a:gd name="T76" fmla="*/ 1779 w 2339"/>
                <a:gd name="T77" fmla="*/ 483 h 650"/>
                <a:gd name="T78" fmla="*/ 1596 w 2339"/>
                <a:gd name="T79" fmla="*/ 503 h 650"/>
                <a:gd name="T80" fmla="*/ 1481 w 2339"/>
                <a:gd name="T81" fmla="*/ 546 h 650"/>
                <a:gd name="T82" fmla="*/ 1443 w 2339"/>
                <a:gd name="T83" fmla="*/ 596 h 650"/>
                <a:gd name="T84" fmla="*/ 1279 w 2339"/>
                <a:gd name="T85" fmla="*/ 592 h 650"/>
                <a:gd name="T86" fmla="*/ 1143 w 2339"/>
                <a:gd name="T87" fmla="*/ 633 h 650"/>
                <a:gd name="T88" fmla="*/ 633 w 2339"/>
                <a:gd name="T89" fmla="*/ 649 h 650"/>
                <a:gd name="T90" fmla="*/ 341 w 2339"/>
                <a:gd name="T91" fmla="*/ 621 h 650"/>
                <a:gd name="T92" fmla="*/ 84 w 2339"/>
                <a:gd name="T93" fmla="*/ 540 h 650"/>
                <a:gd name="T94" fmla="*/ 84 w 2339"/>
                <a:gd name="T95" fmla="*/ 498 h 650"/>
                <a:gd name="T96" fmla="*/ 27 w 2339"/>
                <a:gd name="T97" fmla="*/ 448 h 650"/>
                <a:gd name="T98" fmla="*/ 5 w 2339"/>
                <a:gd name="T99" fmla="*/ 414 h 65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339"/>
                <a:gd name="T151" fmla="*/ 0 h 650"/>
                <a:gd name="T152" fmla="*/ 2339 w 2339"/>
                <a:gd name="T153" fmla="*/ 650 h 65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339" h="650">
                  <a:moveTo>
                    <a:pt x="0" y="402"/>
                  </a:moveTo>
                  <a:lnTo>
                    <a:pt x="8" y="396"/>
                  </a:lnTo>
                  <a:lnTo>
                    <a:pt x="26" y="386"/>
                  </a:lnTo>
                  <a:lnTo>
                    <a:pt x="53" y="375"/>
                  </a:lnTo>
                  <a:lnTo>
                    <a:pt x="73" y="369"/>
                  </a:lnTo>
                  <a:lnTo>
                    <a:pt x="97" y="360"/>
                  </a:lnTo>
                  <a:lnTo>
                    <a:pt x="134" y="348"/>
                  </a:lnTo>
                  <a:lnTo>
                    <a:pt x="170" y="338"/>
                  </a:lnTo>
                  <a:lnTo>
                    <a:pt x="205" y="329"/>
                  </a:lnTo>
                  <a:lnTo>
                    <a:pt x="240" y="320"/>
                  </a:lnTo>
                  <a:lnTo>
                    <a:pt x="278" y="313"/>
                  </a:lnTo>
                  <a:lnTo>
                    <a:pt x="319" y="306"/>
                  </a:lnTo>
                  <a:lnTo>
                    <a:pt x="360" y="298"/>
                  </a:lnTo>
                  <a:lnTo>
                    <a:pt x="396" y="292"/>
                  </a:lnTo>
                  <a:lnTo>
                    <a:pt x="432" y="286"/>
                  </a:lnTo>
                  <a:lnTo>
                    <a:pt x="464" y="280"/>
                  </a:lnTo>
                  <a:lnTo>
                    <a:pt x="510" y="271"/>
                  </a:lnTo>
                  <a:lnTo>
                    <a:pt x="548" y="265"/>
                  </a:lnTo>
                  <a:lnTo>
                    <a:pt x="584" y="259"/>
                  </a:lnTo>
                  <a:lnTo>
                    <a:pt x="615" y="254"/>
                  </a:lnTo>
                  <a:lnTo>
                    <a:pt x="643" y="247"/>
                  </a:lnTo>
                  <a:lnTo>
                    <a:pt x="667" y="237"/>
                  </a:lnTo>
                  <a:lnTo>
                    <a:pt x="683" y="229"/>
                  </a:lnTo>
                  <a:lnTo>
                    <a:pt x="699" y="218"/>
                  </a:lnTo>
                  <a:lnTo>
                    <a:pt x="715" y="204"/>
                  </a:lnTo>
                  <a:lnTo>
                    <a:pt x="732" y="186"/>
                  </a:lnTo>
                  <a:lnTo>
                    <a:pt x="753" y="166"/>
                  </a:lnTo>
                  <a:lnTo>
                    <a:pt x="779" y="140"/>
                  </a:lnTo>
                  <a:lnTo>
                    <a:pt x="804" y="116"/>
                  </a:lnTo>
                  <a:lnTo>
                    <a:pt x="833" y="91"/>
                  </a:lnTo>
                  <a:lnTo>
                    <a:pt x="858" y="67"/>
                  </a:lnTo>
                  <a:lnTo>
                    <a:pt x="886" y="46"/>
                  </a:lnTo>
                  <a:lnTo>
                    <a:pt x="915" y="24"/>
                  </a:lnTo>
                  <a:lnTo>
                    <a:pt x="950" y="0"/>
                  </a:lnTo>
                  <a:lnTo>
                    <a:pt x="961" y="42"/>
                  </a:lnTo>
                  <a:lnTo>
                    <a:pt x="973" y="79"/>
                  </a:lnTo>
                  <a:lnTo>
                    <a:pt x="987" y="118"/>
                  </a:lnTo>
                  <a:lnTo>
                    <a:pt x="999" y="159"/>
                  </a:lnTo>
                  <a:lnTo>
                    <a:pt x="1007" y="193"/>
                  </a:lnTo>
                  <a:lnTo>
                    <a:pt x="1004" y="214"/>
                  </a:lnTo>
                  <a:lnTo>
                    <a:pt x="991" y="233"/>
                  </a:lnTo>
                  <a:lnTo>
                    <a:pt x="1027" y="238"/>
                  </a:lnTo>
                  <a:lnTo>
                    <a:pt x="1064" y="244"/>
                  </a:lnTo>
                  <a:lnTo>
                    <a:pt x="1111" y="252"/>
                  </a:lnTo>
                  <a:lnTo>
                    <a:pt x="1162" y="260"/>
                  </a:lnTo>
                  <a:lnTo>
                    <a:pt x="1215" y="270"/>
                  </a:lnTo>
                  <a:lnTo>
                    <a:pt x="1255" y="278"/>
                  </a:lnTo>
                  <a:lnTo>
                    <a:pt x="1298" y="284"/>
                  </a:lnTo>
                  <a:lnTo>
                    <a:pt x="1339" y="288"/>
                  </a:lnTo>
                  <a:lnTo>
                    <a:pt x="1374" y="291"/>
                  </a:lnTo>
                  <a:lnTo>
                    <a:pt x="1401" y="284"/>
                  </a:lnTo>
                  <a:lnTo>
                    <a:pt x="1426" y="271"/>
                  </a:lnTo>
                  <a:lnTo>
                    <a:pt x="1452" y="254"/>
                  </a:lnTo>
                  <a:lnTo>
                    <a:pt x="1510" y="263"/>
                  </a:lnTo>
                  <a:lnTo>
                    <a:pt x="1572" y="278"/>
                  </a:lnTo>
                  <a:lnTo>
                    <a:pt x="1625" y="287"/>
                  </a:lnTo>
                  <a:lnTo>
                    <a:pt x="1593" y="317"/>
                  </a:lnTo>
                  <a:lnTo>
                    <a:pt x="1613" y="324"/>
                  </a:lnTo>
                  <a:lnTo>
                    <a:pt x="1643" y="333"/>
                  </a:lnTo>
                  <a:lnTo>
                    <a:pt x="1675" y="340"/>
                  </a:lnTo>
                  <a:lnTo>
                    <a:pt x="1711" y="345"/>
                  </a:lnTo>
                  <a:lnTo>
                    <a:pt x="1744" y="342"/>
                  </a:lnTo>
                  <a:lnTo>
                    <a:pt x="1779" y="339"/>
                  </a:lnTo>
                  <a:lnTo>
                    <a:pt x="1816" y="332"/>
                  </a:lnTo>
                  <a:lnTo>
                    <a:pt x="1854" y="320"/>
                  </a:lnTo>
                  <a:lnTo>
                    <a:pt x="1888" y="300"/>
                  </a:lnTo>
                  <a:lnTo>
                    <a:pt x="1934" y="270"/>
                  </a:lnTo>
                  <a:lnTo>
                    <a:pt x="1966" y="243"/>
                  </a:lnTo>
                  <a:lnTo>
                    <a:pt x="2009" y="204"/>
                  </a:lnTo>
                  <a:lnTo>
                    <a:pt x="2054" y="159"/>
                  </a:lnTo>
                  <a:lnTo>
                    <a:pt x="2107" y="122"/>
                  </a:lnTo>
                  <a:lnTo>
                    <a:pt x="2151" y="94"/>
                  </a:lnTo>
                  <a:lnTo>
                    <a:pt x="2197" y="71"/>
                  </a:lnTo>
                  <a:lnTo>
                    <a:pt x="2240" y="56"/>
                  </a:lnTo>
                  <a:lnTo>
                    <a:pt x="2293" y="49"/>
                  </a:lnTo>
                  <a:lnTo>
                    <a:pt x="2338" y="52"/>
                  </a:lnTo>
                  <a:lnTo>
                    <a:pt x="2315" y="71"/>
                  </a:lnTo>
                  <a:lnTo>
                    <a:pt x="2299" y="87"/>
                  </a:lnTo>
                  <a:lnTo>
                    <a:pt x="2291" y="100"/>
                  </a:lnTo>
                  <a:lnTo>
                    <a:pt x="2257" y="145"/>
                  </a:lnTo>
                  <a:lnTo>
                    <a:pt x="2231" y="166"/>
                  </a:lnTo>
                  <a:lnTo>
                    <a:pt x="2200" y="189"/>
                  </a:lnTo>
                  <a:lnTo>
                    <a:pt x="2173" y="217"/>
                  </a:lnTo>
                  <a:lnTo>
                    <a:pt x="2151" y="244"/>
                  </a:lnTo>
                  <a:lnTo>
                    <a:pt x="2132" y="271"/>
                  </a:lnTo>
                  <a:lnTo>
                    <a:pt x="2114" y="299"/>
                  </a:lnTo>
                  <a:lnTo>
                    <a:pt x="2100" y="322"/>
                  </a:lnTo>
                  <a:lnTo>
                    <a:pt x="2092" y="347"/>
                  </a:lnTo>
                  <a:lnTo>
                    <a:pt x="2089" y="375"/>
                  </a:lnTo>
                  <a:lnTo>
                    <a:pt x="2100" y="403"/>
                  </a:lnTo>
                  <a:lnTo>
                    <a:pt x="2114" y="434"/>
                  </a:lnTo>
                  <a:lnTo>
                    <a:pt x="2134" y="460"/>
                  </a:lnTo>
                  <a:lnTo>
                    <a:pt x="2157" y="486"/>
                  </a:lnTo>
                  <a:lnTo>
                    <a:pt x="2178" y="507"/>
                  </a:lnTo>
                  <a:lnTo>
                    <a:pt x="2202" y="526"/>
                  </a:lnTo>
                  <a:lnTo>
                    <a:pt x="2227" y="549"/>
                  </a:lnTo>
                  <a:lnTo>
                    <a:pt x="2256" y="571"/>
                  </a:lnTo>
                  <a:lnTo>
                    <a:pt x="2273" y="586"/>
                  </a:lnTo>
                  <a:lnTo>
                    <a:pt x="2291" y="599"/>
                  </a:lnTo>
                  <a:lnTo>
                    <a:pt x="2308" y="610"/>
                  </a:lnTo>
                  <a:lnTo>
                    <a:pt x="2320" y="623"/>
                  </a:lnTo>
                  <a:lnTo>
                    <a:pt x="2293" y="624"/>
                  </a:lnTo>
                  <a:lnTo>
                    <a:pt x="2261" y="624"/>
                  </a:lnTo>
                  <a:lnTo>
                    <a:pt x="2231" y="625"/>
                  </a:lnTo>
                  <a:lnTo>
                    <a:pt x="2205" y="622"/>
                  </a:lnTo>
                  <a:lnTo>
                    <a:pt x="2173" y="618"/>
                  </a:lnTo>
                  <a:lnTo>
                    <a:pt x="2149" y="611"/>
                  </a:lnTo>
                  <a:lnTo>
                    <a:pt x="2126" y="603"/>
                  </a:lnTo>
                  <a:lnTo>
                    <a:pt x="2103" y="593"/>
                  </a:lnTo>
                  <a:lnTo>
                    <a:pt x="2076" y="581"/>
                  </a:lnTo>
                  <a:lnTo>
                    <a:pt x="2052" y="567"/>
                  </a:lnTo>
                  <a:lnTo>
                    <a:pt x="2006" y="537"/>
                  </a:lnTo>
                  <a:lnTo>
                    <a:pt x="1974" y="518"/>
                  </a:lnTo>
                  <a:lnTo>
                    <a:pt x="1929" y="494"/>
                  </a:lnTo>
                  <a:lnTo>
                    <a:pt x="1886" y="488"/>
                  </a:lnTo>
                  <a:lnTo>
                    <a:pt x="1840" y="490"/>
                  </a:lnTo>
                  <a:lnTo>
                    <a:pt x="1779" y="483"/>
                  </a:lnTo>
                  <a:lnTo>
                    <a:pt x="1722" y="490"/>
                  </a:lnTo>
                  <a:lnTo>
                    <a:pt x="1660" y="492"/>
                  </a:lnTo>
                  <a:lnTo>
                    <a:pt x="1596" y="503"/>
                  </a:lnTo>
                  <a:lnTo>
                    <a:pt x="1529" y="518"/>
                  </a:lnTo>
                  <a:lnTo>
                    <a:pt x="1489" y="533"/>
                  </a:lnTo>
                  <a:lnTo>
                    <a:pt x="1481" y="546"/>
                  </a:lnTo>
                  <a:lnTo>
                    <a:pt x="1489" y="559"/>
                  </a:lnTo>
                  <a:lnTo>
                    <a:pt x="1521" y="578"/>
                  </a:lnTo>
                  <a:lnTo>
                    <a:pt x="1443" y="596"/>
                  </a:lnTo>
                  <a:lnTo>
                    <a:pt x="1333" y="623"/>
                  </a:lnTo>
                  <a:lnTo>
                    <a:pt x="1309" y="604"/>
                  </a:lnTo>
                  <a:lnTo>
                    <a:pt x="1279" y="592"/>
                  </a:lnTo>
                  <a:lnTo>
                    <a:pt x="1250" y="584"/>
                  </a:lnTo>
                  <a:lnTo>
                    <a:pt x="1204" y="583"/>
                  </a:lnTo>
                  <a:lnTo>
                    <a:pt x="1143" y="633"/>
                  </a:lnTo>
                  <a:lnTo>
                    <a:pt x="1092" y="596"/>
                  </a:lnTo>
                  <a:lnTo>
                    <a:pt x="709" y="646"/>
                  </a:lnTo>
                  <a:lnTo>
                    <a:pt x="633" y="649"/>
                  </a:lnTo>
                  <a:lnTo>
                    <a:pt x="562" y="644"/>
                  </a:lnTo>
                  <a:lnTo>
                    <a:pt x="489" y="638"/>
                  </a:lnTo>
                  <a:lnTo>
                    <a:pt x="341" y="621"/>
                  </a:lnTo>
                  <a:lnTo>
                    <a:pt x="208" y="589"/>
                  </a:lnTo>
                  <a:lnTo>
                    <a:pt x="135" y="564"/>
                  </a:lnTo>
                  <a:lnTo>
                    <a:pt x="84" y="540"/>
                  </a:lnTo>
                  <a:lnTo>
                    <a:pt x="138" y="530"/>
                  </a:lnTo>
                  <a:lnTo>
                    <a:pt x="105" y="512"/>
                  </a:lnTo>
                  <a:lnTo>
                    <a:pt x="84" y="498"/>
                  </a:lnTo>
                  <a:lnTo>
                    <a:pt x="47" y="468"/>
                  </a:lnTo>
                  <a:lnTo>
                    <a:pt x="38" y="460"/>
                  </a:lnTo>
                  <a:lnTo>
                    <a:pt x="27" y="448"/>
                  </a:lnTo>
                  <a:lnTo>
                    <a:pt x="19" y="439"/>
                  </a:lnTo>
                  <a:lnTo>
                    <a:pt x="13" y="424"/>
                  </a:lnTo>
                  <a:lnTo>
                    <a:pt x="5" y="414"/>
                  </a:lnTo>
                  <a:lnTo>
                    <a:pt x="0" y="402"/>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48" name="Group 639"/>
            <p:cNvGrpSpPr>
              <a:grpSpLocks/>
            </p:cNvGrpSpPr>
            <p:nvPr/>
          </p:nvGrpSpPr>
          <p:grpSpPr bwMode="auto">
            <a:xfrm>
              <a:off x="1781176" y="3952877"/>
              <a:ext cx="90488" cy="80963"/>
              <a:chOff x="360" y="2380"/>
              <a:chExt cx="57" cy="51"/>
            </a:xfrm>
          </p:grpSpPr>
          <p:sp>
            <p:nvSpPr>
              <p:cNvPr id="94" name="Oval 640" descr="50%"/>
              <p:cNvSpPr>
                <a:spLocks noChangeArrowheads="1"/>
              </p:cNvSpPr>
              <p:nvPr/>
            </p:nvSpPr>
            <p:spPr bwMode="auto">
              <a:xfrm>
                <a:off x="360" y="2380"/>
                <a:ext cx="57" cy="51"/>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95" name="Arc 641" descr="50%"/>
              <p:cNvSpPr>
                <a:spLocks/>
              </p:cNvSpPr>
              <p:nvPr/>
            </p:nvSpPr>
            <p:spPr bwMode="auto">
              <a:xfrm>
                <a:off x="371" y="2386"/>
                <a:ext cx="42" cy="38"/>
              </a:xfrm>
              <a:custGeom>
                <a:avLst/>
                <a:gdLst>
                  <a:gd name="T0" fmla="*/ 0 w 43200"/>
                  <a:gd name="T1" fmla="*/ 0 h 42819"/>
                  <a:gd name="T2" fmla="*/ 0 w 43200"/>
                  <a:gd name="T3" fmla="*/ 0 h 42819"/>
                  <a:gd name="T4" fmla="*/ 0 w 43200"/>
                  <a:gd name="T5" fmla="*/ 0 h 42819"/>
                  <a:gd name="T6" fmla="*/ 0 60000 65536"/>
                  <a:gd name="T7" fmla="*/ 0 60000 65536"/>
                  <a:gd name="T8" fmla="*/ 0 60000 65536"/>
                  <a:gd name="T9" fmla="*/ 0 w 43200"/>
                  <a:gd name="T10" fmla="*/ 0 h 42819"/>
                  <a:gd name="T11" fmla="*/ 43200 w 43200"/>
                  <a:gd name="T12" fmla="*/ 42819 h 42819"/>
                </a:gdLst>
                <a:ahLst/>
                <a:cxnLst>
                  <a:cxn ang="T6">
                    <a:pos x="T0" y="T1"/>
                  </a:cxn>
                  <a:cxn ang="T7">
                    <a:pos x="T2" y="T3"/>
                  </a:cxn>
                  <a:cxn ang="T8">
                    <a:pos x="T4" y="T5"/>
                  </a:cxn>
                </a:cxnLst>
                <a:rect l="T9" t="T10" r="T11" b="T12"/>
                <a:pathLst>
                  <a:path w="43200" h="42819" fill="none" extrusionOk="0">
                    <a:moveTo>
                      <a:pt x="36091" y="5202"/>
                    </a:moveTo>
                    <a:cubicBezTo>
                      <a:pt x="40617" y="9296"/>
                      <a:pt x="43200" y="15115"/>
                      <a:pt x="43200" y="21219"/>
                    </a:cubicBezTo>
                    <a:cubicBezTo>
                      <a:pt x="43200" y="33148"/>
                      <a:pt x="33529" y="42819"/>
                      <a:pt x="21600" y="42819"/>
                    </a:cubicBezTo>
                    <a:cubicBezTo>
                      <a:pt x="9670" y="42819"/>
                      <a:pt x="0" y="33148"/>
                      <a:pt x="0" y="21219"/>
                    </a:cubicBezTo>
                    <a:cubicBezTo>
                      <a:pt x="-1" y="10848"/>
                      <a:pt x="7370" y="1941"/>
                      <a:pt x="17558" y="0"/>
                    </a:cubicBezTo>
                  </a:path>
                  <a:path w="43200" h="42819" stroke="0" extrusionOk="0">
                    <a:moveTo>
                      <a:pt x="36091" y="5202"/>
                    </a:moveTo>
                    <a:cubicBezTo>
                      <a:pt x="40617" y="9296"/>
                      <a:pt x="43200" y="15115"/>
                      <a:pt x="43200" y="21219"/>
                    </a:cubicBezTo>
                    <a:cubicBezTo>
                      <a:pt x="43200" y="33148"/>
                      <a:pt x="33529" y="42819"/>
                      <a:pt x="21600" y="42819"/>
                    </a:cubicBezTo>
                    <a:cubicBezTo>
                      <a:pt x="9670" y="42819"/>
                      <a:pt x="0" y="33148"/>
                      <a:pt x="0" y="21219"/>
                    </a:cubicBezTo>
                    <a:cubicBezTo>
                      <a:pt x="-1" y="10848"/>
                      <a:pt x="7370" y="1941"/>
                      <a:pt x="17558" y="0"/>
                    </a:cubicBezTo>
                    <a:lnTo>
                      <a:pt x="21600" y="21219"/>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49" name="Group 642"/>
            <p:cNvGrpSpPr>
              <a:grpSpLocks/>
            </p:cNvGrpSpPr>
            <p:nvPr/>
          </p:nvGrpSpPr>
          <p:grpSpPr bwMode="auto">
            <a:xfrm>
              <a:off x="2008188" y="4032252"/>
              <a:ext cx="242888" cy="180975"/>
              <a:chOff x="503" y="2430"/>
              <a:chExt cx="153" cy="114"/>
            </a:xfrm>
          </p:grpSpPr>
          <p:sp>
            <p:nvSpPr>
              <p:cNvPr id="89" name="Arc 643" descr="50%"/>
              <p:cNvSpPr>
                <a:spLocks/>
              </p:cNvSpPr>
              <p:nvPr/>
            </p:nvSpPr>
            <p:spPr bwMode="auto">
              <a:xfrm>
                <a:off x="535" y="2430"/>
                <a:ext cx="22" cy="114"/>
              </a:xfrm>
              <a:custGeom>
                <a:avLst/>
                <a:gdLst>
                  <a:gd name="T0" fmla="*/ 0 w 25027"/>
                  <a:gd name="T1" fmla="*/ 0 h 43200"/>
                  <a:gd name="T2" fmla="*/ 0 w 25027"/>
                  <a:gd name="T3" fmla="*/ 0 h 43200"/>
                  <a:gd name="T4" fmla="*/ 0 w 25027"/>
                  <a:gd name="T5" fmla="*/ 0 h 43200"/>
                  <a:gd name="T6" fmla="*/ 0 60000 65536"/>
                  <a:gd name="T7" fmla="*/ 0 60000 65536"/>
                  <a:gd name="T8" fmla="*/ 0 60000 65536"/>
                  <a:gd name="T9" fmla="*/ 0 w 25027"/>
                  <a:gd name="T10" fmla="*/ 0 h 43200"/>
                  <a:gd name="T11" fmla="*/ 25027 w 25027"/>
                  <a:gd name="T12" fmla="*/ 43200 h 43200"/>
                </a:gdLst>
                <a:ahLst/>
                <a:cxnLst>
                  <a:cxn ang="T6">
                    <a:pos x="T0" y="T1"/>
                  </a:cxn>
                  <a:cxn ang="T7">
                    <a:pos x="T2" y="T3"/>
                  </a:cxn>
                  <a:cxn ang="T8">
                    <a:pos x="T4" y="T5"/>
                  </a:cxn>
                </a:cxnLst>
                <a:rect l="T9" t="T10" r="T11" b="T12"/>
                <a:pathLst>
                  <a:path w="25027" h="43200" fill="none" extrusionOk="0">
                    <a:moveTo>
                      <a:pt x="2291" y="29"/>
                    </a:moveTo>
                    <a:cubicBezTo>
                      <a:pt x="2670" y="9"/>
                      <a:pt x="3048" y="-1"/>
                      <a:pt x="3427" y="0"/>
                    </a:cubicBezTo>
                    <a:cubicBezTo>
                      <a:pt x="15356" y="0"/>
                      <a:pt x="25027" y="9670"/>
                      <a:pt x="25027" y="21600"/>
                    </a:cubicBezTo>
                    <a:cubicBezTo>
                      <a:pt x="25027" y="33529"/>
                      <a:pt x="15356" y="43200"/>
                      <a:pt x="3427" y="43200"/>
                    </a:cubicBezTo>
                    <a:cubicBezTo>
                      <a:pt x="2279" y="43200"/>
                      <a:pt x="1133" y="43108"/>
                      <a:pt x="-1" y="42926"/>
                    </a:cubicBezTo>
                  </a:path>
                  <a:path w="25027" h="43200" stroke="0" extrusionOk="0">
                    <a:moveTo>
                      <a:pt x="2291" y="29"/>
                    </a:moveTo>
                    <a:cubicBezTo>
                      <a:pt x="2670" y="9"/>
                      <a:pt x="3048" y="-1"/>
                      <a:pt x="3427" y="0"/>
                    </a:cubicBezTo>
                    <a:cubicBezTo>
                      <a:pt x="15356" y="0"/>
                      <a:pt x="25027" y="9670"/>
                      <a:pt x="25027" y="21600"/>
                    </a:cubicBezTo>
                    <a:cubicBezTo>
                      <a:pt x="25027" y="33529"/>
                      <a:pt x="15356" y="43200"/>
                      <a:pt x="3427" y="43200"/>
                    </a:cubicBezTo>
                    <a:cubicBezTo>
                      <a:pt x="2279" y="43200"/>
                      <a:pt x="1133" y="43108"/>
                      <a:pt x="-1" y="42926"/>
                    </a:cubicBezTo>
                    <a:lnTo>
                      <a:pt x="3427"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90" name="Arc 644" descr="50%"/>
              <p:cNvSpPr>
                <a:spLocks/>
              </p:cNvSpPr>
              <p:nvPr/>
            </p:nvSpPr>
            <p:spPr bwMode="auto">
              <a:xfrm>
                <a:off x="503" y="2430"/>
                <a:ext cx="26" cy="114"/>
              </a:xfrm>
              <a:custGeom>
                <a:avLst/>
                <a:gdLst>
                  <a:gd name="T0" fmla="*/ 0 w 27870"/>
                  <a:gd name="T1" fmla="*/ 0 h 43200"/>
                  <a:gd name="T2" fmla="*/ 0 w 27870"/>
                  <a:gd name="T3" fmla="*/ 0 h 43200"/>
                  <a:gd name="T4" fmla="*/ 0 w 27870"/>
                  <a:gd name="T5" fmla="*/ 0 h 43200"/>
                  <a:gd name="T6" fmla="*/ 0 60000 65536"/>
                  <a:gd name="T7" fmla="*/ 0 60000 65536"/>
                  <a:gd name="T8" fmla="*/ 0 60000 65536"/>
                  <a:gd name="T9" fmla="*/ 0 w 27870"/>
                  <a:gd name="T10" fmla="*/ 0 h 43200"/>
                  <a:gd name="T11" fmla="*/ 27870 w 27870"/>
                  <a:gd name="T12" fmla="*/ 43200 h 43200"/>
                </a:gdLst>
                <a:ahLst/>
                <a:cxnLst>
                  <a:cxn ang="T6">
                    <a:pos x="T0" y="T1"/>
                  </a:cxn>
                  <a:cxn ang="T7">
                    <a:pos x="T2" y="T3"/>
                  </a:cxn>
                  <a:cxn ang="T8">
                    <a:pos x="T4" y="T5"/>
                  </a:cxn>
                </a:cxnLst>
                <a:rect l="T9" t="T10" r="T11" b="T12"/>
                <a:pathLst>
                  <a:path w="27870" h="43200" fill="none" extrusionOk="0">
                    <a:moveTo>
                      <a:pt x="5217" y="25"/>
                    </a:moveTo>
                    <a:cubicBezTo>
                      <a:pt x="5568" y="8"/>
                      <a:pt x="5919" y="-1"/>
                      <a:pt x="6270" y="0"/>
                    </a:cubicBezTo>
                    <a:cubicBezTo>
                      <a:pt x="18199" y="0"/>
                      <a:pt x="27870" y="9670"/>
                      <a:pt x="27870" y="21600"/>
                    </a:cubicBezTo>
                    <a:cubicBezTo>
                      <a:pt x="27870" y="33529"/>
                      <a:pt x="18199" y="43200"/>
                      <a:pt x="6270" y="43200"/>
                    </a:cubicBezTo>
                    <a:cubicBezTo>
                      <a:pt x="4145" y="43200"/>
                      <a:pt x="2032" y="42886"/>
                      <a:pt x="0" y="42269"/>
                    </a:cubicBezTo>
                  </a:path>
                  <a:path w="27870" h="43200" stroke="0" extrusionOk="0">
                    <a:moveTo>
                      <a:pt x="5217" y="25"/>
                    </a:moveTo>
                    <a:cubicBezTo>
                      <a:pt x="5568" y="8"/>
                      <a:pt x="5919" y="-1"/>
                      <a:pt x="6270" y="0"/>
                    </a:cubicBezTo>
                    <a:cubicBezTo>
                      <a:pt x="18199" y="0"/>
                      <a:pt x="27870" y="9670"/>
                      <a:pt x="27870" y="21600"/>
                    </a:cubicBezTo>
                    <a:cubicBezTo>
                      <a:pt x="27870" y="33529"/>
                      <a:pt x="18199" y="43200"/>
                      <a:pt x="6270" y="43200"/>
                    </a:cubicBezTo>
                    <a:cubicBezTo>
                      <a:pt x="4145" y="43200"/>
                      <a:pt x="2032" y="42886"/>
                      <a:pt x="0" y="42269"/>
                    </a:cubicBezTo>
                    <a:lnTo>
                      <a:pt x="627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91" name="Arc 645" descr="50%"/>
              <p:cNvSpPr>
                <a:spLocks/>
              </p:cNvSpPr>
              <p:nvPr/>
            </p:nvSpPr>
            <p:spPr bwMode="auto">
              <a:xfrm>
                <a:off x="567" y="2430"/>
                <a:ext cx="23" cy="114"/>
              </a:xfrm>
              <a:custGeom>
                <a:avLst/>
                <a:gdLst>
                  <a:gd name="T0" fmla="*/ 0 w 24942"/>
                  <a:gd name="T1" fmla="*/ 0 h 43200"/>
                  <a:gd name="T2" fmla="*/ 0 w 24942"/>
                  <a:gd name="T3" fmla="*/ 0 h 43200"/>
                  <a:gd name="T4" fmla="*/ 0 w 24942"/>
                  <a:gd name="T5" fmla="*/ 0 h 43200"/>
                  <a:gd name="T6" fmla="*/ 0 60000 65536"/>
                  <a:gd name="T7" fmla="*/ 0 60000 65536"/>
                  <a:gd name="T8" fmla="*/ 0 60000 65536"/>
                  <a:gd name="T9" fmla="*/ 0 w 24942"/>
                  <a:gd name="T10" fmla="*/ 0 h 43200"/>
                  <a:gd name="T11" fmla="*/ 24942 w 24942"/>
                  <a:gd name="T12" fmla="*/ 43200 h 43200"/>
                </a:gdLst>
                <a:ahLst/>
                <a:cxnLst>
                  <a:cxn ang="T6">
                    <a:pos x="T0" y="T1"/>
                  </a:cxn>
                  <a:cxn ang="T7">
                    <a:pos x="T2" y="T3"/>
                  </a:cxn>
                  <a:cxn ang="T8">
                    <a:pos x="T4" y="T5"/>
                  </a:cxn>
                </a:cxnLst>
                <a:rect l="T9" t="T10" r="T11" b="T12"/>
                <a:pathLst>
                  <a:path w="24942" h="43200" fill="none"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path>
                  <a:path w="24942" h="43200" stroke="0"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lnTo>
                      <a:pt x="334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92" name="Arc 646" descr="50%"/>
              <p:cNvSpPr>
                <a:spLocks/>
              </p:cNvSpPr>
              <p:nvPr/>
            </p:nvSpPr>
            <p:spPr bwMode="auto">
              <a:xfrm>
                <a:off x="598" y="2430"/>
                <a:ext cx="23" cy="114"/>
              </a:xfrm>
              <a:custGeom>
                <a:avLst/>
                <a:gdLst>
                  <a:gd name="T0" fmla="*/ 0 w 24942"/>
                  <a:gd name="T1" fmla="*/ 0 h 43200"/>
                  <a:gd name="T2" fmla="*/ 0 w 24942"/>
                  <a:gd name="T3" fmla="*/ 0 h 43200"/>
                  <a:gd name="T4" fmla="*/ 0 w 24942"/>
                  <a:gd name="T5" fmla="*/ 0 h 43200"/>
                  <a:gd name="T6" fmla="*/ 0 60000 65536"/>
                  <a:gd name="T7" fmla="*/ 0 60000 65536"/>
                  <a:gd name="T8" fmla="*/ 0 60000 65536"/>
                  <a:gd name="T9" fmla="*/ 0 w 24942"/>
                  <a:gd name="T10" fmla="*/ 0 h 43200"/>
                  <a:gd name="T11" fmla="*/ 24942 w 24942"/>
                  <a:gd name="T12" fmla="*/ 43200 h 43200"/>
                </a:gdLst>
                <a:ahLst/>
                <a:cxnLst>
                  <a:cxn ang="T6">
                    <a:pos x="T0" y="T1"/>
                  </a:cxn>
                  <a:cxn ang="T7">
                    <a:pos x="T2" y="T3"/>
                  </a:cxn>
                  <a:cxn ang="T8">
                    <a:pos x="T4" y="T5"/>
                  </a:cxn>
                </a:cxnLst>
                <a:rect l="T9" t="T10" r="T11" b="T12"/>
                <a:pathLst>
                  <a:path w="24942" h="43200" fill="none"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path>
                  <a:path w="24942" h="43200" stroke="0"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lnTo>
                      <a:pt x="334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93" name="Arc 647" descr="50%"/>
              <p:cNvSpPr>
                <a:spLocks/>
              </p:cNvSpPr>
              <p:nvPr/>
            </p:nvSpPr>
            <p:spPr bwMode="auto">
              <a:xfrm>
                <a:off x="633" y="2430"/>
                <a:ext cx="23" cy="114"/>
              </a:xfrm>
              <a:custGeom>
                <a:avLst/>
                <a:gdLst>
                  <a:gd name="T0" fmla="*/ 0 w 24942"/>
                  <a:gd name="T1" fmla="*/ 0 h 43200"/>
                  <a:gd name="T2" fmla="*/ 0 w 24942"/>
                  <a:gd name="T3" fmla="*/ 0 h 43200"/>
                  <a:gd name="T4" fmla="*/ 0 w 24942"/>
                  <a:gd name="T5" fmla="*/ 0 h 43200"/>
                  <a:gd name="T6" fmla="*/ 0 60000 65536"/>
                  <a:gd name="T7" fmla="*/ 0 60000 65536"/>
                  <a:gd name="T8" fmla="*/ 0 60000 65536"/>
                  <a:gd name="T9" fmla="*/ 0 w 24942"/>
                  <a:gd name="T10" fmla="*/ 0 h 43200"/>
                  <a:gd name="T11" fmla="*/ 24942 w 24942"/>
                  <a:gd name="T12" fmla="*/ 43200 h 43200"/>
                </a:gdLst>
                <a:ahLst/>
                <a:cxnLst>
                  <a:cxn ang="T6">
                    <a:pos x="T0" y="T1"/>
                  </a:cxn>
                  <a:cxn ang="T7">
                    <a:pos x="T2" y="T3"/>
                  </a:cxn>
                  <a:cxn ang="T8">
                    <a:pos x="T4" y="T5"/>
                  </a:cxn>
                </a:cxnLst>
                <a:rect l="T9" t="T10" r="T11" b="T12"/>
                <a:pathLst>
                  <a:path w="24942" h="43200" fill="none"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path>
                  <a:path w="24942" h="43200" stroke="0"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lnTo>
                      <a:pt x="334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50" name="Freeform 648" descr="50%"/>
            <p:cNvSpPr>
              <a:spLocks/>
            </p:cNvSpPr>
            <p:nvPr/>
          </p:nvSpPr>
          <p:spPr bwMode="auto">
            <a:xfrm>
              <a:off x="1471613" y="3298827"/>
              <a:ext cx="3686175" cy="688975"/>
            </a:xfrm>
            <a:custGeom>
              <a:avLst/>
              <a:gdLst>
                <a:gd name="T0" fmla="*/ 50 w 2322"/>
                <a:gd name="T1" fmla="*/ 367 h 434"/>
                <a:gd name="T2" fmla="*/ 158 w 2322"/>
                <a:gd name="T3" fmla="*/ 331 h 434"/>
                <a:gd name="T4" fmla="*/ 312 w 2322"/>
                <a:gd name="T5" fmla="*/ 297 h 434"/>
                <a:gd name="T6" fmla="*/ 467 w 2322"/>
                <a:gd name="T7" fmla="*/ 271 h 434"/>
                <a:gd name="T8" fmla="*/ 614 w 2322"/>
                <a:gd name="T9" fmla="*/ 245 h 434"/>
                <a:gd name="T10" fmla="*/ 699 w 2322"/>
                <a:gd name="T11" fmla="*/ 208 h 434"/>
                <a:gd name="T12" fmla="*/ 775 w 2322"/>
                <a:gd name="T13" fmla="*/ 135 h 434"/>
                <a:gd name="T14" fmla="*/ 886 w 2322"/>
                <a:gd name="T15" fmla="*/ 40 h 434"/>
                <a:gd name="T16" fmla="*/ 965 w 2322"/>
                <a:gd name="T17" fmla="*/ 77 h 434"/>
                <a:gd name="T18" fmla="*/ 998 w 2322"/>
                <a:gd name="T19" fmla="*/ 187 h 434"/>
                <a:gd name="T20" fmla="*/ 1057 w 2322"/>
                <a:gd name="T21" fmla="*/ 237 h 434"/>
                <a:gd name="T22" fmla="*/ 1248 w 2322"/>
                <a:gd name="T23" fmla="*/ 270 h 434"/>
                <a:gd name="T24" fmla="*/ 1393 w 2322"/>
                <a:gd name="T25" fmla="*/ 275 h 434"/>
                <a:gd name="T26" fmla="*/ 1564 w 2322"/>
                <a:gd name="T27" fmla="*/ 270 h 434"/>
                <a:gd name="T28" fmla="*/ 1634 w 2322"/>
                <a:gd name="T29" fmla="*/ 324 h 434"/>
                <a:gd name="T30" fmla="*/ 1770 w 2322"/>
                <a:gd name="T31" fmla="*/ 331 h 434"/>
                <a:gd name="T32" fmla="*/ 1925 w 2322"/>
                <a:gd name="T33" fmla="*/ 262 h 434"/>
                <a:gd name="T34" fmla="*/ 2047 w 2322"/>
                <a:gd name="T35" fmla="*/ 152 h 434"/>
                <a:gd name="T36" fmla="*/ 2144 w 2322"/>
                <a:gd name="T37" fmla="*/ 87 h 434"/>
                <a:gd name="T38" fmla="*/ 2229 w 2322"/>
                <a:gd name="T39" fmla="*/ 52 h 434"/>
                <a:gd name="T40" fmla="*/ 2304 w 2322"/>
                <a:gd name="T41" fmla="*/ 60 h 434"/>
                <a:gd name="T42" fmla="*/ 2244 w 2322"/>
                <a:gd name="T43" fmla="*/ 136 h 434"/>
                <a:gd name="T44" fmla="*/ 2165 w 2322"/>
                <a:gd name="T45" fmla="*/ 202 h 434"/>
                <a:gd name="T46" fmla="*/ 2120 w 2322"/>
                <a:gd name="T47" fmla="*/ 258 h 434"/>
                <a:gd name="T48" fmla="*/ 2087 w 2322"/>
                <a:gd name="T49" fmla="*/ 309 h 434"/>
                <a:gd name="T50" fmla="*/ 2076 w 2322"/>
                <a:gd name="T51" fmla="*/ 363 h 434"/>
                <a:gd name="T52" fmla="*/ 2011 w 2322"/>
                <a:gd name="T53" fmla="*/ 353 h 434"/>
                <a:gd name="T54" fmla="*/ 1952 w 2322"/>
                <a:gd name="T55" fmla="*/ 371 h 434"/>
                <a:gd name="T56" fmla="*/ 1883 w 2322"/>
                <a:gd name="T57" fmla="*/ 363 h 434"/>
                <a:gd name="T58" fmla="*/ 1807 w 2322"/>
                <a:gd name="T59" fmla="*/ 367 h 434"/>
                <a:gd name="T60" fmla="*/ 1728 w 2322"/>
                <a:gd name="T61" fmla="*/ 360 h 434"/>
                <a:gd name="T62" fmla="*/ 1640 w 2322"/>
                <a:gd name="T63" fmla="*/ 365 h 434"/>
                <a:gd name="T64" fmla="*/ 1548 w 2322"/>
                <a:gd name="T65" fmla="*/ 379 h 434"/>
                <a:gd name="T66" fmla="*/ 1460 w 2322"/>
                <a:gd name="T67" fmla="*/ 381 h 434"/>
                <a:gd name="T68" fmla="*/ 1373 w 2322"/>
                <a:gd name="T69" fmla="*/ 383 h 434"/>
                <a:gd name="T70" fmla="*/ 1292 w 2322"/>
                <a:gd name="T71" fmla="*/ 391 h 434"/>
                <a:gd name="T72" fmla="*/ 1207 w 2322"/>
                <a:gd name="T73" fmla="*/ 410 h 434"/>
                <a:gd name="T74" fmla="*/ 1105 w 2322"/>
                <a:gd name="T75" fmla="*/ 409 h 434"/>
                <a:gd name="T76" fmla="*/ 1016 w 2322"/>
                <a:gd name="T77" fmla="*/ 415 h 434"/>
                <a:gd name="T78" fmla="*/ 927 w 2322"/>
                <a:gd name="T79" fmla="*/ 400 h 434"/>
                <a:gd name="T80" fmla="*/ 842 w 2322"/>
                <a:gd name="T81" fmla="*/ 409 h 434"/>
                <a:gd name="T82" fmla="*/ 772 w 2322"/>
                <a:gd name="T83" fmla="*/ 399 h 434"/>
                <a:gd name="T84" fmla="*/ 686 w 2322"/>
                <a:gd name="T85" fmla="*/ 409 h 434"/>
                <a:gd name="T86" fmla="*/ 594 w 2322"/>
                <a:gd name="T87" fmla="*/ 414 h 434"/>
                <a:gd name="T88" fmla="*/ 477 w 2322"/>
                <a:gd name="T89" fmla="*/ 433 h 434"/>
                <a:gd name="T90" fmla="*/ 340 w 2322"/>
                <a:gd name="T91" fmla="*/ 433 h 434"/>
                <a:gd name="T92" fmla="*/ 228 w 2322"/>
                <a:gd name="T93" fmla="*/ 417 h 434"/>
                <a:gd name="T94" fmla="*/ 124 w 2322"/>
                <a:gd name="T95" fmla="*/ 421 h 434"/>
                <a:gd name="T96" fmla="*/ 24 w 2322"/>
                <a:gd name="T97" fmla="*/ 401 h 4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322"/>
                <a:gd name="T148" fmla="*/ 0 h 434"/>
                <a:gd name="T149" fmla="*/ 2322 w 2322"/>
                <a:gd name="T150" fmla="*/ 434 h 43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322" h="434">
                  <a:moveTo>
                    <a:pt x="0" y="390"/>
                  </a:moveTo>
                  <a:lnTo>
                    <a:pt x="13" y="382"/>
                  </a:lnTo>
                  <a:lnTo>
                    <a:pt x="31" y="374"/>
                  </a:lnTo>
                  <a:lnTo>
                    <a:pt x="50" y="367"/>
                  </a:lnTo>
                  <a:lnTo>
                    <a:pt x="70" y="359"/>
                  </a:lnTo>
                  <a:lnTo>
                    <a:pt x="94" y="351"/>
                  </a:lnTo>
                  <a:lnTo>
                    <a:pt x="129" y="341"/>
                  </a:lnTo>
                  <a:lnTo>
                    <a:pt x="158" y="331"/>
                  </a:lnTo>
                  <a:lnTo>
                    <a:pt x="194" y="321"/>
                  </a:lnTo>
                  <a:lnTo>
                    <a:pt x="233" y="312"/>
                  </a:lnTo>
                  <a:lnTo>
                    <a:pt x="272" y="304"/>
                  </a:lnTo>
                  <a:lnTo>
                    <a:pt x="312" y="297"/>
                  </a:lnTo>
                  <a:lnTo>
                    <a:pt x="351" y="291"/>
                  </a:lnTo>
                  <a:lnTo>
                    <a:pt x="390" y="285"/>
                  </a:lnTo>
                  <a:lnTo>
                    <a:pt x="428" y="278"/>
                  </a:lnTo>
                  <a:lnTo>
                    <a:pt x="467" y="271"/>
                  </a:lnTo>
                  <a:lnTo>
                    <a:pt x="497" y="265"/>
                  </a:lnTo>
                  <a:lnTo>
                    <a:pt x="541" y="257"/>
                  </a:lnTo>
                  <a:lnTo>
                    <a:pt x="579" y="251"/>
                  </a:lnTo>
                  <a:lnTo>
                    <a:pt x="614" y="245"/>
                  </a:lnTo>
                  <a:lnTo>
                    <a:pt x="640" y="239"/>
                  </a:lnTo>
                  <a:lnTo>
                    <a:pt x="664" y="231"/>
                  </a:lnTo>
                  <a:lnTo>
                    <a:pt x="685" y="219"/>
                  </a:lnTo>
                  <a:lnTo>
                    <a:pt x="699" y="208"/>
                  </a:lnTo>
                  <a:lnTo>
                    <a:pt x="714" y="194"/>
                  </a:lnTo>
                  <a:lnTo>
                    <a:pt x="729" y="178"/>
                  </a:lnTo>
                  <a:lnTo>
                    <a:pt x="752" y="155"/>
                  </a:lnTo>
                  <a:lnTo>
                    <a:pt x="775" y="135"/>
                  </a:lnTo>
                  <a:lnTo>
                    <a:pt x="801" y="110"/>
                  </a:lnTo>
                  <a:lnTo>
                    <a:pt x="828" y="87"/>
                  </a:lnTo>
                  <a:lnTo>
                    <a:pt x="854" y="62"/>
                  </a:lnTo>
                  <a:lnTo>
                    <a:pt x="886" y="40"/>
                  </a:lnTo>
                  <a:lnTo>
                    <a:pt x="916" y="17"/>
                  </a:lnTo>
                  <a:lnTo>
                    <a:pt x="941" y="0"/>
                  </a:lnTo>
                  <a:lnTo>
                    <a:pt x="951" y="36"/>
                  </a:lnTo>
                  <a:lnTo>
                    <a:pt x="965" y="77"/>
                  </a:lnTo>
                  <a:lnTo>
                    <a:pt x="979" y="115"/>
                  </a:lnTo>
                  <a:lnTo>
                    <a:pt x="990" y="152"/>
                  </a:lnTo>
                  <a:lnTo>
                    <a:pt x="995" y="170"/>
                  </a:lnTo>
                  <a:lnTo>
                    <a:pt x="998" y="187"/>
                  </a:lnTo>
                  <a:lnTo>
                    <a:pt x="995" y="204"/>
                  </a:lnTo>
                  <a:lnTo>
                    <a:pt x="979" y="224"/>
                  </a:lnTo>
                  <a:lnTo>
                    <a:pt x="1019" y="232"/>
                  </a:lnTo>
                  <a:lnTo>
                    <a:pt x="1057" y="237"/>
                  </a:lnTo>
                  <a:lnTo>
                    <a:pt x="1104" y="245"/>
                  </a:lnTo>
                  <a:lnTo>
                    <a:pt x="1156" y="253"/>
                  </a:lnTo>
                  <a:lnTo>
                    <a:pt x="1208" y="263"/>
                  </a:lnTo>
                  <a:lnTo>
                    <a:pt x="1248" y="270"/>
                  </a:lnTo>
                  <a:lnTo>
                    <a:pt x="1291" y="275"/>
                  </a:lnTo>
                  <a:lnTo>
                    <a:pt x="1331" y="280"/>
                  </a:lnTo>
                  <a:lnTo>
                    <a:pt x="1364" y="283"/>
                  </a:lnTo>
                  <a:lnTo>
                    <a:pt x="1393" y="275"/>
                  </a:lnTo>
                  <a:lnTo>
                    <a:pt x="1419" y="263"/>
                  </a:lnTo>
                  <a:lnTo>
                    <a:pt x="1444" y="246"/>
                  </a:lnTo>
                  <a:lnTo>
                    <a:pt x="1501" y="255"/>
                  </a:lnTo>
                  <a:lnTo>
                    <a:pt x="1564" y="270"/>
                  </a:lnTo>
                  <a:lnTo>
                    <a:pt x="1610" y="279"/>
                  </a:lnTo>
                  <a:lnTo>
                    <a:pt x="1582" y="306"/>
                  </a:lnTo>
                  <a:lnTo>
                    <a:pt x="1603" y="315"/>
                  </a:lnTo>
                  <a:lnTo>
                    <a:pt x="1634" y="324"/>
                  </a:lnTo>
                  <a:lnTo>
                    <a:pt x="1666" y="331"/>
                  </a:lnTo>
                  <a:lnTo>
                    <a:pt x="1702" y="336"/>
                  </a:lnTo>
                  <a:lnTo>
                    <a:pt x="1734" y="333"/>
                  </a:lnTo>
                  <a:lnTo>
                    <a:pt x="1770" y="331"/>
                  </a:lnTo>
                  <a:lnTo>
                    <a:pt x="1805" y="324"/>
                  </a:lnTo>
                  <a:lnTo>
                    <a:pt x="1845" y="312"/>
                  </a:lnTo>
                  <a:lnTo>
                    <a:pt x="1881" y="291"/>
                  </a:lnTo>
                  <a:lnTo>
                    <a:pt x="1925" y="262"/>
                  </a:lnTo>
                  <a:lnTo>
                    <a:pt x="1959" y="235"/>
                  </a:lnTo>
                  <a:lnTo>
                    <a:pt x="2000" y="198"/>
                  </a:lnTo>
                  <a:lnTo>
                    <a:pt x="2017" y="181"/>
                  </a:lnTo>
                  <a:lnTo>
                    <a:pt x="2047" y="152"/>
                  </a:lnTo>
                  <a:lnTo>
                    <a:pt x="2072" y="135"/>
                  </a:lnTo>
                  <a:lnTo>
                    <a:pt x="2097" y="117"/>
                  </a:lnTo>
                  <a:lnTo>
                    <a:pt x="2122" y="101"/>
                  </a:lnTo>
                  <a:lnTo>
                    <a:pt x="2144" y="87"/>
                  </a:lnTo>
                  <a:lnTo>
                    <a:pt x="2167" y="77"/>
                  </a:lnTo>
                  <a:lnTo>
                    <a:pt x="2189" y="66"/>
                  </a:lnTo>
                  <a:lnTo>
                    <a:pt x="2208" y="58"/>
                  </a:lnTo>
                  <a:lnTo>
                    <a:pt x="2229" y="52"/>
                  </a:lnTo>
                  <a:lnTo>
                    <a:pt x="2252" y="49"/>
                  </a:lnTo>
                  <a:lnTo>
                    <a:pt x="2280" y="46"/>
                  </a:lnTo>
                  <a:lnTo>
                    <a:pt x="2321" y="47"/>
                  </a:lnTo>
                  <a:lnTo>
                    <a:pt x="2304" y="60"/>
                  </a:lnTo>
                  <a:lnTo>
                    <a:pt x="2286" y="79"/>
                  </a:lnTo>
                  <a:lnTo>
                    <a:pt x="2276" y="92"/>
                  </a:lnTo>
                  <a:lnTo>
                    <a:pt x="2260" y="115"/>
                  </a:lnTo>
                  <a:lnTo>
                    <a:pt x="2244" y="136"/>
                  </a:lnTo>
                  <a:lnTo>
                    <a:pt x="2221" y="154"/>
                  </a:lnTo>
                  <a:lnTo>
                    <a:pt x="2192" y="175"/>
                  </a:lnTo>
                  <a:lnTo>
                    <a:pt x="2178" y="187"/>
                  </a:lnTo>
                  <a:lnTo>
                    <a:pt x="2165" y="202"/>
                  </a:lnTo>
                  <a:lnTo>
                    <a:pt x="2151" y="219"/>
                  </a:lnTo>
                  <a:lnTo>
                    <a:pt x="2141" y="231"/>
                  </a:lnTo>
                  <a:lnTo>
                    <a:pt x="2130" y="244"/>
                  </a:lnTo>
                  <a:lnTo>
                    <a:pt x="2120" y="258"/>
                  </a:lnTo>
                  <a:lnTo>
                    <a:pt x="2111" y="273"/>
                  </a:lnTo>
                  <a:lnTo>
                    <a:pt x="2103" y="285"/>
                  </a:lnTo>
                  <a:lnTo>
                    <a:pt x="2095" y="297"/>
                  </a:lnTo>
                  <a:lnTo>
                    <a:pt x="2087" y="309"/>
                  </a:lnTo>
                  <a:lnTo>
                    <a:pt x="2082" y="324"/>
                  </a:lnTo>
                  <a:lnTo>
                    <a:pt x="2079" y="336"/>
                  </a:lnTo>
                  <a:lnTo>
                    <a:pt x="2078" y="350"/>
                  </a:lnTo>
                  <a:lnTo>
                    <a:pt x="2076" y="363"/>
                  </a:lnTo>
                  <a:lnTo>
                    <a:pt x="2063" y="355"/>
                  </a:lnTo>
                  <a:lnTo>
                    <a:pt x="2044" y="352"/>
                  </a:lnTo>
                  <a:lnTo>
                    <a:pt x="2027" y="351"/>
                  </a:lnTo>
                  <a:lnTo>
                    <a:pt x="2011" y="353"/>
                  </a:lnTo>
                  <a:lnTo>
                    <a:pt x="1995" y="358"/>
                  </a:lnTo>
                  <a:lnTo>
                    <a:pt x="1982" y="363"/>
                  </a:lnTo>
                  <a:lnTo>
                    <a:pt x="1967" y="367"/>
                  </a:lnTo>
                  <a:lnTo>
                    <a:pt x="1952" y="371"/>
                  </a:lnTo>
                  <a:lnTo>
                    <a:pt x="1936" y="373"/>
                  </a:lnTo>
                  <a:lnTo>
                    <a:pt x="1914" y="370"/>
                  </a:lnTo>
                  <a:lnTo>
                    <a:pt x="1896" y="367"/>
                  </a:lnTo>
                  <a:lnTo>
                    <a:pt x="1883" y="363"/>
                  </a:lnTo>
                  <a:lnTo>
                    <a:pt x="1867" y="359"/>
                  </a:lnTo>
                  <a:lnTo>
                    <a:pt x="1850" y="360"/>
                  </a:lnTo>
                  <a:lnTo>
                    <a:pt x="1827" y="364"/>
                  </a:lnTo>
                  <a:lnTo>
                    <a:pt x="1807" y="367"/>
                  </a:lnTo>
                  <a:lnTo>
                    <a:pt x="1791" y="367"/>
                  </a:lnTo>
                  <a:lnTo>
                    <a:pt x="1770" y="365"/>
                  </a:lnTo>
                  <a:lnTo>
                    <a:pt x="1749" y="360"/>
                  </a:lnTo>
                  <a:lnTo>
                    <a:pt x="1728" y="360"/>
                  </a:lnTo>
                  <a:lnTo>
                    <a:pt x="1710" y="365"/>
                  </a:lnTo>
                  <a:lnTo>
                    <a:pt x="1681" y="368"/>
                  </a:lnTo>
                  <a:lnTo>
                    <a:pt x="1663" y="368"/>
                  </a:lnTo>
                  <a:lnTo>
                    <a:pt x="1640" y="365"/>
                  </a:lnTo>
                  <a:lnTo>
                    <a:pt x="1618" y="363"/>
                  </a:lnTo>
                  <a:lnTo>
                    <a:pt x="1594" y="367"/>
                  </a:lnTo>
                  <a:lnTo>
                    <a:pt x="1575" y="374"/>
                  </a:lnTo>
                  <a:lnTo>
                    <a:pt x="1548" y="379"/>
                  </a:lnTo>
                  <a:lnTo>
                    <a:pt x="1528" y="381"/>
                  </a:lnTo>
                  <a:lnTo>
                    <a:pt x="1503" y="383"/>
                  </a:lnTo>
                  <a:lnTo>
                    <a:pt x="1484" y="385"/>
                  </a:lnTo>
                  <a:lnTo>
                    <a:pt x="1460" y="381"/>
                  </a:lnTo>
                  <a:lnTo>
                    <a:pt x="1436" y="375"/>
                  </a:lnTo>
                  <a:lnTo>
                    <a:pt x="1411" y="381"/>
                  </a:lnTo>
                  <a:lnTo>
                    <a:pt x="1394" y="382"/>
                  </a:lnTo>
                  <a:lnTo>
                    <a:pt x="1373" y="383"/>
                  </a:lnTo>
                  <a:lnTo>
                    <a:pt x="1353" y="381"/>
                  </a:lnTo>
                  <a:lnTo>
                    <a:pt x="1333" y="381"/>
                  </a:lnTo>
                  <a:lnTo>
                    <a:pt x="1312" y="383"/>
                  </a:lnTo>
                  <a:lnTo>
                    <a:pt x="1292" y="391"/>
                  </a:lnTo>
                  <a:lnTo>
                    <a:pt x="1275" y="396"/>
                  </a:lnTo>
                  <a:lnTo>
                    <a:pt x="1252" y="403"/>
                  </a:lnTo>
                  <a:lnTo>
                    <a:pt x="1231" y="406"/>
                  </a:lnTo>
                  <a:lnTo>
                    <a:pt x="1207" y="410"/>
                  </a:lnTo>
                  <a:lnTo>
                    <a:pt x="1183" y="413"/>
                  </a:lnTo>
                  <a:lnTo>
                    <a:pt x="1152" y="409"/>
                  </a:lnTo>
                  <a:lnTo>
                    <a:pt x="1124" y="407"/>
                  </a:lnTo>
                  <a:lnTo>
                    <a:pt x="1105" y="409"/>
                  </a:lnTo>
                  <a:lnTo>
                    <a:pt x="1078" y="412"/>
                  </a:lnTo>
                  <a:lnTo>
                    <a:pt x="1058" y="412"/>
                  </a:lnTo>
                  <a:lnTo>
                    <a:pt x="1035" y="414"/>
                  </a:lnTo>
                  <a:lnTo>
                    <a:pt x="1016" y="415"/>
                  </a:lnTo>
                  <a:lnTo>
                    <a:pt x="987" y="413"/>
                  </a:lnTo>
                  <a:lnTo>
                    <a:pt x="963" y="406"/>
                  </a:lnTo>
                  <a:lnTo>
                    <a:pt x="947" y="401"/>
                  </a:lnTo>
                  <a:lnTo>
                    <a:pt x="927" y="400"/>
                  </a:lnTo>
                  <a:lnTo>
                    <a:pt x="906" y="399"/>
                  </a:lnTo>
                  <a:lnTo>
                    <a:pt x="886" y="403"/>
                  </a:lnTo>
                  <a:lnTo>
                    <a:pt x="862" y="406"/>
                  </a:lnTo>
                  <a:lnTo>
                    <a:pt x="842" y="409"/>
                  </a:lnTo>
                  <a:lnTo>
                    <a:pt x="824" y="409"/>
                  </a:lnTo>
                  <a:lnTo>
                    <a:pt x="812" y="405"/>
                  </a:lnTo>
                  <a:lnTo>
                    <a:pt x="791" y="401"/>
                  </a:lnTo>
                  <a:lnTo>
                    <a:pt x="772" y="399"/>
                  </a:lnTo>
                  <a:lnTo>
                    <a:pt x="752" y="400"/>
                  </a:lnTo>
                  <a:lnTo>
                    <a:pt x="734" y="403"/>
                  </a:lnTo>
                  <a:lnTo>
                    <a:pt x="712" y="405"/>
                  </a:lnTo>
                  <a:lnTo>
                    <a:pt x="686" y="409"/>
                  </a:lnTo>
                  <a:lnTo>
                    <a:pt x="662" y="409"/>
                  </a:lnTo>
                  <a:lnTo>
                    <a:pt x="640" y="406"/>
                  </a:lnTo>
                  <a:lnTo>
                    <a:pt x="616" y="410"/>
                  </a:lnTo>
                  <a:lnTo>
                    <a:pt x="594" y="414"/>
                  </a:lnTo>
                  <a:lnTo>
                    <a:pt x="570" y="421"/>
                  </a:lnTo>
                  <a:lnTo>
                    <a:pt x="547" y="426"/>
                  </a:lnTo>
                  <a:lnTo>
                    <a:pt x="514" y="432"/>
                  </a:lnTo>
                  <a:lnTo>
                    <a:pt x="477" y="433"/>
                  </a:lnTo>
                  <a:lnTo>
                    <a:pt x="439" y="433"/>
                  </a:lnTo>
                  <a:lnTo>
                    <a:pt x="404" y="432"/>
                  </a:lnTo>
                  <a:lnTo>
                    <a:pt x="363" y="433"/>
                  </a:lnTo>
                  <a:lnTo>
                    <a:pt x="340" y="433"/>
                  </a:lnTo>
                  <a:lnTo>
                    <a:pt x="319" y="430"/>
                  </a:lnTo>
                  <a:lnTo>
                    <a:pt x="295" y="433"/>
                  </a:lnTo>
                  <a:lnTo>
                    <a:pt x="268" y="432"/>
                  </a:lnTo>
                  <a:lnTo>
                    <a:pt x="228" y="417"/>
                  </a:lnTo>
                  <a:lnTo>
                    <a:pt x="199" y="419"/>
                  </a:lnTo>
                  <a:lnTo>
                    <a:pt x="174" y="421"/>
                  </a:lnTo>
                  <a:lnTo>
                    <a:pt x="147" y="421"/>
                  </a:lnTo>
                  <a:lnTo>
                    <a:pt x="124" y="421"/>
                  </a:lnTo>
                  <a:lnTo>
                    <a:pt x="96" y="419"/>
                  </a:lnTo>
                  <a:lnTo>
                    <a:pt x="71" y="414"/>
                  </a:lnTo>
                  <a:lnTo>
                    <a:pt x="46" y="407"/>
                  </a:lnTo>
                  <a:lnTo>
                    <a:pt x="24" y="401"/>
                  </a:lnTo>
                  <a:lnTo>
                    <a:pt x="2" y="396"/>
                  </a:lnTo>
                  <a:lnTo>
                    <a:pt x="0" y="390"/>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51" name="Group 649"/>
            <p:cNvGrpSpPr>
              <a:grpSpLocks/>
            </p:cNvGrpSpPr>
            <p:nvPr/>
          </p:nvGrpSpPr>
          <p:grpSpPr bwMode="auto">
            <a:xfrm>
              <a:off x="2211388" y="4154490"/>
              <a:ext cx="528638" cy="320675"/>
              <a:chOff x="631" y="2507"/>
              <a:chExt cx="333" cy="202"/>
            </a:xfrm>
          </p:grpSpPr>
          <p:sp>
            <p:nvSpPr>
              <p:cNvPr id="87" name="Freeform 650" descr="50%"/>
              <p:cNvSpPr>
                <a:spLocks/>
              </p:cNvSpPr>
              <p:nvPr/>
            </p:nvSpPr>
            <p:spPr bwMode="auto">
              <a:xfrm>
                <a:off x="631" y="2511"/>
                <a:ext cx="333" cy="198"/>
              </a:xfrm>
              <a:custGeom>
                <a:avLst/>
                <a:gdLst>
                  <a:gd name="T0" fmla="*/ 311 w 333"/>
                  <a:gd name="T1" fmla="*/ 177 h 198"/>
                  <a:gd name="T2" fmla="*/ 293 w 333"/>
                  <a:gd name="T3" fmla="*/ 159 h 198"/>
                  <a:gd name="T4" fmla="*/ 281 w 333"/>
                  <a:gd name="T5" fmla="*/ 148 h 198"/>
                  <a:gd name="T6" fmla="*/ 272 w 333"/>
                  <a:gd name="T7" fmla="*/ 138 h 198"/>
                  <a:gd name="T8" fmla="*/ 262 w 333"/>
                  <a:gd name="T9" fmla="*/ 127 h 198"/>
                  <a:gd name="T10" fmla="*/ 254 w 333"/>
                  <a:gd name="T11" fmla="*/ 116 h 198"/>
                  <a:gd name="T12" fmla="*/ 246 w 333"/>
                  <a:gd name="T13" fmla="*/ 105 h 198"/>
                  <a:gd name="T14" fmla="*/ 237 w 333"/>
                  <a:gd name="T15" fmla="*/ 93 h 198"/>
                  <a:gd name="T16" fmla="*/ 230 w 333"/>
                  <a:gd name="T17" fmla="*/ 78 h 198"/>
                  <a:gd name="T18" fmla="*/ 224 w 333"/>
                  <a:gd name="T19" fmla="*/ 64 h 198"/>
                  <a:gd name="T20" fmla="*/ 219 w 333"/>
                  <a:gd name="T21" fmla="*/ 49 h 198"/>
                  <a:gd name="T22" fmla="*/ 215 w 333"/>
                  <a:gd name="T23" fmla="*/ 34 h 198"/>
                  <a:gd name="T24" fmla="*/ 215 w 333"/>
                  <a:gd name="T25" fmla="*/ 19 h 198"/>
                  <a:gd name="T26" fmla="*/ 214 w 333"/>
                  <a:gd name="T27" fmla="*/ 0 h 198"/>
                  <a:gd name="T28" fmla="*/ 0 w 333"/>
                  <a:gd name="T29" fmla="*/ 0 h 198"/>
                  <a:gd name="T30" fmla="*/ 6 w 333"/>
                  <a:gd name="T31" fmla="*/ 12 h 198"/>
                  <a:gd name="T32" fmla="*/ 17 w 333"/>
                  <a:gd name="T33" fmla="*/ 28 h 198"/>
                  <a:gd name="T34" fmla="*/ 27 w 333"/>
                  <a:gd name="T35" fmla="*/ 42 h 198"/>
                  <a:gd name="T36" fmla="*/ 39 w 333"/>
                  <a:gd name="T37" fmla="*/ 56 h 198"/>
                  <a:gd name="T38" fmla="*/ 54 w 333"/>
                  <a:gd name="T39" fmla="*/ 71 h 198"/>
                  <a:gd name="T40" fmla="*/ 70 w 333"/>
                  <a:gd name="T41" fmla="*/ 86 h 198"/>
                  <a:gd name="T42" fmla="*/ 87 w 333"/>
                  <a:gd name="T43" fmla="*/ 100 h 198"/>
                  <a:gd name="T44" fmla="*/ 104 w 333"/>
                  <a:gd name="T45" fmla="*/ 112 h 198"/>
                  <a:gd name="T46" fmla="*/ 123 w 333"/>
                  <a:gd name="T47" fmla="*/ 127 h 198"/>
                  <a:gd name="T48" fmla="*/ 146 w 333"/>
                  <a:gd name="T49" fmla="*/ 143 h 198"/>
                  <a:gd name="T50" fmla="*/ 166 w 333"/>
                  <a:gd name="T51" fmla="*/ 154 h 198"/>
                  <a:gd name="T52" fmla="*/ 184 w 333"/>
                  <a:gd name="T53" fmla="*/ 163 h 198"/>
                  <a:gd name="T54" fmla="*/ 201 w 333"/>
                  <a:gd name="T55" fmla="*/ 170 h 198"/>
                  <a:gd name="T56" fmla="*/ 219 w 333"/>
                  <a:gd name="T57" fmla="*/ 177 h 198"/>
                  <a:gd name="T58" fmla="*/ 238 w 333"/>
                  <a:gd name="T59" fmla="*/ 184 h 198"/>
                  <a:gd name="T60" fmla="*/ 259 w 333"/>
                  <a:gd name="T61" fmla="*/ 188 h 198"/>
                  <a:gd name="T62" fmla="*/ 282 w 333"/>
                  <a:gd name="T63" fmla="*/ 192 h 198"/>
                  <a:gd name="T64" fmla="*/ 300 w 333"/>
                  <a:gd name="T65" fmla="*/ 194 h 198"/>
                  <a:gd name="T66" fmla="*/ 318 w 333"/>
                  <a:gd name="T67" fmla="*/ 196 h 198"/>
                  <a:gd name="T68" fmla="*/ 332 w 333"/>
                  <a:gd name="T69" fmla="*/ 197 h 198"/>
                  <a:gd name="T70" fmla="*/ 311 w 333"/>
                  <a:gd name="T71" fmla="*/ 177 h 19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33"/>
                  <a:gd name="T109" fmla="*/ 0 h 198"/>
                  <a:gd name="T110" fmla="*/ 333 w 333"/>
                  <a:gd name="T111" fmla="*/ 198 h 19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33" h="198">
                    <a:moveTo>
                      <a:pt x="311" y="177"/>
                    </a:moveTo>
                    <a:lnTo>
                      <a:pt x="293" y="159"/>
                    </a:lnTo>
                    <a:lnTo>
                      <a:pt x="281" y="148"/>
                    </a:lnTo>
                    <a:lnTo>
                      <a:pt x="272" y="138"/>
                    </a:lnTo>
                    <a:lnTo>
                      <a:pt x="262" y="127"/>
                    </a:lnTo>
                    <a:lnTo>
                      <a:pt x="254" y="116"/>
                    </a:lnTo>
                    <a:lnTo>
                      <a:pt x="246" y="105"/>
                    </a:lnTo>
                    <a:lnTo>
                      <a:pt x="237" y="93"/>
                    </a:lnTo>
                    <a:lnTo>
                      <a:pt x="230" y="78"/>
                    </a:lnTo>
                    <a:lnTo>
                      <a:pt x="224" y="64"/>
                    </a:lnTo>
                    <a:lnTo>
                      <a:pt x="219" y="49"/>
                    </a:lnTo>
                    <a:lnTo>
                      <a:pt x="215" y="34"/>
                    </a:lnTo>
                    <a:lnTo>
                      <a:pt x="215" y="19"/>
                    </a:lnTo>
                    <a:lnTo>
                      <a:pt x="214" y="0"/>
                    </a:lnTo>
                    <a:lnTo>
                      <a:pt x="0" y="0"/>
                    </a:lnTo>
                    <a:lnTo>
                      <a:pt x="6" y="12"/>
                    </a:lnTo>
                    <a:lnTo>
                      <a:pt x="17" y="28"/>
                    </a:lnTo>
                    <a:lnTo>
                      <a:pt x="27" y="42"/>
                    </a:lnTo>
                    <a:lnTo>
                      <a:pt x="39" y="56"/>
                    </a:lnTo>
                    <a:lnTo>
                      <a:pt x="54" y="71"/>
                    </a:lnTo>
                    <a:lnTo>
                      <a:pt x="70" y="86"/>
                    </a:lnTo>
                    <a:lnTo>
                      <a:pt x="87" y="100"/>
                    </a:lnTo>
                    <a:lnTo>
                      <a:pt x="104" y="112"/>
                    </a:lnTo>
                    <a:lnTo>
                      <a:pt x="123" y="127"/>
                    </a:lnTo>
                    <a:lnTo>
                      <a:pt x="146" y="143"/>
                    </a:lnTo>
                    <a:lnTo>
                      <a:pt x="166" y="154"/>
                    </a:lnTo>
                    <a:lnTo>
                      <a:pt x="184" y="163"/>
                    </a:lnTo>
                    <a:lnTo>
                      <a:pt x="201" y="170"/>
                    </a:lnTo>
                    <a:lnTo>
                      <a:pt x="219" y="177"/>
                    </a:lnTo>
                    <a:lnTo>
                      <a:pt x="238" y="184"/>
                    </a:lnTo>
                    <a:lnTo>
                      <a:pt x="259" y="188"/>
                    </a:lnTo>
                    <a:lnTo>
                      <a:pt x="282" y="192"/>
                    </a:lnTo>
                    <a:lnTo>
                      <a:pt x="300" y="194"/>
                    </a:lnTo>
                    <a:lnTo>
                      <a:pt x="318" y="196"/>
                    </a:lnTo>
                    <a:lnTo>
                      <a:pt x="332" y="197"/>
                    </a:lnTo>
                    <a:lnTo>
                      <a:pt x="311" y="17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88" name="Freeform 651" descr="50%"/>
              <p:cNvSpPr>
                <a:spLocks/>
              </p:cNvSpPr>
              <p:nvPr/>
            </p:nvSpPr>
            <p:spPr bwMode="auto">
              <a:xfrm>
                <a:off x="637" y="2507"/>
                <a:ext cx="201" cy="7"/>
              </a:xfrm>
              <a:custGeom>
                <a:avLst/>
                <a:gdLst>
                  <a:gd name="T0" fmla="*/ 1 w 201"/>
                  <a:gd name="T1" fmla="*/ 0 h 7"/>
                  <a:gd name="T2" fmla="*/ 0 w 201"/>
                  <a:gd name="T3" fmla="*/ 2 h 7"/>
                  <a:gd name="T4" fmla="*/ 4 w 201"/>
                  <a:gd name="T5" fmla="*/ 6 h 7"/>
                  <a:gd name="T6" fmla="*/ 200 w 201"/>
                  <a:gd name="T7" fmla="*/ 6 h 7"/>
                  <a:gd name="T8" fmla="*/ 200 w 201"/>
                  <a:gd name="T9" fmla="*/ 0 h 7"/>
                  <a:gd name="T10" fmla="*/ 1 w 201"/>
                  <a:gd name="T11" fmla="*/ 0 h 7"/>
                  <a:gd name="T12" fmla="*/ 0 60000 65536"/>
                  <a:gd name="T13" fmla="*/ 0 60000 65536"/>
                  <a:gd name="T14" fmla="*/ 0 60000 65536"/>
                  <a:gd name="T15" fmla="*/ 0 60000 65536"/>
                  <a:gd name="T16" fmla="*/ 0 60000 65536"/>
                  <a:gd name="T17" fmla="*/ 0 60000 65536"/>
                  <a:gd name="T18" fmla="*/ 0 w 201"/>
                  <a:gd name="T19" fmla="*/ 0 h 7"/>
                  <a:gd name="T20" fmla="*/ 201 w 20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01" h="7">
                    <a:moveTo>
                      <a:pt x="1" y="0"/>
                    </a:moveTo>
                    <a:lnTo>
                      <a:pt x="0" y="2"/>
                    </a:lnTo>
                    <a:lnTo>
                      <a:pt x="4" y="6"/>
                    </a:lnTo>
                    <a:lnTo>
                      <a:pt x="200" y="6"/>
                    </a:lnTo>
                    <a:lnTo>
                      <a:pt x="200" y="0"/>
                    </a:lnTo>
                    <a:lnTo>
                      <a:pt x="1" y="0"/>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52" name="Rectangle 652"/>
            <p:cNvSpPr>
              <a:spLocks noChangeArrowheads="1"/>
            </p:cNvSpPr>
            <p:nvPr/>
          </p:nvSpPr>
          <p:spPr bwMode="auto">
            <a:xfrm>
              <a:off x="5576888" y="4794252"/>
              <a:ext cx="930275" cy="366713"/>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a:solidFill>
                    <a:srgbClr val="0000FF"/>
                  </a:solidFill>
                  <a:latin typeface="Comic Sans MS" pitchFamily="66" charset="0"/>
                </a:rPr>
                <a:t>Server</a:t>
              </a:r>
            </a:p>
          </p:txBody>
        </p:sp>
        <p:grpSp>
          <p:nvGrpSpPr>
            <p:cNvPr id="53" name="Group 653"/>
            <p:cNvGrpSpPr>
              <a:grpSpLocks/>
            </p:cNvGrpSpPr>
            <p:nvPr/>
          </p:nvGrpSpPr>
          <p:grpSpPr bwMode="auto">
            <a:xfrm>
              <a:off x="7405688" y="3819527"/>
              <a:ext cx="509588" cy="179388"/>
              <a:chOff x="4270" y="2440"/>
              <a:chExt cx="321" cy="113"/>
            </a:xfrm>
          </p:grpSpPr>
          <p:sp>
            <p:nvSpPr>
              <p:cNvPr id="72" name="Freeform 654" descr="50%"/>
              <p:cNvSpPr>
                <a:spLocks/>
              </p:cNvSpPr>
              <p:nvPr/>
            </p:nvSpPr>
            <p:spPr bwMode="auto">
              <a:xfrm>
                <a:off x="4351" y="2513"/>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73" name="Freeform 655" descr="50%"/>
              <p:cNvSpPr>
                <a:spLocks/>
              </p:cNvSpPr>
              <p:nvPr/>
            </p:nvSpPr>
            <p:spPr bwMode="auto">
              <a:xfrm>
                <a:off x="4270" y="2440"/>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74" name="Group 656"/>
              <p:cNvGrpSpPr>
                <a:grpSpLocks/>
              </p:cNvGrpSpPr>
              <p:nvPr/>
            </p:nvGrpSpPr>
            <p:grpSpPr bwMode="auto">
              <a:xfrm>
                <a:off x="4297" y="2502"/>
                <a:ext cx="2" cy="3"/>
                <a:chOff x="4216" y="2686"/>
                <a:chExt cx="2" cy="3"/>
              </a:xfrm>
            </p:grpSpPr>
            <p:sp>
              <p:nvSpPr>
                <p:cNvPr id="85" name="Oval 657" descr="50%"/>
                <p:cNvSpPr>
                  <a:spLocks noChangeArrowheads="1"/>
                </p:cNvSpPr>
                <p:nvPr/>
              </p:nvSpPr>
              <p:spPr bwMode="auto">
                <a:xfrm>
                  <a:off x="4216" y="2686"/>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86" name="Arc 658" descr="50%"/>
                <p:cNvSpPr>
                  <a:spLocks/>
                </p:cNvSpPr>
                <p:nvPr/>
              </p:nvSpPr>
              <p:spPr bwMode="auto">
                <a:xfrm>
                  <a:off x="4217" y="268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75" name="Group 659"/>
              <p:cNvGrpSpPr>
                <a:grpSpLocks/>
              </p:cNvGrpSpPr>
              <p:nvPr/>
            </p:nvGrpSpPr>
            <p:grpSpPr bwMode="auto">
              <a:xfrm>
                <a:off x="4314" y="2514"/>
                <a:ext cx="23" cy="4"/>
                <a:chOff x="4233" y="2698"/>
                <a:chExt cx="23" cy="4"/>
              </a:xfrm>
            </p:grpSpPr>
            <p:sp>
              <p:nvSpPr>
                <p:cNvPr id="80" name="Arc 660" descr="50%"/>
                <p:cNvSpPr>
                  <a:spLocks/>
                </p:cNvSpPr>
                <p:nvPr/>
              </p:nvSpPr>
              <p:spPr bwMode="auto">
                <a:xfrm>
                  <a:off x="4237" y="269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81" name="Arc 661" descr="50%"/>
                <p:cNvSpPr>
                  <a:spLocks/>
                </p:cNvSpPr>
                <p:nvPr/>
              </p:nvSpPr>
              <p:spPr bwMode="auto">
                <a:xfrm>
                  <a:off x="4233" y="269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82" name="Arc 662" descr="50%"/>
                <p:cNvSpPr>
                  <a:spLocks/>
                </p:cNvSpPr>
                <p:nvPr/>
              </p:nvSpPr>
              <p:spPr bwMode="auto">
                <a:xfrm>
                  <a:off x="4240" y="269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83" name="Arc 663" descr="50%"/>
                <p:cNvSpPr>
                  <a:spLocks/>
                </p:cNvSpPr>
                <p:nvPr/>
              </p:nvSpPr>
              <p:spPr bwMode="auto">
                <a:xfrm>
                  <a:off x="4244" y="269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84" name="Arc 664" descr="50%"/>
                <p:cNvSpPr>
                  <a:spLocks/>
                </p:cNvSpPr>
                <p:nvPr/>
              </p:nvSpPr>
              <p:spPr bwMode="auto">
                <a:xfrm>
                  <a:off x="4250" y="2698"/>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76" name="Freeform 665" descr="50%"/>
              <p:cNvSpPr>
                <a:spLocks/>
              </p:cNvSpPr>
              <p:nvPr/>
            </p:nvSpPr>
            <p:spPr bwMode="auto">
              <a:xfrm>
                <a:off x="4270" y="2442"/>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77" name="Group 666"/>
              <p:cNvGrpSpPr>
                <a:grpSpLocks/>
              </p:cNvGrpSpPr>
              <p:nvPr/>
            </p:nvGrpSpPr>
            <p:grpSpPr bwMode="auto">
              <a:xfrm>
                <a:off x="4334" y="2516"/>
                <a:ext cx="47" cy="37"/>
                <a:chOff x="4253" y="2700"/>
                <a:chExt cx="47" cy="37"/>
              </a:xfrm>
            </p:grpSpPr>
            <p:sp>
              <p:nvSpPr>
                <p:cNvPr id="78" name="Freeform 667" descr="50%"/>
                <p:cNvSpPr>
                  <a:spLocks/>
                </p:cNvSpPr>
                <p:nvPr/>
              </p:nvSpPr>
              <p:spPr bwMode="auto">
                <a:xfrm>
                  <a:off x="4253" y="2706"/>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79" name="Freeform 668" descr="50%"/>
                <p:cNvSpPr>
                  <a:spLocks/>
                </p:cNvSpPr>
                <p:nvPr/>
              </p:nvSpPr>
              <p:spPr bwMode="auto">
                <a:xfrm>
                  <a:off x="4254" y="270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sp>
          <p:nvSpPr>
            <p:cNvPr id="54" name="Rectangle 669"/>
            <p:cNvSpPr>
              <a:spLocks noChangeArrowheads="1"/>
            </p:cNvSpPr>
            <p:nvPr/>
          </p:nvSpPr>
          <p:spPr bwMode="auto">
            <a:xfrm>
              <a:off x="7786688" y="3514727"/>
              <a:ext cx="1447800" cy="638175"/>
            </a:xfrm>
            <a:prstGeom prst="rect">
              <a:avLst/>
            </a:prstGeom>
            <a:noFill/>
            <a:ln w="12700">
              <a:noFill/>
              <a:miter lim="800000"/>
              <a:headEnd/>
              <a:tailEnd/>
            </a:ln>
          </p:spPr>
          <p:txBody>
            <a:bodyPr lIns="90488" tIns="44450" rIns="90488" bIns="44450">
              <a:spAutoFit/>
            </a:bodyPr>
            <a:lstStyle/>
            <a:p>
              <a:pPr eaLnBrk="0" hangingPunct="0"/>
              <a:r>
                <a:rPr kumimoji="1" lang="en-US" altLang="zh-CN" sz="1800" i="0" dirty="0">
                  <a:latin typeface="Comic Sans MS" pitchFamily="66" charset="0"/>
                </a:rPr>
                <a:t>Embedded system</a:t>
              </a:r>
            </a:p>
          </p:txBody>
        </p:sp>
        <p:sp>
          <p:nvSpPr>
            <p:cNvPr id="55" name="Rectangle 527"/>
            <p:cNvSpPr>
              <a:spLocks noChangeArrowheads="1"/>
            </p:cNvSpPr>
            <p:nvPr/>
          </p:nvSpPr>
          <p:spPr bwMode="auto">
            <a:xfrm>
              <a:off x="8835018" y="4414840"/>
              <a:ext cx="833867" cy="1197764"/>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dirty="0" smtClean="0">
                  <a:solidFill>
                    <a:srgbClr val="FF0000"/>
                  </a:solidFill>
                  <a:latin typeface="Comic Sans MS" pitchFamily="66" charset="0"/>
                </a:rPr>
                <a:t>smart </a:t>
              </a:r>
              <a:endParaRPr kumimoji="1" lang="en-US" altLang="zh-CN" sz="1800" i="0" dirty="0" smtClean="0">
                <a:solidFill>
                  <a:srgbClr val="FF0000"/>
                </a:solidFill>
                <a:latin typeface="Comic Sans MS" pitchFamily="66" charset="0"/>
              </a:endParaRPr>
            </a:p>
            <a:p>
              <a:pPr eaLnBrk="0" hangingPunct="0"/>
              <a:r>
                <a:rPr kumimoji="1" lang="en-US" altLang="zh-CN" sz="1800" i="0" dirty="0" smtClean="0">
                  <a:solidFill>
                    <a:srgbClr val="FF0000"/>
                  </a:solidFill>
                  <a:latin typeface="Comic Sans MS" pitchFamily="66" charset="0"/>
                </a:rPr>
                <a:t>Phone</a:t>
              </a:r>
            </a:p>
            <a:p>
              <a:pPr eaLnBrk="0" hangingPunct="0"/>
              <a:r>
                <a:rPr kumimoji="1" lang="en-US" altLang="zh-CN" sz="1800" i="0" dirty="0" smtClean="0">
                  <a:solidFill>
                    <a:srgbClr val="FF0000"/>
                  </a:solidFill>
                  <a:latin typeface="Comic Sans MS" pitchFamily="66" charset="0"/>
                </a:rPr>
                <a:t>&amp;</a:t>
              </a:r>
            </a:p>
            <a:p>
              <a:pPr eaLnBrk="0" hangingPunct="0"/>
              <a:r>
                <a:rPr kumimoji="1" lang="en-US" altLang="zh-CN" sz="1800" i="0" dirty="0" smtClean="0">
                  <a:solidFill>
                    <a:srgbClr val="FF0000"/>
                  </a:solidFill>
                  <a:latin typeface="Comic Sans MS" pitchFamily="66" charset="0"/>
                </a:rPr>
                <a:t>Tablet</a:t>
              </a:r>
              <a:endParaRPr kumimoji="1" lang="en-US" altLang="zh-CN" sz="1800" i="0" dirty="0">
                <a:solidFill>
                  <a:srgbClr val="FF0000"/>
                </a:solidFill>
                <a:latin typeface="Comic Sans MS" pitchFamily="66" charset="0"/>
              </a:endParaRPr>
            </a:p>
          </p:txBody>
        </p:sp>
        <p:grpSp>
          <p:nvGrpSpPr>
            <p:cNvPr id="56" name="Group 606"/>
            <p:cNvGrpSpPr>
              <a:grpSpLocks/>
            </p:cNvGrpSpPr>
            <p:nvPr/>
          </p:nvGrpSpPr>
          <p:grpSpPr bwMode="auto">
            <a:xfrm>
              <a:off x="9029629" y="4306492"/>
              <a:ext cx="378619" cy="156369"/>
              <a:chOff x="4270" y="2440"/>
              <a:chExt cx="321" cy="113"/>
            </a:xfrm>
          </p:grpSpPr>
          <p:sp>
            <p:nvSpPr>
              <p:cNvPr id="57" name="Freeform 607" descr="50%"/>
              <p:cNvSpPr>
                <a:spLocks/>
              </p:cNvSpPr>
              <p:nvPr/>
            </p:nvSpPr>
            <p:spPr bwMode="auto">
              <a:xfrm>
                <a:off x="4351" y="2513"/>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58" name="Freeform 608" descr="50%"/>
              <p:cNvSpPr>
                <a:spLocks/>
              </p:cNvSpPr>
              <p:nvPr/>
            </p:nvSpPr>
            <p:spPr bwMode="auto">
              <a:xfrm>
                <a:off x="4270" y="2440"/>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59" name="Group 609"/>
              <p:cNvGrpSpPr>
                <a:grpSpLocks/>
              </p:cNvGrpSpPr>
              <p:nvPr/>
            </p:nvGrpSpPr>
            <p:grpSpPr bwMode="auto">
              <a:xfrm>
                <a:off x="4297" y="2502"/>
                <a:ext cx="2" cy="3"/>
                <a:chOff x="4216" y="2686"/>
                <a:chExt cx="2" cy="3"/>
              </a:xfrm>
            </p:grpSpPr>
            <p:sp>
              <p:nvSpPr>
                <p:cNvPr id="70" name="Oval 610" descr="50%"/>
                <p:cNvSpPr>
                  <a:spLocks noChangeArrowheads="1"/>
                </p:cNvSpPr>
                <p:nvPr/>
              </p:nvSpPr>
              <p:spPr bwMode="auto">
                <a:xfrm>
                  <a:off x="4216" y="2686"/>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71" name="Arc 611" descr="50%"/>
                <p:cNvSpPr>
                  <a:spLocks/>
                </p:cNvSpPr>
                <p:nvPr/>
              </p:nvSpPr>
              <p:spPr bwMode="auto">
                <a:xfrm>
                  <a:off x="4217" y="268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60" name="Group 612"/>
              <p:cNvGrpSpPr>
                <a:grpSpLocks/>
              </p:cNvGrpSpPr>
              <p:nvPr/>
            </p:nvGrpSpPr>
            <p:grpSpPr bwMode="auto">
              <a:xfrm>
                <a:off x="4314" y="2514"/>
                <a:ext cx="23" cy="4"/>
                <a:chOff x="4233" y="2698"/>
                <a:chExt cx="23" cy="4"/>
              </a:xfrm>
            </p:grpSpPr>
            <p:sp>
              <p:nvSpPr>
                <p:cNvPr id="65" name="Arc 613" descr="50%"/>
                <p:cNvSpPr>
                  <a:spLocks/>
                </p:cNvSpPr>
                <p:nvPr/>
              </p:nvSpPr>
              <p:spPr bwMode="auto">
                <a:xfrm>
                  <a:off x="4237" y="269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66" name="Arc 614" descr="50%"/>
                <p:cNvSpPr>
                  <a:spLocks/>
                </p:cNvSpPr>
                <p:nvPr/>
              </p:nvSpPr>
              <p:spPr bwMode="auto">
                <a:xfrm>
                  <a:off x="4233" y="269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67" name="Arc 615" descr="50%"/>
                <p:cNvSpPr>
                  <a:spLocks/>
                </p:cNvSpPr>
                <p:nvPr/>
              </p:nvSpPr>
              <p:spPr bwMode="auto">
                <a:xfrm>
                  <a:off x="4240" y="269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68" name="Arc 616" descr="50%"/>
                <p:cNvSpPr>
                  <a:spLocks/>
                </p:cNvSpPr>
                <p:nvPr/>
              </p:nvSpPr>
              <p:spPr bwMode="auto">
                <a:xfrm>
                  <a:off x="4244" y="269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69" name="Arc 617" descr="50%"/>
                <p:cNvSpPr>
                  <a:spLocks/>
                </p:cNvSpPr>
                <p:nvPr/>
              </p:nvSpPr>
              <p:spPr bwMode="auto">
                <a:xfrm>
                  <a:off x="4250" y="2698"/>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61" name="Freeform 618" descr="50%"/>
              <p:cNvSpPr>
                <a:spLocks/>
              </p:cNvSpPr>
              <p:nvPr/>
            </p:nvSpPr>
            <p:spPr bwMode="auto">
              <a:xfrm>
                <a:off x="4270" y="2442"/>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62" name="Group 619"/>
              <p:cNvGrpSpPr>
                <a:grpSpLocks/>
              </p:cNvGrpSpPr>
              <p:nvPr/>
            </p:nvGrpSpPr>
            <p:grpSpPr bwMode="auto">
              <a:xfrm>
                <a:off x="4334" y="2516"/>
                <a:ext cx="47" cy="37"/>
                <a:chOff x="4253" y="2700"/>
                <a:chExt cx="47" cy="37"/>
              </a:xfrm>
            </p:grpSpPr>
            <p:sp>
              <p:nvSpPr>
                <p:cNvPr id="63" name="Freeform 620" descr="50%"/>
                <p:cNvSpPr>
                  <a:spLocks/>
                </p:cNvSpPr>
                <p:nvPr/>
              </p:nvSpPr>
              <p:spPr bwMode="auto">
                <a:xfrm>
                  <a:off x="4253" y="2706"/>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64" name="Freeform 621" descr="50%"/>
                <p:cNvSpPr>
                  <a:spLocks/>
                </p:cNvSpPr>
                <p:nvPr/>
              </p:nvSpPr>
              <p:spPr bwMode="auto">
                <a:xfrm>
                  <a:off x="4254" y="270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sp>
        <p:nvSpPr>
          <p:cNvPr id="168" name="Rectangle 527"/>
          <p:cNvSpPr>
            <a:spLocks noChangeArrowheads="1"/>
          </p:cNvSpPr>
          <p:nvPr/>
        </p:nvSpPr>
        <p:spPr bwMode="auto">
          <a:xfrm>
            <a:off x="10128368" y="2805375"/>
            <a:ext cx="929743" cy="643766"/>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dirty="0" smtClean="0">
                <a:solidFill>
                  <a:srgbClr val="FF0000"/>
                </a:solidFill>
                <a:latin typeface="Comic Sans MS" pitchFamily="66" charset="0"/>
              </a:rPr>
              <a:t>Cloud </a:t>
            </a:r>
          </a:p>
          <a:p>
            <a:pPr eaLnBrk="0" hangingPunct="0"/>
            <a:r>
              <a:rPr kumimoji="1" lang="en-US" altLang="zh-CN" sz="1800" i="0" dirty="0">
                <a:solidFill>
                  <a:srgbClr val="FF0000"/>
                </a:solidFill>
                <a:latin typeface="Comic Sans MS" pitchFamily="66" charset="0"/>
              </a:rPr>
              <a:t>Server</a:t>
            </a:r>
            <a:endParaRPr kumimoji="1" lang="en-US" altLang="zh-CN" sz="1800" i="0" dirty="0">
              <a:solidFill>
                <a:srgbClr val="FF0000"/>
              </a:solidFill>
              <a:latin typeface="Comic Sans MS" pitchFamily="66" charset="0"/>
            </a:endParaRPr>
          </a:p>
        </p:txBody>
      </p:sp>
      <p:sp>
        <p:nvSpPr>
          <p:cNvPr id="169" name="Freeform 608" descr="50%"/>
          <p:cNvSpPr>
            <a:spLocks/>
          </p:cNvSpPr>
          <p:nvPr/>
        </p:nvSpPr>
        <p:spPr bwMode="auto">
          <a:xfrm>
            <a:off x="10301716" y="2656150"/>
            <a:ext cx="545648" cy="155575"/>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Tree>
    <p:extLst>
      <p:ext uri="{BB962C8B-B14F-4D97-AF65-F5344CB8AC3E}">
        <p14:creationId xmlns:p14="http://schemas.microsoft.com/office/powerpoint/2010/main" val="1286315955"/>
      </p:ext>
    </p:extLst>
  </p:cSld>
  <p:clrMapOvr>
    <a:masterClrMapping/>
  </p:clrMapOvr>
  <p:transition spd="slow">
    <p:pull dir="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2"/>
          <p:cNvPicPr>
            <a:picLocks noChangeAspect="1"/>
          </p:cNvPicPr>
          <p:nvPr/>
        </p:nvPicPr>
        <p:blipFill>
          <a:blip r:embed="rId2"/>
          <a:stretch>
            <a:fillRect/>
          </a:stretch>
        </p:blipFill>
        <p:spPr>
          <a:xfrm>
            <a:off x="1415480" y="1490854"/>
            <a:ext cx="9361040" cy="5229714"/>
          </a:xfrm>
          <a:prstGeom prst="rect">
            <a:avLst/>
          </a:prstGeom>
        </p:spPr>
      </p:pic>
      <p:sp>
        <p:nvSpPr>
          <p:cNvPr id="36866" name="Rectangle 2"/>
          <p:cNvSpPr>
            <a:spLocks noGrp="1" noRot="1" noChangeArrowheads="1"/>
          </p:cNvSpPr>
          <p:nvPr>
            <p:ph type="title"/>
          </p:nvPr>
        </p:nvSpPr>
        <p:spPr>
          <a:xfrm>
            <a:off x="1559496" y="79014"/>
            <a:ext cx="10369152" cy="766762"/>
          </a:xfrm>
        </p:spPr>
        <p:txBody>
          <a:bodyPr>
            <a:normAutofit fontScale="90000"/>
          </a:bodyPr>
          <a:lstStyle/>
          <a:p>
            <a:r>
              <a:rPr lang="en-US" altLang="zh-CN" dirty="0"/>
              <a:t>Incredible CPU performance improvement</a:t>
            </a:r>
            <a:endParaRPr lang="zh-CN" altLang="zh-CN" dirty="0" smtClean="0"/>
          </a:p>
        </p:txBody>
      </p:sp>
      <p:sp>
        <p:nvSpPr>
          <p:cNvPr id="36868" name="Text Box 5"/>
          <p:cNvSpPr txBox="1">
            <a:spLocks noChangeArrowheads="1"/>
          </p:cNvSpPr>
          <p:nvPr/>
        </p:nvSpPr>
        <p:spPr bwMode="auto">
          <a:xfrm>
            <a:off x="695400" y="975473"/>
            <a:ext cx="109452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en-US" altLang="zh-CN" sz="1800" b="1" dirty="0">
                <a:solidFill>
                  <a:srgbClr val="0000FF"/>
                </a:solidFill>
                <a:latin typeface="Times New Roman" panose="02020603050405020304" pitchFamily="18" charset="0"/>
              </a:rPr>
              <a:t>VAX         : 25%/year  1978 to </a:t>
            </a:r>
            <a:r>
              <a:rPr kumimoji="1" lang="en-US" altLang="zh-CN" sz="1800" b="1" dirty="0" smtClean="0">
                <a:solidFill>
                  <a:srgbClr val="0000FF"/>
                </a:solidFill>
                <a:latin typeface="Times New Roman" panose="02020603050405020304" pitchFamily="18" charset="0"/>
              </a:rPr>
              <a:t>1986</a:t>
            </a:r>
            <a:r>
              <a:rPr kumimoji="1" lang="zh-CN" altLang="en-US" sz="1800" b="1" dirty="0" smtClean="0">
                <a:solidFill>
                  <a:srgbClr val="0000FF"/>
                </a:solidFill>
                <a:latin typeface="Times New Roman" panose="02020603050405020304" pitchFamily="18" charset="0"/>
              </a:rPr>
              <a:t>；     </a:t>
            </a:r>
            <a:r>
              <a:rPr kumimoji="1" lang="en-US" altLang="zh-CN" sz="1800" b="1" dirty="0" smtClean="0">
                <a:solidFill>
                  <a:srgbClr val="0000FF"/>
                </a:solidFill>
                <a:latin typeface="Times New Roman" panose="02020603050405020304" pitchFamily="18" charset="0"/>
              </a:rPr>
              <a:t>RISC+x86</a:t>
            </a:r>
            <a:r>
              <a:rPr kumimoji="1" lang="en-US" altLang="zh-CN" sz="1800" b="1" dirty="0">
                <a:solidFill>
                  <a:srgbClr val="0000FF"/>
                </a:solidFill>
                <a:latin typeface="Times New Roman" panose="02020603050405020304" pitchFamily="18" charset="0"/>
              </a:rPr>
              <a:t>:  52%/year 1986 to </a:t>
            </a:r>
            <a:r>
              <a:rPr kumimoji="1" lang="en-US" altLang="zh-CN" sz="1800" b="1" dirty="0" smtClean="0">
                <a:solidFill>
                  <a:srgbClr val="0000FF"/>
                </a:solidFill>
                <a:latin typeface="Times New Roman" panose="02020603050405020304" pitchFamily="18" charset="0"/>
              </a:rPr>
              <a:t>2002</a:t>
            </a:r>
            <a:r>
              <a:rPr kumimoji="1" lang="zh-CN" altLang="en-US" sz="1800" b="1" dirty="0" smtClean="0">
                <a:solidFill>
                  <a:srgbClr val="0000FF"/>
                </a:solidFill>
                <a:latin typeface="Times New Roman" panose="02020603050405020304" pitchFamily="18" charset="0"/>
              </a:rPr>
              <a:t>；  </a:t>
            </a:r>
            <a:r>
              <a:rPr kumimoji="1" lang="en-US" altLang="zh-CN" sz="1800" b="1" dirty="0" smtClean="0">
                <a:solidFill>
                  <a:srgbClr val="0000FF"/>
                </a:solidFill>
                <a:latin typeface="Times New Roman" panose="02020603050405020304" pitchFamily="18" charset="0"/>
              </a:rPr>
              <a:t>RISC+x86</a:t>
            </a:r>
            <a:r>
              <a:rPr kumimoji="1" lang="en-US" altLang="zh-CN" sz="1800" b="1" dirty="0">
                <a:solidFill>
                  <a:srgbClr val="0000FF"/>
                </a:solidFill>
                <a:latin typeface="Times New Roman" panose="02020603050405020304" pitchFamily="18" charset="0"/>
              </a:rPr>
              <a:t>:  22%/year  after 2002</a:t>
            </a:r>
          </a:p>
        </p:txBody>
      </p:sp>
      <p:sp>
        <p:nvSpPr>
          <p:cNvPr id="5" name="椭圆 4"/>
          <p:cNvSpPr/>
          <p:nvPr/>
        </p:nvSpPr>
        <p:spPr bwMode="auto">
          <a:xfrm rot="20280000">
            <a:off x="2119564" y="5800259"/>
            <a:ext cx="1687512" cy="627063"/>
          </a:xfrm>
          <a:prstGeom prst="ellipse">
            <a:avLst/>
          </a:prstGeom>
          <a:noFill/>
          <a:ln w="28575">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algn="ctr" eaLnBrk="1" hangingPunct="1">
              <a:defRPr/>
            </a:pPr>
            <a:endParaRPr lang="zh-CN" altLang="en-US" sz="1800">
              <a:solidFill>
                <a:schemeClr val="tx1"/>
              </a:solidFill>
            </a:endParaRPr>
          </a:p>
        </p:txBody>
      </p:sp>
      <p:cxnSp>
        <p:nvCxnSpPr>
          <p:cNvPr id="11" name="直接箭头连接符 10"/>
          <p:cNvCxnSpPr/>
          <p:nvPr/>
        </p:nvCxnSpPr>
        <p:spPr>
          <a:xfrm flipV="1">
            <a:off x="4007768" y="3501008"/>
            <a:ext cx="3240360" cy="2376264"/>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042177"/>
      </p:ext>
    </p:extLst>
  </p:cSld>
  <p:clrMapOvr>
    <a:masterClrMapping/>
  </p:clrMapOvr>
  <p:transition spd="slow">
    <p:pull dir="ru"/>
  </p:transition>
  <p:timing>
    <p:tnLst>
      <p:par>
        <p:cTn id="1" dur="indefinite" restart="never" nodeType="tmRoot"/>
      </p:par>
    </p:tnLst>
  </p:timing>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potx" id="{7B9FF60D-E668-41AF-B571-7B8692862C8C}" vid="{E160AADC-39C2-4FCC-A19C-56A65B2A5AB4}"/>
    </a:ext>
  </a:extLst>
</a:theme>
</file>

<file path=ppt/theme/theme2.xml><?xml version="1.0" encoding="utf-8"?>
<a:theme xmlns:a="http://schemas.openxmlformats.org/drawingml/2006/main" name="SpringFestivalGreeting">
  <a:themeElements>
    <a:clrScheme name="SpringFestivalGreeting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fontScheme name="SpringFestivalGreeting">
      <a:majorFont>
        <a:latin typeface="Arial"/>
        <a:ea typeface="华文行楷"/>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sm" len="sm"/>
          <a:tailEnd type="none" w="sm" len="sm"/>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4400" b="0" i="0" u="none" strike="noStrike" cap="none" normalizeH="0" baseline="0" smtClean="0">
            <a:ln>
              <a:noFill/>
            </a:ln>
            <a:solidFill>
              <a:schemeClr val="tx2"/>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sm" len="sm"/>
          <a:tailEnd type="none" w="sm" len="sm"/>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4400" b="0" i="0" u="none" strike="noStrike" cap="none" normalizeH="0" baseline="0" smtClean="0">
            <a:ln>
              <a:noFill/>
            </a:ln>
            <a:solidFill>
              <a:schemeClr val="tx2"/>
            </a:solidFill>
            <a:effectLst/>
            <a:latin typeface="Arial" pitchFamily="34" charset="0"/>
            <a:ea typeface="宋体" pitchFamily="2" charset="-122"/>
          </a:defRPr>
        </a:defPPr>
      </a:lstStyle>
    </a:lnDef>
  </a:objectDefaults>
  <a:extraClrSchemeLst>
    <a:extraClrScheme>
      <a:clrScheme name="SpringFestivalGreeting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clrMap bg1="lt1" tx1="dk1" bg2="lt2" tx2="dk2" accent1="accent1" accent2="accent2" accent3="accent3" accent4="accent4" accent5="accent5" accent6="accent6" hlink="hlink" folHlink="folHlink"/>
    </a:extraClrScheme>
    <a:extraClrScheme>
      <a:clrScheme name="SpringFestivalGreeting 2">
        <a:dk1>
          <a:srgbClr val="59582D"/>
        </a:dk1>
        <a:lt1>
          <a:srgbClr val="EAEAEA"/>
        </a:lt1>
        <a:dk2>
          <a:srgbClr val="666699"/>
        </a:dk2>
        <a:lt2>
          <a:srgbClr val="D9D9D9"/>
        </a:lt2>
        <a:accent1>
          <a:srgbClr val="CCECFF"/>
        </a:accent1>
        <a:accent2>
          <a:srgbClr val="B2D2C7"/>
        </a:accent2>
        <a:accent3>
          <a:srgbClr val="F3F3F3"/>
        </a:accent3>
        <a:accent4>
          <a:srgbClr val="4B4A25"/>
        </a:accent4>
        <a:accent5>
          <a:srgbClr val="E2F4FF"/>
        </a:accent5>
        <a:accent6>
          <a:srgbClr val="A1BEB4"/>
        </a:accent6>
        <a:hlink>
          <a:srgbClr val="993366"/>
        </a:hlink>
        <a:folHlink>
          <a:srgbClr val="92B9E0"/>
        </a:folHlink>
      </a:clrScheme>
      <a:clrMap bg1="lt1" tx1="dk1" bg2="lt2" tx2="dk2" accent1="accent1" accent2="accent2" accent3="accent3" accent4="accent4" accent5="accent5" accent6="accent6" hlink="hlink" folHlink="folHlink"/>
    </a:extraClrScheme>
    <a:extraClrScheme>
      <a:clrScheme name="SpringFestivalGreeting 3">
        <a:dk1>
          <a:srgbClr val="000099"/>
        </a:dk1>
        <a:lt1>
          <a:srgbClr val="FFFFCC"/>
        </a:lt1>
        <a:dk2>
          <a:srgbClr val="004000"/>
        </a:dk2>
        <a:lt2>
          <a:srgbClr val="FFD9B3"/>
        </a:lt2>
        <a:accent1>
          <a:srgbClr val="FFD9D9"/>
        </a:accent1>
        <a:accent2>
          <a:srgbClr val="DDDDDD"/>
        </a:accent2>
        <a:accent3>
          <a:srgbClr val="FFFFE2"/>
        </a:accent3>
        <a:accent4>
          <a:srgbClr val="000082"/>
        </a:accent4>
        <a:accent5>
          <a:srgbClr val="FFE9E9"/>
        </a:accent5>
        <a:accent6>
          <a:srgbClr val="C8C8C8"/>
        </a:accent6>
        <a:hlink>
          <a:srgbClr val="FF0000"/>
        </a:hlink>
        <a:folHlink>
          <a:srgbClr val="FFAB57"/>
        </a:folHlink>
      </a:clrScheme>
      <a:clrMap bg1="lt1" tx1="dk1" bg2="lt2" tx2="dk2" accent1="accent1" accent2="accent2" accent3="accent3" accent4="accent4" accent5="accent5" accent6="accent6" hlink="hlink" folHlink="folHlink"/>
    </a:extraClrScheme>
    <a:extraClrScheme>
      <a:clrScheme name="SpringFestivalGreeting 4">
        <a:dk1>
          <a:srgbClr val="000000"/>
        </a:dk1>
        <a:lt1>
          <a:srgbClr val="DCE8E2"/>
        </a:lt1>
        <a:dk2>
          <a:srgbClr val="0033CC"/>
        </a:dk2>
        <a:lt2>
          <a:srgbClr val="C4C4D8"/>
        </a:lt2>
        <a:accent1>
          <a:srgbClr val="FFFFFF"/>
        </a:accent1>
        <a:accent2>
          <a:srgbClr val="A9CFB1"/>
        </a:accent2>
        <a:accent3>
          <a:srgbClr val="EBF2EE"/>
        </a:accent3>
        <a:accent4>
          <a:srgbClr val="000000"/>
        </a:accent4>
        <a:accent5>
          <a:srgbClr val="FFFFFF"/>
        </a:accent5>
        <a:accent6>
          <a:srgbClr val="99BBA0"/>
        </a:accent6>
        <a:hlink>
          <a:srgbClr val="CC3300"/>
        </a:hlink>
        <a:folHlink>
          <a:srgbClr val="666699"/>
        </a:folHlink>
      </a:clrScheme>
      <a:clrMap bg1="lt1" tx1="dk1" bg2="lt2" tx2="dk2" accent1="accent1" accent2="accent2" accent3="accent3" accent4="accent4" accent5="accent5" accent6="accent6" hlink="hlink" folHlink="folHlink"/>
    </a:extraClrScheme>
    <a:extraClrScheme>
      <a:clrScheme name="SpringFestivalGreeting 5">
        <a:dk1>
          <a:srgbClr val="606090"/>
        </a:dk1>
        <a:lt1>
          <a:srgbClr val="E5FFFF"/>
        </a:lt1>
        <a:dk2>
          <a:srgbClr val="0000CC"/>
        </a:dk2>
        <a:lt2>
          <a:srgbClr val="91DAFF"/>
        </a:lt2>
        <a:accent1>
          <a:srgbClr val="EAEAEA"/>
        </a:accent1>
        <a:accent2>
          <a:srgbClr val="FFE2C5"/>
        </a:accent2>
        <a:accent3>
          <a:srgbClr val="F0FFFF"/>
        </a:accent3>
        <a:accent4>
          <a:srgbClr val="51517A"/>
        </a:accent4>
        <a:accent5>
          <a:srgbClr val="F3F3F3"/>
        </a:accent5>
        <a:accent6>
          <a:srgbClr val="E7CDB2"/>
        </a:accent6>
        <a:hlink>
          <a:srgbClr val="000000"/>
        </a:hlink>
        <a:folHlink>
          <a:srgbClr val="3DB77A"/>
        </a:folHlink>
      </a:clrScheme>
      <a:clrMap bg1="lt1" tx1="dk1" bg2="lt2" tx2="dk2" accent1="accent1" accent2="accent2" accent3="accent3" accent4="accent4" accent5="accent5" accent6="accent6" hlink="hlink" folHlink="folHlink"/>
    </a:extraClrScheme>
    <a:extraClrScheme>
      <a:clrScheme name="SpringFestivalGreeting 6">
        <a:dk1>
          <a:srgbClr val="CC0066"/>
        </a:dk1>
        <a:lt1>
          <a:srgbClr val="FFDDBB"/>
        </a:lt1>
        <a:dk2>
          <a:srgbClr val="000000"/>
        </a:dk2>
        <a:lt2>
          <a:srgbClr val="C0C0C0"/>
        </a:lt2>
        <a:accent1>
          <a:srgbClr val="FFFFCC"/>
        </a:accent1>
        <a:accent2>
          <a:srgbClr val="FFFFFF"/>
        </a:accent2>
        <a:accent3>
          <a:srgbClr val="FFEBDA"/>
        </a:accent3>
        <a:accent4>
          <a:srgbClr val="AE0056"/>
        </a:accent4>
        <a:accent5>
          <a:srgbClr val="FFFFE2"/>
        </a:accent5>
        <a:accent6>
          <a:srgbClr val="E7E7E7"/>
        </a:accent6>
        <a:hlink>
          <a:srgbClr val="0066CC"/>
        </a:hlink>
        <a:folHlink>
          <a:srgbClr val="8EB37D"/>
        </a:folHlink>
      </a:clrScheme>
      <a:clrMap bg1="lt1" tx1="dk1" bg2="lt2" tx2="dk2" accent1="accent1" accent2="accent2" accent3="accent3" accent4="accent4" accent5="accent5" accent6="accent6" hlink="hlink" folHlink="folHlink"/>
    </a:extraClrScheme>
    <a:extraClrScheme>
      <a:clrScheme name="SpringFestivalGreeting 7">
        <a:dk1>
          <a:srgbClr val="B60000"/>
        </a:dk1>
        <a:lt1>
          <a:srgbClr val="FFFF99"/>
        </a:lt1>
        <a:dk2>
          <a:srgbClr val="800000"/>
        </a:dk2>
        <a:lt2>
          <a:srgbClr val="FFFFFF"/>
        </a:lt2>
        <a:accent1>
          <a:srgbClr val="9888A4"/>
        </a:accent1>
        <a:accent2>
          <a:srgbClr val="A9335D"/>
        </a:accent2>
        <a:accent3>
          <a:srgbClr val="C0AAAA"/>
        </a:accent3>
        <a:accent4>
          <a:srgbClr val="DADA82"/>
        </a:accent4>
        <a:accent5>
          <a:srgbClr val="CAC3CF"/>
        </a:accent5>
        <a:accent6>
          <a:srgbClr val="992D53"/>
        </a:accent6>
        <a:hlink>
          <a:srgbClr val="CCECFF"/>
        </a:hlink>
        <a:folHlink>
          <a:srgbClr val="FF6600"/>
        </a:folHlink>
      </a:clrScheme>
      <a:clrMap bg1="dk2" tx1="lt1" bg2="dk1" tx2="lt2" accent1="accent1" accent2="accent2" accent3="accent3" accent4="accent4" accent5="accent5" accent6="accent6" hlink="hlink" folHlink="folHlink"/>
    </a:extraClrScheme>
    <a:extraClrScheme>
      <a:clrScheme name="SpringFestivalGreeting 8">
        <a:dk1>
          <a:srgbClr val="808080"/>
        </a:dk1>
        <a:lt1>
          <a:srgbClr val="FFFFFF"/>
        </a:lt1>
        <a:dk2>
          <a:srgbClr val="1C1C1C"/>
        </a:dk2>
        <a:lt2>
          <a:srgbClr val="FFFF66"/>
        </a:lt2>
        <a:accent1>
          <a:srgbClr val="9898BA"/>
        </a:accent1>
        <a:accent2>
          <a:srgbClr val="777777"/>
        </a:accent2>
        <a:accent3>
          <a:srgbClr val="ABABAB"/>
        </a:accent3>
        <a:accent4>
          <a:srgbClr val="DADADA"/>
        </a:accent4>
        <a:accent5>
          <a:srgbClr val="CACAD9"/>
        </a:accent5>
        <a:accent6>
          <a:srgbClr val="6B6B6B"/>
        </a:accent6>
        <a:hlink>
          <a:srgbClr val="CCFF99"/>
        </a:hlink>
        <a:folHlink>
          <a:srgbClr val="E436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1Arch_13_Ch4_DLP_VectorSiMDGPU.pptx" id="{5BFAC3FA-7D07-49C9-83B9-2AE6C0BE68BF}" vid="{0DFCA78E-39BE-421F-8371-AC2A67A87118}"/>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Arch</Template>
  <TotalTime>2448</TotalTime>
  <Words>3066</Words>
  <Application>Microsoft Office PowerPoint</Application>
  <PresentationFormat>宽屏</PresentationFormat>
  <Paragraphs>682</Paragraphs>
  <Slides>66</Slides>
  <Notes>21</Notes>
  <HiddenSlides>0</HiddenSlides>
  <MMClips>0</MMClips>
  <ScaleCrop>false</ScaleCrop>
  <HeadingPairs>
    <vt:vector size="8" baseType="variant">
      <vt:variant>
        <vt:lpstr>已用的字体</vt:lpstr>
      </vt:variant>
      <vt:variant>
        <vt:i4>17</vt:i4>
      </vt:variant>
      <vt:variant>
        <vt:lpstr>主题</vt:lpstr>
      </vt:variant>
      <vt:variant>
        <vt:i4>2</vt:i4>
      </vt:variant>
      <vt:variant>
        <vt:lpstr>嵌入 OLE 服务器</vt:lpstr>
      </vt:variant>
      <vt:variant>
        <vt:i4>2</vt:i4>
      </vt:variant>
      <vt:variant>
        <vt:lpstr>幻灯片标题</vt:lpstr>
      </vt:variant>
      <vt:variant>
        <vt:i4>66</vt:i4>
      </vt:variant>
    </vt:vector>
  </HeadingPairs>
  <TitlesOfParts>
    <vt:vector size="87" baseType="lpstr">
      <vt:lpstr>-apple-system-font</vt:lpstr>
      <vt:lpstr>Huawei Sans</vt:lpstr>
      <vt:lpstr>Times-Roman</vt:lpstr>
      <vt:lpstr>方正兰亭黑简体</vt:lpstr>
      <vt:lpstr>黑体</vt:lpstr>
      <vt:lpstr>华文行楷</vt:lpstr>
      <vt:lpstr>楷体_GB2312</vt:lpstr>
      <vt:lpstr>宋体</vt:lpstr>
      <vt:lpstr>Arial</vt:lpstr>
      <vt:lpstr>Arial</vt:lpstr>
      <vt:lpstr>Calibri</vt:lpstr>
      <vt:lpstr>Comic Sans MS</vt:lpstr>
      <vt:lpstr>Lucida Sans</vt:lpstr>
      <vt:lpstr>Tahoma</vt:lpstr>
      <vt:lpstr>Times New Roman</vt:lpstr>
      <vt:lpstr>Wingdings</vt:lpstr>
      <vt:lpstr>Wingdings 2</vt:lpstr>
      <vt:lpstr>自定义设计方案</vt:lpstr>
      <vt:lpstr>SpringFestivalGreeting</vt:lpstr>
      <vt:lpstr>VISIO</vt:lpstr>
      <vt:lpstr>图表</vt:lpstr>
      <vt:lpstr>Chapter 1-1  Fundamentals of Quantitative Design and Analysis</vt:lpstr>
      <vt:lpstr>Topics in Chapter 1</vt:lpstr>
      <vt:lpstr>PowerPoint 演示文稿</vt:lpstr>
      <vt:lpstr>What’s Computer Architecture</vt:lpstr>
      <vt:lpstr>iEvolution of computer marketeomputer  </vt:lpstr>
      <vt:lpstr>   1988 Computer Food Chain</vt:lpstr>
      <vt:lpstr>Evolution of computer market</vt:lpstr>
      <vt:lpstr>Newest computer market</vt:lpstr>
      <vt:lpstr>Incredible CPU performance improvement</vt:lpstr>
      <vt:lpstr>What the figure tell us ?</vt:lpstr>
      <vt:lpstr>Effect of dramatic growth rate during 20th centrury</vt:lpstr>
      <vt:lpstr>What’s Computer Architecture</vt:lpstr>
      <vt:lpstr>Programmer’s perceptual </vt:lpstr>
      <vt:lpstr>Seven dimensions of ISA</vt:lpstr>
      <vt:lpstr>Very different appearance</vt:lpstr>
      <vt:lpstr>Very Different ISA</vt:lpstr>
      <vt:lpstr>主流CPU发展路径</vt:lpstr>
      <vt:lpstr>New Concepts ?</vt:lpstr>
      <vt:lpstr>Computer architecture</vt:lpstr>
      <vt:lpstr>The Task of Computer Design</vt:lpstr>
      <vt:lpstr>Incredible CPU performance improvement</vt:lpstr>
      <vt:lpstr>Why lower down after 2004 ？Three changes </vt:lpstr>
      <vt:lpstr>Challenges of “three walls”</vt:lpstr>
      <vt:lpstr>处理器芯片的发展趋势</vt:lpstr>
      <vt:lpstr>PowerPoint 演示文稿</vt:lpstr>
      <vt:lpstr>ARM 服务器级别处理器一览</vt:lpstr>
      <vt:lpstr>Today, many ISAs on one SoC</vt:lpstr>
      <vt:lpstr>Trends of Computer Architecture</vt:lpstr>
      <vt:lpstr>Computational RAM / PIM</vt:lpstr>
      <vt:lpstr>Memory as an Accelerator</vt:lpstr>
      <vt:lpstr>Recent research fields</vt:lpstr>
      <vt:lpstr>Where to explore the parallelism ?</vt:lpstr>
      <vt:lpstr>PowerPoint 演示文稿</vt:lpstr>
      <vt:lpstr>Fastest computer in China</vt:lpstr>
      <vt:lpstr>What are the fastest computers?</vt:lpstr>
      <vt:lpstr>Fastest Supercomputer  in the world from http://top500.org/     June. 2013</vt:lpstr>
      <vt:lpstr>Fastest Supercomputer  in the world from http://top500.org/ June，2015</vt:lpstr>
      <vt:lpstr>Fastest Supercomputer  in the world from http://top500.org/     June. 2016</vt:lpstr>
      <vt:lpstr>Fastest Supercomputer  in the world from http://top500.org/     June. 2017</vt:lpstr>
      <vt:lpstr>Overview of TH-2</vt:lpstr>
      <vt:lpstr>Hardware subsystem of TH-2</vt:lpstr>
      <vt:lpstr>Comuter Node of TH-2</vt:lpstr>
      <vt:lpstr>Comuter Node of TH-2</vt:lpstr>
      <vt:lpstr>Computer Array of TH-2</vt:lpstr>
      <vt:lpstr>PowerPoint 演示文稿</vt:lpstr>
      <vt:lpstr>Fastest Supercomputer  in the world from http://top500.org/     June. 2018</vt:lpstr>
      <vt:lpstr>Newest Top 10    June 2020</vt:lpstr>
      <vt:lpstr>Fastest Supercomputer  in the world from http://top500.org/     June. 2022</vt:lpstr>
      <vt:lpstr>Chip technology </vt:lpstr>
      <vt:lpstr>Chip technology </vt:lpstr>
      <vt:lpstr>What are the Big Bananas ?</vt:lpstr>
      <vt:lpstr>  Eckert-Mauchly Award Recipients </vt:lpstr>
      <vt:lpstr>Big Men in Architecture(1)</vt:lpstr>
      <vt:lpstr>Big Men in Architecture(2)</vt:lpstr>
      <vt:lpstr>Big Men in Architecture(3)</vt:lpstr>
      <vt:lpstr>Big Men in Architecture(5)</vt:lpstr>
      <vt:lpstr>Big Men in Architecture(6)</vt:lpstr>
      <vt:lpstr>Big Men in Architecture(7)</vt:lpstr>
      <vt:lpstr>Big Men in Architecture(8)</vt:lpstr>
      <vt:lpstr>Top conferences and Journals</vt:lpstr>
      <vt:lpstr>PowerPoint 演示文稿</vt:lpstr>
      <vt:lpstr>Computer Design Engineering life cycle </vt:lpstr>
      <vt:lpstr>Topics in Chapter 1</vt:lpstr>
      <vt:lpstr>Summary: Task of computer design </vt:lpstr>
      <vt:lpstr>Reading Assignments</vt:lpstr>
      <vt:lpstr>PowerPoint 演示文稿</vt:lpstr>
    </vt:vector>
  </TitlesOfParts>
  <Company>Zhejiang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Foundamental of computer design</dc:title>
  <dc:creator>Jiang xiaohong</dc:creator>
  <cp:lastModifiedBy>jiangxh</cp:lastModifiedBy>
  <cp:revision>90</cp:revision>
  <cp:lastPrinted>2014-02-23T16:31:44Z</cp:lastPrinted>
  <dcterms:created xsi:type="dcterms:W3CDTF">2007-03-06T08:21:00Z</dcterms:created>
  <dcterms:modified xsi:type="dcterms:W3CDTF">2022-09-20T03:51:26Z</dcterms:modified>
</cp:coreProperties>
</file>